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9"/>
  </p:notesMasterIdLst>
  <p:sldIdLst>
    <p:sldId id="256" r:id="rId2"/>
    <p:sldId id="357" r:id="rId3"/>
    <p:sldId id="442" r:id="rId4"/>
    <p:sldId id="458" r:id="rId5"/>
    <p:sldId id="470" r:id="rId6"/>
    <p:sldId id="471" r:id="rId7"/>
    <p:sldId id="459" r:id="rId8"/>
    <p:sldId id="460" r:id="rId9"/>
    <p:sldId id="461" r:id="rId10"/>
    <p:sldId id="267" r:id="rId11"/>
    <p:sldId id="462" r:id="rId12"/>
    <p:sldId id="463" r:id="rId13"/>
    <p:sldId id="464" r:id="rId14"/>
    <p:sldId id="465" r:id="rId15"/>
    <p:sldId id="466" r:id="rId16"/>
    <p:sldId id="467" r:id="rId17"/>
    <p:sldId id="341" r:id="rId18"/>
    <p:sldId id="272" r:id="rId19"/>
    <p:sldId id="472" r:id="rId20"/>
    <p:sldId id="271" r:id="rId21"/>
    <p:sldId id="473" r:id="rId22"/>
    <p:sldId id="474" r:id="rId23"/>
    <p:sldId id="277" r:id="rId24"/>
    <p:sldId id="468" r:id="rId25"/>
    <p:sldId id="475" r:id="rId26"/>
    <p:sldId id="414" r:id="rId27"/>
    <p:sldId id="469" r:id="rId28"/>
    <p:sldId id="279" r:id="rId29"/>
    <p:sldId id="281" r:id="rId30"/>
    <p:sldId id="280" r:id="rId31"/>
    <p:sldId id="286" r:id="rId32"/>
    <p:sldId id="283" r:id="rId33"/>
    <p:sldId id="284" r:id="rId34"/>
    <p:sldId id="285" r:id="rId35"/>
    <p:sldId id="287" r:id="rId36"/>
    <p:sldId id="288" r:id="rId37"/>
    <p:sldId id="413" r:id="rId3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1766" autoAdjust="0"/>
  </p:normalViewPr>
  <p:slideViewPr>
    <p:cSldViewPr>
      <p:cViewPr>
        <p:scale>
          <a:sx n="51" d="100"/>
          <a:sy n="51" d="100"/>
        </p:scale>
        <p:origin x="1232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app=desktop&amp;v=tyzf3T2LASs&amp;autoplay=1&amp;ab_channel=OneMinuteEconomic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app=desktop&amp;v=tyzf3T2LASs&amp;autoplay=1&amp;ab_channel=OneMinuteEconomic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app=desktop&amp;v=tyzf3T2LASs&amp;autoplay=1&amp;ab_channel=OneMinuteEconomic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6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digression: what are our equilibrium conditions? (1) No contract makes less than 0 in E(pi), and (2) No contract has positive profit in E(pi)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8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 full information, consumers get charged a premium equal to their expected loss, which is type specific. Separating equilibrium (show this on board)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46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that the screening equilibrium works, but needs to be adjusted apart (pictures, then math?)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01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graphical illustration for pooling equilibrium. Discuss takeaways for each type (low type is fine, high type is worse off)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54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talk about the ACA.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73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91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0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9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there’s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6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we remember what AI is?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answers differ for each of these!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0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answers differ for each of these! One minute video: </a:t>
            </a:r>
            <a:r>
              <a:rPr lang="en-US" sz="1200" dirty="0">
                <a:hlinkClick r:id="rId3"/>
              </a:rPr>
              <a:t>https://www.youtube.com/watch?app=desktop&amp;v=tyzf3T2LASs&amp;autoplay=1&amp;ab_channel=OneMinuteEconomics</a:t>
            </a:r>
            <a:r>
              <a:rPr lang="en-US" sz="1200" dirty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6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Classic paper – </a:t>
            </a:r>
            <a:r>
              <a:rPr lang="en-US" dirty="0" err="1"/>
              <a:t>nobel</a:t>
            </a:r>
            <a:r>
              <a:rPr lang="en-US" dirty="0"/>
              <a:t> prize winning, &lt; 15 pages. 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minute video: </a:t>
            </a:r>
            <a:r>
              <a:rPr lang="en-US" sz="1200" dirty="0">
                <a:hlinkClick r:id="rId3"/>
              </a:rPr>
              <a:t>https://www.youtube.com/watch?app=desktop&amp;v=tyzf3T2LASs&amp;autoplay=1&amp;ab_channel=OneMinuteEconomics</a:t>
            </a:r>
            <a:r>
              <a:rPr lang="en-US" sz="1200" dirty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41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minute video: </a:t>
            </a:r>
            <a:r>
              <a:rPr lang="en-US" sz="1200" dirty="0">
                <a:hlinkClick r:id="rId3"/>
              </a:rPr>
              <a:t>https://www.youtube.com/watch?app=desktop&amp;v=tyzf3T2LASs&amp;autoplay=1&amp;ab_channel=OneMinuteEconomics</a:t>
            </a:r>
            <a:r>
              <a:rPr lang="en-US" sz="1200" dirty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7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82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Anything to add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amanetwork.com/journals/jamanetworkopen/fullarticle/277741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829800" cy="189436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Health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3: Adverse Selection </a:t>
            </a:r>
          </a:p>
          <a:p>
            <a:r>
              <a:rPr lang="en-US" sz="2400" dirty="0"/>
              <a:t>January 25, 2023</a:t>
            </a:r>
          </a:p>
          <a:p>
            <a:endParaRPr lang="en-US" sz="2400" dirty="0"/>
          </a:p>
          <a:p>
            <a:r>
              <a:rPr lang="en-US" sz="2400" dirty="0"/>
              <a:t>HAD 6750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Akerlof’s</a:t>
            </a:r>
            <a:r>
              <a:rPr lang="en-US" sz="3600" dirty="0">
                <a:solidFill>
                  <a:schemeClr val="accent1"/>
                </a:solidFill>
              </a:rPr>
              <a:t> Model: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FF08F-D4B6-44CA-AD51-BD442FC98606}"/>
              </a:ext>
            </a:extLst>
          </p:cNvPr>
          <p:cNvSpPr txBox="1"/>
          <p:nvPr/>
        </p:nvSpPr>
        <p:spPr>
          <a:xfrm>
            <a:off x="195532" y="937404"/>
            <a:ext cx="11519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the </a:t>
            </a:r>
            <a:r>
              <a:rPr lang="en-US" sz="2400" b="1" u="sng" dirty="0"/>
              <a:t>expected value </a:t>
            </a:r>
            <a:r>
              <a:rPr lang="en-US" sz="2400" dirty="0"/>
              <a:t>to a buyer from buying a car?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716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Akerlof’s</a:t>
            </a:r>
            <a:r>
              <a:rPr lang="en-US" sz="3600" dirty="0">
                <a:solidFill>
                  <a:schemeClr val="accent1"/>
                </a:solidFill>
              </a:rPr>
              <a:t> Model: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FF08F-D4B6-44CA-AD51-BD442FC98606}"/>
                  </a:ext>
                </a:extLst>
              </p:cNvPr>
              <p:cNvSpPr txBox="1"/>
              <p:nvPr/>
            </p:nvSpPr>
            <p:spPr>
              <a:xfrm>
                <a:off x="195532" y="937404"/>
                <a:ext cx="11519140" cy="283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</a:t>
                </a:r>
                <a:r>
                  <a:rPr lang="en-US" sz="2400" b="1" u="sng" dirty="0"/>
                  <a:t>expected value </a:t>
                </a:r>
                <a:r>
                  <a:rPr lang="en-US" sz="2400" dirty="0"/>
                  <a:t>to a buyer from buying a car?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there are </a:t>
                </a:r>
                <a:r>
                  <a:rPr lang="en-US" sz="2400" i="1" dirty="0"/>
                  <a:t>n</a:t>
                </a:r>
                <a:r>
                  <a:rPr lang="en-US" sz="2400" dirty="0"/>
                  <a:t>=9 cars in the market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∗$1,000+ …+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∗$9,000=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endParaRPr lang="en-US" sz="2400" b="1" dirty="0"/>
              </a:p>
              <a:p>
                <a:pPr lvl="1"/>
                <a:endParaRPr lang="en-US" sz="2400" b="1" u="sng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400" b="1" u="sng" dirty="0">
                    <a:solidFill>
                      <a:schemeClr val="accent1"/>
                    </a:solidFill>
                  </a:rPr>
                  <a:t>Would the buyer be willing to offer a price </a:t>
                </a:r>
                <a:r>
                  <a:rPr lang="en-US" sz="2400" b="1" i="1" u="sng" dirty="0">
                    <a:solidFill>
                      <a:schemeClr val="accent1"/>
                    </a:solidFill>
                  </a:rPr>
                  <a:t>p </a:t>
                </a:r>
                <a:r>
                  <a:rPr lang="en-US" sz="2400" b="1" u="sng" dirty="0">
                    <a:solidFill>
                      <a:schemeClr val="accent1"/>
                    </a:solidFill>
                  </a:rPr>
                  <a:t>&gt; $5,000? Why not? </a:t>
                </a:r>
                <a:r>
                  <a:rPr lang="en-US" sz="2400" b="1" i="1" u="sng" dirty="0">
                    <a:solidFill>
                      <a:schemeClr val="accent1"/>
                    </a:solidFill>
                  </a:rPr>
                  <a:t> </a:t>
                </a:r>
                <a:endParaRPr lang="en-US" sz="2400" b="1" u="sng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FF08F-D4B6-44CA-AD51-BD442FC98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2" y="937404"/>
                <a:ext cx="11519140" cy="2831801"/>
              </a:xfrm>
              <a:prstGeom prst="rect">
                <a:avLst/>
              </a:prstGeom>
              <a:blipFill>
                <a:blip r:embed="rId2"/>
                <a:stretch>
                  <a:fillRect l="-688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16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Akerlof’s</a:t>
            </a:r>
            <a:r>
              <a:rPr lang="en-US" sz="3600" dirty="0">
                <a:solidFill>
                  <a:schemeClr val="accent1"/>
                </a:solidFill>
              </a:rPr>
              <a:t> Model: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FF08F-D4B6-44CA-AD51-BD442FC98606}"/>
                  </a:ext>
                </a:extLst>
              </p:cNvPr>
              <p:cNvSpPr txBox="1"/>
              <p:nvPr/>
            </p:nvSpPr>
            <p:spPr>
              <a:xfrm>
                <a:off x="195532" y="937404"/>
                <a:ext cx="11519140" cy="283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</a:t>
                </a:r>
                <a:r>
                  <a:rPr lang="en-US" sz="2400" b="1" u="sng" dirty="0"/>
                  <a:t>expected value </a:t>
                </a:r>
                <a:r>
                  <a:rPr lang="en-US" sz="2400" dirty="0"/>
                  <a:t>to a buyer from buying a car?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there are </a:t>
                </a:r>
                <a:r>
                  <a:rPr lang="en-US" sz="2400" i="1" dirty="0"/>
                  <a:t>n</a:t>
                </a:r>
                <a:r>
                  <a:rPr lang="en-US" sz="2400" dirty="0"/>
                  <a:t>=9 cars in the market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∗$1,000+ …+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∗$9,000=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endParaRPr lang="en-US" sz="2400" b="1" dirty="0"/>
              </a:p>
              <a:p>
                <a:pPr lvl="1"/>
                <a:endParaRPr lang="en-US" sz="2400" b="1" u="sng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400" b="1" u="sng" dirty="0">
                    <a:solidFill>
                      <a:schemeClr val="accent1"/>
                    </a:solidFill>
                  </a:rPr>
                  <a:t>Would the buyer be willing to offer a price </a:t>
                </a:r>
                <a:r>
                  <a:rPr lang="en-US" sz="2400" b="1" i="1" u="sng" dirty="0">
                    <a:solidFill>
                      <a:schemeClr val="accent1"/>
                    </a:solidFill>
                  </a:rPr>
                  <a:t>p </a:t>
                </a:r>
                <a:r>
                  <a:rPr lang="en-US" sz="2400" b="1" u="sng" dirty="0">
                    <a:solidFill>
                      <a:schemeClr val="accent1"/>
                    </a:solidFill>
                  </a:rPr>
                  <a:t>&gt; $5,000? Why not? </a:t>
                </a:r>
                <a:r>
                  <a:rPr lang="en-US" sz="2400" b="1" i="1" u="sng" dirty="0">
                    <a:solidFill>
                      <a:schemeClr val="accent1"/>
                    </a:solidFill>
                  </a:rPr>
                  <a:t> </a:t>
                </a:r>
                <a:endParaRPr lang="en-US" sz="2400" b="1" u="sng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FF08F-D4B6-44CA-AD51-BD442FC98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2" y="937404"/>
                <a:ext cx="11519140" cy="2831801"/>
              </a:xfrm>
              <a:prstGeom prst="rect">
                <a:avLst/>
              </a:prstGeom>
              <a:blipFill>
                <a:blip r:embed="rId2"/>
                <a:stretch>
                  <a:fillRect l="-688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F2FE25A-9A51-46FC-9367-9BAFAC556BA5}"/>
              </a:ext>
            </a:extLst>
          </p:cNvPr>
          <p:cNvSpPr txBox="1"/>
          <p:nvPr/>
        </p:nvSpPr>
        <p:spPr>
          <a:xfrm>
            <a:off x="267419" y="3516702"/>
            <a:ext cx="11519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remember that the sellers know their car’s value! </a:t>
            </a:r>
          </a:p>
          <a:p>
            <a:pPr lvl="1"/>
            <a:r>
              <a:rPr lang="en-US" sz="2400" b="1" u="sng" dirty="0">
                <a:solidFill>
                  <a:schemeClr val="accent1"/>
                </a:solidFill>
              </a:rPr>
              <a:t>Which sellers would accept a price </a:t>
            </a:r>
            <a:r>
              <a:rPr lang="en-US" sz="2400" b="1" i="1" u="sng" dirty="0">
                <a:solidFill>
                  <a:schemeClr val="accent1"/>
                </a:solidFill>
              </a:rPr>
              <a:t>p =</a:t>
            </a:r>
            <a:r>
              <a:rPr lang="en-US" sz="2400" b="1" u="sng" dirty="0">
                <a:solidFill>
                  <a:schemeClr val="accent1"/>
                </a:solidFill>
              </a:rPr>
              <a:t> $5,000? </a:t>
            </a:r>
          </a:p>
          <a:p>
            <a:pPr lvl="1"/>
            <a:endParaRPr lang="en-US" sz="2400" b="1" u="sng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459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Akerlof’s</a:t>
            </a:r>
            <a:r>
              <a:rPr lang="en-US" sz="3600" dirty="0">
                <a:solidFill>
                  <a:schemeClr val="accent1"/>
                </a:solidFill>
              </a:rPr>
              <a:t> Model: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FF08F-D4B6-44CA-AD51-BD442FC98606}"/>
                  </a:ext>
                </a:extLst>
              </p:cNvPr>
              <p:cNvSpPr txBox="1"/>
              <p:nvPr/>
            </p:nvSpPr>
            <p:spPr>
              <a:xfrm>
                <a:off x="195532" y="937404"/>
                <a:ext cx="11519140" cy="283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</a:t>
                </a:r>
                <a:r>
                  <a:rPr lang="en-US" sz="2400" b="1" u="sng" dirty="0"/>
                  <a:t>expected value </a:t>
                </a:r>
                <a:r>
                  <a:rPr lang="en-US" sz="2400" dirty="0"/>
                  <a:t>to a buyer from buying a car?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there are </a:t>
                </a:r>
                <a:r>
                  <a:rPr lang="en-US" sz="2400" i="1" dirty="0"/>
                  <a:t>n</a:t>
                </a:r>
                <a:r>
                  <a:rPr lang="en-US" sz="2400" dirty="0"/>
                  <a:t>=9 cars in the market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∗$1,000+ …+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∗$9,000=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endParaRPr lang="en-US" sz="2400" b="1" dirty="0"/>
              </a:p>
              <a:p>
                <a:pPr lvl="1"/>
                <a:endParaRPr lang="en-US" sz="2400" b="1" u="sng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400" b="1" u="sng" dirty="0">
                    <a:solidFill>
                      <a:schemeClr val="accent1"/>
                    </a:solidFill>
                  </a:rPr>
                  <a:t>Would the buyer be willing to offer a price </a:t>
                </a:r>
                <a:r>
                  <a:rPr lang="en-US" sz="2400" b="1" i="1" u="sng" dirty="0">
                    <a:solidFill>
                      <a:schemeClr val="accent1"/>
                    </a:solidFill>
                  </a:rPr>
                  <a:t>p </a:t>
                </a:r>
                <a:r>
                  <a:rPr lang="en-US" sz="2400" b="1" u="sng" dirty="0">
                    <a:solidFill>
                      <a:schemeClr val="accent1"/>
                    </a:solidFill>
                  </a:rPr>
                  <a:t>&gt; $5,000? Why not? </a:t>
                </a:r>
                <a:r>
                  <a:rPr lang="en-US" sz="2400" b="1" i="1" u="sng" dirty="0">
                    <a:solidFill>
                      <a:schemeClr val="accent1"/>
                    </a:solidFill>
                  </a:rPr>
                  <a:t> </a:t>
                </a:r>
                <a:endParaRPr lang="en-US" sz="2400" b="1" u="sng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FF08F-D4B6-44CA-AD51-BD442FC98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2" y="937404"/>
                <a:ext cx="11519140" cy="2831801"/>
              </a:xfrm>
              <a:prstGeom prst="rect">
                <a:avLst/>
              </a:prstGeom>
              <a:blipFill>
                <a:blip r:embed="rId2"/>
                <a:stretch>
                  <a:fillRect l="-688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2FE25A-9A51-46FC-9367-9BAFAC556BA5}"/>
                  </a:ext>
                </a:extLst>
              </p:cNvPr>
              <p:cNvSpPr txBox="1"/>
              <p:nvPr/>
            </p:nvSpPr>
            <p:spPr>
              <a:xfrm>
                <a:off x="267419" y="3516702"/>
                <a:ext cx="11519140" cy="283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remember that the sellers know their car’s value! </a:t>
                </a:r>
              </a:p>
              <a:p>
                <a:pPr lvl="1"/>
                <a:r>
                  <a:rPr lang="en-US" sz="2400" b="1" u="sng" dirty="0">
                    <a:solidFill>
                      <a:schemeClr val="accent1"/>
                    </a:solidFill>
                  </a:rPr>
                  <a:t>Which sellers would accept a price </a:t>
                </a:r>
                <a:r>
                  <a:rPr lang="en-US" sz="2400" b="1" i="1" u="sng" dirty="0">
                    <a:solidFill>
                      <a:schemeClr val="accent1"/>
                    </a:solidFill>
                  </a:rPr>
                  <a:t>p =</a:t>
                </a:r>
                <a:r>
                  <a:rPr lang="en-US" sz="2400" b="1" u="sng" dirty="0">
                    <a:solidFill>
                      <a:schemeClr val="accent1"/>
                    </a:solidFill>
                  </a:rPr>
                  <a:t> $5,000? </a:t>
                </a:r>
              </a:p>
              <a:p>
                <a:pPr lvl="1"/>
                <a:endParaRPr lang="en-US" sz="2400" b="1" u="sng" dirty="0">
                  <a:solidFill>
                    <a:schemeClr val="accent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changes the </a:t>
                </a:r>
                <a:r>
                  <a:rPr lang="en-US" sz="2400" b="1" dirty="0"/>
                  <a:t>expected value </a:t>
                </a:r>
                <a:r>
                  <a:rPr lang="en-US" sz="2400" dirty="0"/>
                  <a:t>to buyer: </a:t>
                </a:r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∗$1,000+ …+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∗$5,000=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r>
                  <a:rPr lang="en-US" sz="2400" b="1" dirty="0"/>
                  <a:t>		</a:t>
                </a:r>
                <a:endParaRPr lang="en-US" sz="2400" b="1" u="sng" dirty="0">
                  <a:solidFill>
                    <a:schemeClr val="accent1"/>
                  </a:solidFill>
                </a:endParaRPr>
              </a:p>
              <a:p>
                <a:pPr lvl="1"/>
                <a:endParaRPr lang="en-US" sz="2400" b="1" u="sng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2FE25A-9A51-46FC-9367-9BAFAC556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19" y="3516702"/>
                <a:ext cx="11519140" cy="2831801"/>
              </a:xfrm>
              <a:prstGeom prst="rect">
                <a:avLst/>
              </a:prstGeom>
              <a:blipFill>
                <a:blip r:embed="rId3"/>
                <a:stretch>
                  <a:fillRect l="-741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30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Akerlof’s</a:t>
            </a:r>
            <a:r>
              <a:rPr lang="en-US" sz="3600" dirty="0">
                <a:solidFill>
                  <a:schemeClr val="accent1"/>
                </a:solidFill>
              </a:rPr>
              <a:t> Model: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FF08F-D4B6-44CA-AD51-BD442FC98606}"/>
                  </a:ext>
                </a:extLst>
              </p:cNvPr>
              <p:cNvSpPr txBox="1"/>
              <p:nvPr/>
            </p:nvSpPr>
            <p:spPr>
              <a:xfrm>
                <a:off x="195532" y="937404"/>
                <a:ext cx="11519140" cy="283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</a:t>
                </a:r>
                <a:r>
                  <a:rPr lang="en-US" sz="2400" b="1" u="sng" dirty="0"/>
                  <a:t>expected value </a:t>
                </a:r>
                <a:r>
                  <a:rPr lang="en-US" sz="2400" dirty="0"/>
                  <a:t>to a buyer from buying a car?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there are </a:t>
                </a:r>
                <a:r>
                  <a:rPr lang="en-US" sz="2400" i="1" dirty="0"/>
                  <a:t>n</a:t>
                </a:r>
                <a:r>
                  <a:rPr lang="en-US" sz="2400" dirty="0"/>
                  <a:t>=9 cars in the market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∗$1,000+ …+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∗$9,000=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endParaRPr lang="en-US" sz="2400" b="1" dirty="0"/>
              </a:p>
              <a:p>
                <a:pPr lvl="1"/>
                <a:endParaRPr lang="en-US" sz="2400" b="1" u="sng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400" b="1" u="sng" dirty="0">
                    <a:solidFill>
                      <a:schemeClr val="accent1"/>
                    </a:solidFill>
                  </a:rPr>
                  <a:t>Would the buyer be willing to offer a price </a:t>
                </a:r>
                <a:r>
                  <a:rPr lang="en-US" sz="2400" b="1" i="1" u="sng" dirty="0">
                    <a:solidFill>
                      <a:schemeClr val="accent1"/>
                    </a:solidFill>
                  </a:rPr>
                  <a:t>p </a:t>
                </a:r>
                <a:r>
                  <a:rPr lang="en-US" sz="2400" b="1" u="sng" dirty="0">
                    <a:solidFill>
                      <a:schemeClr val="accent1"/>
                    </a:solidFill>
                  </a:rPr>
                  <a:t>&gt; $5,000? Why not? </a:t>
                </a:r>
                <a:r>
                  <a:rPr lang="en-US" sz="2400" b="1" i="1" u="sng" dirty="0">
                    <a:solidFill>
                      <a:schemeClr val="accent1"/>
                    </a:solidFill>
                  </a:rPr>
                  <a:t> </a:t>
                </a:r>
                <a:endParaRPr lang="en-US" sz="2400" b="1" u="sng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FF08F-D4B6-44CA-AD51-BD442FC98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2" y="937404"/>
                <a:ext cx="11519140" cy="2831801"/>
              </a:xfrm>
              <a:prstGeom prst="rect">
                <a:avLst/>
              </a:prstGeom>
              <a:blipFill>
                <a:blip r:embed="rId2"/>
                <a:stretch>
                  <a:fillRect l="-688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2FE25A-9A51-46FC-9367-9BAFAC556BA5}"/>
                  </a:ext>
                </a:extLst>
              </p:cNvPr>
              <p:cNvSpPr txBox="1"/>
              <p:nvPr/>
            </p:nvSpPr>
            <p:spPr>
              <a:xfrm>
                <a:off x="267419" y="3516702"/>
                <a:ext cx="11519140" cy="283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remember that the sellers know their car’s value! </a:t>
                </a:r>
              </a:p>
              <a:p>
                <a:pPr lvl="1"/>
                <a:r>
                  <a:rPr lang="en-US" sz="2400" b="1" u="sng" dirty="0">
                    <a:solidFill>
                      <a:schemeClr val="accent1"/>
                    </a:solidFill>
                  </a:rPr>
                  <a:t>Which sellers would accept a price </a:t>
                </a:r>
                <a:r>
                  <a:rPr lang="en-US" sz="2400" b="1" i="1" u="sng" dirty="0">
                    <a:solidFill>
                      <a:schemeClr val="accent1"/>
                    </a:solidFill>
                  </a:rPr>
                  <a:t>p =</a:t>
                </a:r>
                <a:r>
                  <a:rPr lang="en-US" sz="2400" b="1" u="sng" dirty="0">
                    <a:solidFill>
                      <a:schemeClr val="accent1"/>
                    </a:solidFill>
                  </a:rPr>
                  <a:t> $5,000? </a:t>
                </a:r>
              </a:p>
              <a:p>
                <a:pPr lvl="1"/>
                <a:endParaRPr lang="en-US" sz="2400" b="1" u="sng" dirty="0">
                  <a:solidFill>
                    <a:schemeClr val="accent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changes the </a:t>
                </a:r>
                <a:r>
                  <a:rPr lang="en-US" sz="2400" b="1" dirty="0"/>
                  <a:t>expected value </a:t>
                </a:r>
                <a:r>
                  <a:rPr lang="en-US" sz="2400" dirty="0"/>
                  <a:t>to buyer: </a:t>
                </a:r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∗$1,000+ …+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∗$5,000=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r>
                  <a:rPr lang="en-US" sz="2400" b="1" dirty="0"/>
                  <a:t>		</a:t>
                </a:r>
                <a:r>
                  <a:rPr lang="en-US" sz="2400" b="1" u="sng" dirty="0">
                    <a:solidFill>
                      <a:schemeClr val="accent1"/>
                    </a:solidFill>
                  </a:rPr>
                  <a:t>Market unravels!</a:t>
                </a:r>
              </a:p>
              <a:p>
                <a:pPr lvl="1"/>
                <a:endParaRPr lang="en-US" sz="2400" b="1" u="sng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2FE25A-9A51-46FC-9367-9BAFAC556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19" y="3516702"/>
                <a:ext cx="11519140" cy="2831801"/>
              </a:xfrm>
              <a:prstGeom prst="rect">
                <a:avLst/>
              </a:prstGeom>
              <a:blipFill>
                <a:blip r:embed="rId3"/>
                <a:stretch>
                  <a:fillRect l="-741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B55AEB6E-48C1-40C3-B275-C7D4CC44A747}"/>
              </a:ext>
            </a:extLst>
          </p:cNvPr>
          <p:cNvSpPr/>
          <p:nvPr/>
        </p:nvSpPr>
        <p:spPr>
          <a:xfrm>
            <a:off x="7292196" y="4635260"/>
            <a:ext cx="218536" cy="9546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0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5250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Adverse Selection in Health Care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10287000" cy="5453807"/>
          </a:xfrm>
        </p:spPr>
        <p:txBody>
          <a:bodyPr>
            <a:normAutofit/>
          </a:bodyPr>
          <a:lstStyle/>
          <a:p>
            <a:pPr lvl="1"/>
            <a:endParaRPr lang="en-CA" sz="2400" b="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FA7BE-F463-16BB-0840-0843B37BE5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61"/>
          <a:stretch/>
        </p:blipFill>
        <p:spPr>
          <a:xfrm>
            <a:off x="609600" y="230981"/>
            <a:ext cx="10363200" cy="63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5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5250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Adverse Selection in Health Care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10287000" cy="5453807"/>
          </a:xfrm>
        </p:spPr>
        <p:txBody>
          <a:bodyPr>
            <a:normAutofit/>
          </a:bodyPr>
          <a:lstStyle/>
          <a:p>
            <a:pPr lvl="1"/>
            <a:endParaRPr lang="en-CA" sz="2400" b="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/>
          <a:lstStyle/>
          <a:p>
            <a:r>
              <a:rPr lang="en-US" dirty="0"/>
              <a:t>Rothschild &amp; Stiglitz (1976)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1" y="4814777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“Equilibrium in competitive insurance markets: an essay on the economics of imperfect information” </a:t>
            </a:r>
            <a:r>
              <a:rPr lang="en-US" i="1" dirty="0"/>
              <a:t>Quarterly Journal of Economics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2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Information Asymmetry in Insurance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FF08F-D4B6-44CA-AD51-BD442FC98606}"/>
                  </a:ext>
                </a:extLst>
              </p:cNvPr>
              <p:cNvSpPr txBox="1"/>
              <p:nvPr/>
            </p:nvSpPr>
            <p:spPr>
              <a:xfrm>
                <a:off x="195532" y="937404"/>
                <a:ext cx="1077726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Typical risk scenario: consumers have wealth </a:t>
                </a:r>
                <a:r>
                  <a:rPr lang="en-US" sz="2400" i="1" dirty="0"/>
                  <a:t>W </a:t>
                </a:r>
                <a:r>
                  <a:rPr lang="en-US" sz="2400" dirty="0"/>
                  <a:t>and lose </a:t>
                </a:r>
                <a:r>
                  <a:rPr lang="en-US" sz="2400" i="1" dirty="0"/>
                  <a:t>d </a:t>
                </a:r>
                <a:r>
                  <a:rPr lang="en-US" sz="2400" dirty="0"/>
                  <a:t>in the bad state of the world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Two types of consumers: </a:t>
                </a:r>
                <a:r>
                  <a:rPr lang="en-US" sz="2400" dirty="0"/>
                  <a:t>get sick with differing probabilities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0&lt;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 that consumers are risk </a:t>
                </a:r>
                <a:r>
                  <a:rPr lang="en-US" sz="2400" i="1" dirty="0"/>
                  <a:t>averse </a:t>
                </a:r>
                <a:r>
                  <a:rPr lang="en-US" sz="2400" dirty="0"/>
                  <a:t>and insurers are </a:t>
                </a:r>
                <a:r>
                  <a:rPr lang="en-US" sz="2400" b="1" dirty="0"/>
                  <a:t>risk </a:t>
                </a:r>
                <a:r>
                  <a:rPr lang="en-US" sz="2400" b="1" i="1" dirty="0"/>
                  <a:t>neutral with free entry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Note: what does this imply about firm profits? </a:t>
                </a:r>
              </a:p>
              <a:p>
                <a:pPr lvl="1"/>
                <a:endParaRPr lang="en-US" sz="2400" i="1" dirty="0"/>
              </a:p>
              <a:p>
                <a:pPr marL="0" lvl="1"/>
                <a:r>
                  <a:rPr lang="en-US" sz="2400" b="1" dirty="0">
                    <a:solidFill>
                      <a:schemeClr val="accent6"/>
                    </a:solidFill>
                  </a:rPr>
                  <a:t>The goal: what insurance companies get offered in equilibrium?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FF08F-D4B6-44CA-AD51-BD442FC98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2" y="937404"/>
                <a:ext cx="10777268" cy="3416320"/>
              </a:xfrm>
              <a:prstGeom prst="rect">
                <a:avLst/>
              </a:prstGeom>
              <a:blipFill>
                <a:blip r:embed="rId3"/>
                <a:stretch>
                  <a:fillRect l="-848" t="-1429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592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Information Asymmetry in Insurance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FF08F-D4B6-44CA-AD51-BD442FC98606}"/>
                  </a:ext>
                </a:extLst>
              </p:cNvPr>
              <p:cNvSpPr txBox="1"/>
              <p:nvPr/>
            </p:nvSpPr>
            <p:spPr>
              <a:xfrm>
                <a:off x="195532" y="937404"/>
                <a:ext cx="10777268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Typical risk scenario: consumers have wealth </a:t>
                </a:r>
                <a:r>
                  <a:rPr lang="en-US" sz="2400" i="1" dirty="0"/>
                  <a:t>W </a:t>
                </a:r>
                <a:r>
                  <a:rPr lang="en-US" sz="2400" dirty="0"/>
                  <a:t>and lose </a:t>
                </a:r>
                <a:r>
                  <a:rPr lang="en-US" sz="2400" i="1" dirty="0"/>
                  <a:t>d </a:t>
                </a:r>
                <a:r>
                  <a:rPr lang="en-US" sz="2400" dirty="0"/>
                  <a:t>in the bad state of the world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Two types of consumers: </a:t>
                </a:r>
                <a:r>
                  <a:rPr lang="en-US" sz="2400" dirty="0"/>
                  <a:t>get sick with differing probabilities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0&lt;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 that consumers are risk </a:t>
                </a:r>
                <a:r>
                  <a:rPr lang="en-US" sz="2400" i="1" dirty="0"/>
                  <a:t>averse </a:t>
                </a:r>
                <a:r>
                  <a:rPr lang="en-US" sz="2400" dirty="0"/>
                  <a:t>and insurers are </a:t>
                </a:r>
                <a:r>
                  <a:rPr lang="en-US" sz="2400" b="1" dirty="0"/>
                  <a:t>risk </a:t>
                </a:r>
                <a:r>
                  <a:rPr lang="en-US" sz="2400" b="1" i="1" dirty="0"/>
                  <a:t>neutral with free entry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Note: what does this imply about firm profits? </a:t>
                </a:r>
              </a:p>
              <a:p>
                <a:pPr lvl="1"/>
                <a:endParaRPr lang="en-US" sz="2400" i="1" dirty="0"/>
              </a:p>
              <a:p>
                <a:pPr marL="0" lvl="1"/>
                <a:r>
                  <a:rPr lang="en-US" sz="2400" b="1" dirty="0">
                    <a:solidFill>
                      <a:schemeClr val="accent6"/>
                    </a:solidFill>
                  </a:rPr>
                  <a:t>The goal: what insurance companies get offered in equilibrium?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6"/>
                    </a:solidFill>
                  </a:rPr>
                  <a:t>Possibility 1: pooling equilibrium 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(everyone gets offered same contract)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6"/>
                    </a:solidFill>
                  </a:rPr>
                  <a:t>Possibility 2: separating equilibrium 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(can the healthy types get cheaper insurance?)</a:t>
                </a:r>
                <a:r>
                  <a:rPr lang="en-US" sz="2400" b="1" dirty="0">
                    <a:solidFill>
                      <a:schemeClr val="accent6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FF08F-D4B6-44CA-AD51-BD442FC98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2" y="937404"/>
                <a:ext cx="10777268" cy="4893647"/>
              </a:xfrm>
              <a:prstGeom prst="rect">
                <a:avLst/>
              </a:prstGeom>
              <a:blipFill>
                <a:blip r:embed="rId2"/>
                <a:stretch>
                  <a:fillRect l="-848" t="-996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89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Moral Hazard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Moral hazard in health care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Do people exert effort to preserve health?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Do people “consume more health care” when they are insured?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can elastic demand be curbed? </a:t>
            </a:r>
          </a:p>
        </p:txBody>
      </p:sp>
    </p:spTree>
    <p:extLst>
      <p:ext uri="{BB962C8B-B14F-4D97-AF65-F5344CB8AC3E}">
        <p14:creationId xmlns:p14="http://schemas.microsoft.com/office/powerpoint/2010/main" val="3746653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Case 1: What would happen with full information?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FF08F-D4B6-44CA-AD51-BD442FC98606}"/>
              </a:ext>
            </a:extLst>
          </p:cNvPr>
          <p:cNvSpPr txBox="1"/>
          <p:nvPr/>
        </p:nvSpPr>
        <p:spPr>
          <a:xfrm>
            <a:off x="195532" y="937404"/>
            <a:ext cx="11726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contracts would be offered if information could not be hidden?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/>
                </a:solidFill>
              </a:rPr>
              <a:t>	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43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Case 2: Separating Equilibrium?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FF08F-D4B6-44CA-AD51-BD442FC98606}"/>
              </a:ext>
            </a:extLst>
          </p:cNvPr>
          <p:cNvSpPr txBox="1"/>
          <p:nvPr/>
        </p:nvSpPr>
        <p:spPr>
          <a:xfrm>
            <a:off x="195532" y="937404"/>
            <a:ext cx="10701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contracts would be offered if information could not be hidden?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/>
                </a:solidFill>
              </a:rPr>
              <a:t>	Now, what happens when information is hidden? Can we preserve the separating equilibrium? </a:t>
            </a:r>
          </a:p>
        </p:txBody>
      </p:sp>
    </p:spTree>
    <p:extLst>
      <p:ext uri="{BB962C8B-B14F-4D97-AF65-F5344CB8AC3E}">
        <p14:creationId xmlns:p14="http://schemas.microsoft.com/office/powerpoint/2010/main" val="1824288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Case 2: Pooling Equilibrium?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FF08F-D4B6-44CA-AD51-BD442FC98606}"/>
              </a:ext>
            </a:extLst>
          </p:cNvPr>
          <p:cNvSpPr txBox="1"/>
          <p:nvPr/>
        </p:nvSpPr>
        <p:spPr>
          <a:xfrm>
            <a:off x="195532" y="937404"/>
            <a:ext cx="10701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contracts would be offered if information could not be hidden?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/>
                </a:solidFill>
              </a:rPr>
              <a:t>	Now, what happens when information is hidden? Can we preserve the separating equilibrium?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/>
                </a:solidFill>
              </a:rPr>
              <a:t>What is the next best option? </a:t>
            </a:r>
          </a:p>
        </p:txBody>
      </p:sp>
    </p:spTree>
    <p:extLst>
      <p:ext uri="{BB962C8B-B14F-4D97-AF65-F5344CB8AC3E}">
        <p14:creationId xmlns:p14="http://schemas.microsoft.com/office/powerpoint/2010/main" val="2966672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Rothschild and Stiglitz (1976): Takeaways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FF08F-D4B6-44CA-AD51-BD442FC98606}"/>
              </a:ext>
            </a:extLst>
          </p:cNvPr>
          <p:cNvSpPr txBox="1"/>
          <p:nvPr/>
        </p:nvSpPr>
        <p:spPr>
          <a:xfrm>
            <a:off x="195532" y="937404"/>
            <a:ext cx="117261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presence of hidden risk information makes markets </a:t>
            </a:r>
            <a:r>
              <a:rPr lang="en-US" sz="2400" b="1" dirty="0"/>
              <a:t>unstable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Consider extending this model: 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Continuum of consumers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Barriers to entry for insurers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Multidimensional risk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Each of these may make the insurance market </a:t>
            </a:r>
            <a:r>
              <a:rPr lang="en-US" sz="2400" b="1" dirty="0"/>
              <a:t>more unstable!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0" lvl="1"/>
            <a:r>
              <a:rPr lang="en-US" sz="2400" b="1" dirty="0">
                <a:solidFill>
                  <a:schemeClr val="accent6"/>
                </a:solidFill>
              </a:rPr>
              <a:t>So what can we do in practice? 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65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Einav &amp; Finkelstein (2011)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1" y="4814777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“Selection in Insurance Markets: Theory and Empirics in Pictures” </a:t>
            </a:r>
          </a:p>
          <a:p>
            <a:r>
              <a:rPr lang="en-US" i="1" dirty="0"/>
              <a:t>Journal of Economic Perspectives.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6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Geruso et al. (2019)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1" y="4814777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“The Two Margin Problem in Insurance Markets”</a:t>
            </a:r>
          </a:p>
          <a:p>
            <a:r>
              <a:rPr lang="en-US" i="1" dirty="0"/>
              <a:t>The Review of Economics and Statistics (RESTAT)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0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63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/>
          <a:lstStyle/>
          <a:p>
            <a:r>
              <a:rPr lang="en-US" dirty="0"/>
              <a:t>The Affordable Care Act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1" y="4814777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50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Adverse Selection in Health Insurance pre-ACA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9125B-8C25-405C-A3E0-EFFA32EE10F0}"/>
              </a:ext>
            </a:extLst>
          </p:cNvPr>
          <p:cNvSpPr txBox="1"/>
          <p:nvPr/>
        </p:nvSpPr>
        <p:spPr>
          <a:xfrm>
            <a:off x="195532" y="937404"/>
            <a:ext cx="1172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/>
                </a:solidFill>
              </a:rPr>
              <a:t>Biggest problem: high variance in expected costs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45F22-B869-4EA3-B651-5CA1EDF3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2" y="1468557"/>
            <a:ext cx="6500254" cy="50292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41F527C-9546-4EA4-89B6-80805449B492}"/>
              </a:ext>
            </a:extLst>
          </p:cNvPr>
          <p:cNvSpPr/>
          <p:nvPr/>
        </p:nvSpPr>
        <p:spPr>
          <a:xfrm>
            <a:off x="724619" y="3382993"/>
            <a:ext cx="2145102" cy="97047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AB07CB-BB80-499E-9EAE-3CD3788F74DA}"/>
              </a:ext>
            </a:extLst>
          </p:cNvPr>
          <p:cNvCxnSpPr/>
          <p:nvPr/>
        </p:nvCxnSpPr>
        <p:spPr>
          <a:xfrm flipV="1">
            <a:off x="3019245" y="3801374"/>
            <a:ext cx="4807789" cy="8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4251B4-CD03-4916-9869-F6B988279026}"/>
              </a:ext>
            </a:extLst>
          </p:cNvPr>
          <p:cNvSpPr txBox="1"/>
          <p:nvPr/>
        </p:nvSpPr>
        <p:spPr>
          <a:xfrm>
            <a:off x="7844287" y="3382993"/>
            <a:ext cx="345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would most insurance be from private insurers?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B0652A-EFE4-4130-BAE4-76EEFEE11C0B}"/>
              </a:ext>
            </a:extLst>
          </p:cNvPr>
          <p:cNvSpPr/>
          <p:nvPr/>
        </p:nvSpPr>
        <p:spPr>
          <a:xfrm>
            <a:off x="467812" y="5285116"/>
            <a:ext cx="1401245" cy="68723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F3CED-A6B2-452E-81F5-BFFBA7321016}"/>
              </a:ext>
            </a:extLst>
          </p:cNvPr>
          <p:cNvCxnSpPr>
            <a:cxnSpLocks/>
          </p:cNvCxnSpPr>
          <p:nvPr/>
        </p:nvCxnSpPr>
        <p:spPr>
          <a:xfrm>
            <a:off x="2055962" y="5529533"/>
            <a:ext cx="6064370" cy="9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8133F2-12D2-467C-9D8C-AD951FF2F65B}"/>
              </a:ext>
            </a:extLst>
          </p:cNvPr>
          <p:cNvSpPr txBox="1"/>
          <p:nvPr/>
        </p:nvSpPr>
        <p:spPr>
          <a:xfrm>
            <a:off x="8071450" y="5028570"/>
            <a:ext cx="345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would we care about these? </a:t>
            </a:r>
          </a:p>
        </p:txBody>
      </p:sp>
    </p:spTree>
    <p:extLst>
      <p:ext uri="{BB962C8B-B14F-4D97-AF65-F5344CB8AC3E}">
        <p14:creationId xmlns:p14="http://schemas.microsoft.com/office/powerpoint/2010/main" val="2022034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Adverse Selection in Health Insurance pre-ACA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9125B-8C25-405C-A3E0-EFFA32EE10F0}"/>
              </a:ext>
            </a:extLst>
          </p:cNvPr>
          <p:cNvSpPr txBox="1"/>
          <p:nvPr/>
        </p:nvSpPr>
        <p:spPr>
          <a:xfrm>
            <a:off x="195532" y="937404"/>
            <a:ext cx="1172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/>
                </a:solidFill>
              </a:rPr>
              <a:t>Biggest problem: high variance in expected costs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45F22-B869-4EA3-B651-5CA1EDF3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2" y="1468557"/>
            <a:ext cx="6500254" cy="50292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41F527C-9546-4EA4-89B6-80805449B492}"/>
              </a:ext>
            </a:extLst>
          </p:cNvPr>
          <p:cNvSpPr/>
          <p:nvPr/>
        </p:nvSpPr>
        <p:spPr>
          <a:xfrm>
            <a:off x="724619" y="3382993"/>
            <a:ext cx="2145102" cy="97047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AB07CB-BB80-499E-9EAE-3CD3788F74DA}"/>
              </a:ext>
            </a:extLst>
          </p:cNvPr>
          <p:cNvCxnSpPr/>
          <p:nvPr/>
        </p:nvCxnSpPr>
        <p:spPr>
          <a:xfrm flipV="1">
            <a:off x="3019245" y="3801374"/>
            <a:ext cx="4807789" cy="8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4251B4-CD03-4916-9869-F6B988279026}"/>
              </a:ext>
            </a:extLst>
          </p:cNvPr>
          <p:cNvSpPr txBox="1"/>
          <p:nvPr/>
        </p:nvSpPr>
        <p:spPr>
          <a:xfrm>
            <a:off x="7844287" y="3382993"/>
            <a:ext cx="3456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would most insurance be from private insurers? </a:t>
            </a:r>
          </a:p>
          <a:p>
            <a:pPr marL="342900" indent="-342900">
              <a:buAutoNum type="arabicPeriod"/>
            </a:pPr>
            <a:r>
              <a:rPr lang="en-US" dirty="0"/>
              <a:t>Risk pooling</a:t>
            </a:r>
          </a:p>
          <a:p>
            <a:pPr marL="342900" indent="-342900">
              <a:buAutoNum type="arabicPeriod"/>
            </a:pPr>
            <a:r>
              <a:rPr lang="en-US" dirty="0"/>
              <a:t>Failure in non-group markets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B0652A-EFE4-4130-BAE4-76EEFEE11C0B}"/>
              </a:ext>
            </a:extLst>
          </p:cNvPr>
          <p:cNvSpPr/>
          <p:nvPr/>
        </p:nvSpPr>
        <p:spPr>
          <a:xfrm>
            <a:off x="467812" y="5285116"/>
            <a:ext cx="1401245" cy="68723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F3CED-A6B2-452E-81F5-BFFBA7321016}"/>
              </a:ext>
            </a:extLst>
          </p:cNvPr>
          <p:cNvCxnSpPr>
            <a:cxnSpLocks/>
          </p:cNvCxnSpPr>
          <p:nvPr/>
        </p:nvCxnSpPr>
        <p:spPr>
          <a:xfrm>
            <a:off x="2055962" y="5529533"/>
            <a:ext cx="6064370" cy="9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8133F2-12D2-467C-9D8C-AD951FF2F65B}"/>
              </a:ext>
            </a:extLst>
          </p:cNvPr>
          <p:cNvSpPr txBox="1"/>
          <p:nvPr/>
        </p:nvSpPr>
        <p:spPr>
          <a:xfrm>
            <a:off x="8071450" y="5028570"/>
            <a:ext cx="3456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would we care about these? </a:t>
            </a:r>
          </a:p>
          <a:p>
            <a:pPr marL="342900" indent="-342900">
              <a:buAutoNum type="arabicPeriod"/>
            </a:pPr>
            <a:r>
              <a:rPr lang="en-US" dirty="0"/>
              <a:t>Externalities</a:t>
            </a:r>
          </a:p>
          <a:p>
            <a:pPr marL="342900" indent="-342900">
              <a:buAutoNum type="arabicPeriod"/>
            </a:pPr>
            <a:r>
              <a:rPr lang="en-US" dirty="0"/>
              <a:t>Paternalism</a:t>
            </a:r>
          </a:p>
          <a:p>
            <a:pPr marL="342900" indent="-342900">
              <a:buAutoNum type="arabicPeriod"/>
            </a:pPr>
            <a:r>
              <a:rPr lang="en-US" dirty="0"/>
              <a:t>Job lock</a:t>
            </a:r>
          </a:p>
        </p:txBody>
      </p:sp>
    </p:spTree>
    <p:extLst>
      <p:ext uri="{BB962C8B-B14F-4D97-AF65-F5344CB8AC3E}">
        <p14:creationId xmlns:p14="http://schemas.microsoft.com/office/powerpoint/2010/main" val="64411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Moral Hazard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06560D-4DB1-46F7-AACB-59231F198015}"/>
              </a:ext>
            </a:extLst>
          </p:cNvPr>
          <p:cNvSpPr txBox="1">
            <a:spLocks/>
          </p:cNvSpPr>
          <p:nvPr/>
        </p:nvSpPr>
        <p:spPr>
          <a:xfrm>
            <a:off x="457200" y="4038600"/>
            <a:ext cx="726948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This time: Adverse Selection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Moral hazard in health care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Do people exert effort to preserve health?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Do people “consume more health care” when they are insured?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can elastic demand be curbed? </a:t>
            </a: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What happens when people have private information about type?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does this affect health choices?</a:t>
            </a:r>
          </a:p>
        </p:txBody>
      </p:sp>
    </p:spTree>
    <p:extLst>
      <p:ext uri="{BB962C8B-B14F-4D97-AF65-F5344CB8AC3E}">
        <p14:creationId xmlns:p14="http://schemas.microsoft.com/office/powerpoint/2010/main" val="3838139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The Three Legs of the ACA: Reducing Adverse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FF08F-D4B6-44CA-AD51-BD442FC98606}"/>
              </a:ext>
            </a:extLst>
          </p:cNvPr>
          <p:cNvSpPr txBox="1"/>
          <p:nvPr/>
        </p:nvSpPr>
        <p:spPr>
          <a:xfrm>
            <a:off x="195532" y="937404"/>
            <a:ext cx="1172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5A854-B017-48FF-A9D7-1A6317BF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84" y="885645"/>
            <a:ext cx="8909470" cy="55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06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Other ACA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FF08F-D4B6-44CA-AD51-BD442FC98606}"/>
              </a:ext>
            </a:extLst>
          </p:cNvPr>
          <p:cNvSpPr txBox="1"/>
          <p:nvPr/>
        </p:nvSpPr>
        <p:spPr>
          <a:xfrm>
            <a:off x="195532" y="937404"/>
            <a:ext cx="1172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06803-83DB-4B83-A488-F84138EA6BA8}"/>
              </a:ext>
            </a:extLst>
          </p:cNvPr>
          <p:cNvSpPr txBox="1"/>
          <p:nvPr/>
        </p:nvSpPr>
        <p:spPr>
          <a:xfrm>
            <a:off x="195532" y="937404"/>
            <a:ext cx="1172617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AutoNum type="arabicPeriod"/>
            </a:pPr>
            <a:r>
              <a:rPr lang="en-US" sz="2400" b="1" dirty="0"/>
              <a:t>Medicaid expansions</a:t>
            </a:r>
            <a:r>
              <a:rPr lang="en-US" sz="2400" dirty="0"/>
              <a:t> (ultimately left to states)</a:t>
            </a:r>
          </a:p>
          <a:p>
            <a:pPr lvl="1" indent="-457200">
              <a:lnSpc>
                <a:spcPct val="150000"/>
              </a:lnSpc>
              <a:buAutoNum type="arabicPeriod"/>
            </a:pPr>
            <a:r>
              <a:rPr lang="en-US" sz="2400" dirty="0"/>
              <a:t>Establishment of new </a:t>
            </a:r>
            <a:r>
              <a:rPr lang="en-US" sz="2400" b="1" dirty="0"/>
              <a:t>Marketplaces</a:t>
            </a:r>
            <a:r>
              <a:rPr lang="en-US" sz="2400" dirty="0"/>
              <a:t> to buy insurance</a:t>
            </a:r>
          </a:p>
          <a:p>
            <a:pPr lvl="1" indent="-457200">
              <a:lnSpc>
                <a:spcPct val="150000"/>
              </a:lnSpc>
              <a:buAutoNum type="arabicPeriod"/>
            </a:pPr>
            <a:r>
              <a:rPr lang="en-US" sz="2400" b="1" dirty="0"/>
              <a:t>Preventive care cost-sharing exemption</a:t>
            </a:r>
          </a:p>
          <a:p>
            <a:pPr lvl="1" indent="-457200">
              <a:lnSpc>
                <a:spcPct val="150000"/>
              </a:lnSpc>
              <a:buAutoNum type="arabicPeriod"/>
            </a:pPr>
            <a:r>
              <a:rPr lang="en-US" sz="2400" b="1" dirty="0"/>
              <a:t>Dependent coverage extended </a:t>
            </a:r>
            <a:r>
              <a:rPr lang="en-US" sz="2400" dirty="0"/>
              <a:t>until age 26</a:t>
            </a:r>
          </a:p>
          <a:p>
            <a:pPr lvl="1" indent="-457200">
              <a:lnSpc>
                <a:spcPct val="150000"/>
              </a:lnSpc>
              <a:buAutoNum type="arabicPeriod"/>
            </a:pPr>
            <a:r>
              <a:rPr lang="en-US" sz="2400" dirty="0"/>
              <a:t>Insurance companies can’t drop you if you get sick</a:t>
            </a:r>
          </a:p>
          <a:p>
            <a:pPr lvl="1" indent="-457200">
              <a:lnSpc>
                <a:spcPct val="150000"/>
              </a:lnSpc>
              <a:buAutoNum type="arabicPeriod"/>
            </a:pPr>
            <a:r>
              <a:rPr lang="en-US" sz="2400" dirty="0"/>
              <a:t>Tax credits for small businesses to offer insurance </a:t>
            </a:r>
          </a:p>
          <a:p>
            <a:pPr lvl="1" indent="-457200">
              <a:lnSpc>
                <a:spcPct val="150000"/>
              </a:lnSpc>
              <a:buAutoNum type="arabicPeriod"/>
            </a:pPr>
            <a:r>
              <a:rPr lang="en-US" sz="2400" dirty="0"/>
              <a:t>Insurers are required to pay out a certain percentage of premium (at least 80-85%)</a:t>
            </a:r>
          </a:p>
          <a:p>
            <a:pPr lvl="1" indent="-457200">
              <a:buAutoNum type="arabicPeriod"/>
            </a:pP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1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Effect 1: Reduction in </a:t>
            </a:r>
            <a:r>
              <a:rPr lang="en-US" sz="3600" dirty="0" err="1">
                <a:solidFill>
                  <a:schemeClr val="accent1"/>
                </a:solidFill>
              </a:rPr>
              <a:t>Uninsurance</a:t>
            </a:r>
            <a:r>
              <a:rPr lang="en-US" sz="3600" dirty="0">
                <a:solidFill>
                  <a:schemeClr val="accent1"/>
                </a:solidFill>
              </a:rPr>
              <a:t>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FF08F-D4B6-44CA-AD51-BD442FC98606}"/>
              </a:ext>
            </a:extLst>
          </p:cNvPr>
          <p:cNvSpPr txBox="1"/>
          <p:nvPr/>
        </p:nvSpPr>
        <p:spPr>
          <a:xfrm>
            <a:off x="195532" y="937404"/>
            <a:ext cx="1172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B8616-3105-4A80-8607-991A2AB7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37" y="937404"/>
            <a:ext cx="767227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70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Effect 1: Reduction in </a:t>
            </a:r>
            <a:r>
              <a:rPr lang="en-US" sz="3600" dirty="0" err="1">
                <a:solidFill>
                  <a:schemeClr val="accent1"/>
                </a:solidFill>
              </a:rPr>
              <a:t>Uninsurance</a:t>
            </a:r>
            <a:r>
              <a:rPr lang="en-US" sz="3600" dirty="0">
                <a:solidFill>
                  <a:schemeClr val="accent1"/>
                </a:solidFill>
              </a:rPr>
              <a:t>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FF08F-D4B6-44CA-AD51-BD442FC98606}"/>
              </a:ext>
            </a:extLst>
          </p:cNvPr>
          <p:cNvSpPr txBox="1"/>
          <p:nvPr/>
        </p:nvSpPr>
        <p:spPr>
          <a:xfrm>
            <a:off x="195532" y="937404"/>
            <a:ext cx="1172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E2677-67EC-4D9E-9DC9-777D59D73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414" y="1063925"/>
            <a:ext cx="75847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5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Effect 2: Reduction </a:t>
            </a:r>
            <a:r>
              <a:rPr lang="en-US" sz="3600" b="1" dirty="0">
                <a:solidFill>
                  <a:schemeClr val="accent1"/>
                </a:solidFill>
              </a:rPr>
              <a:t>Larger </a:t>
            </a:r>
            <a:r>
              <a:rPr lang="en-US" sz="3600" dirty="0">
                <a:solidFill>
                  <a:schemeClr val="accent1"/>
                </a:solidFill>
              </a:rPr>
              <a:t>in States that Expanded Medicaid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FF08F-D4B6-44CA-AD51-BD442FC98606}"/>
              </a:ext>
            </a:extLst>
          </p:cNvPr>
          <p:cNvSpPr txBox="1"/>
          <p:nvPr/>
        </p:nvSpPr>
        <p:spPr>
          <a:xfrm>
            <a:off x="195532" y="937404"/>
            <a:ext cx="1172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714EF-E79B-45DB-B514-02FFF141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44" y="989162"/>
            <a:ext cx="763854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69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Effect 3: High-value health care is more affordable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FF08F-D4B6-44CA-AD51-BD442FC98606}"/>
              </a:ext>
            </a:extLst>
          </p:cNvPr>
          <p:cNvSpPr txBox="1"/>
          <p:nvPr/>
        </p:nvSpPr>
        <p:spPr>
          <a:xfrm>
            <a:off x="195532" y="937404"/>
            <a:ext cx="1172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1E1EF-80B9-4DD3-ACE7-1559984C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65" y="989163"/>
            <a:ext cx="7855695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4AA8B7-37E8-49F4-BCA7-922A1933631E}"/>
              </a:ext>
            </a:extLst>
          </p:cNvPr>
          <p:cNvSpPr txBox="1"/>
          <p:nvPr/>
        </p:nvSpPr>
        <p:spPr>
          <a:xfrm>
            <a:off x="195532" y="6320287"/>
            <a:ext cx="627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Shafer, Hoagland, and Hsu (2021). </a:t>
            </a:r>
            <a:r>
              <a:rPr lang="en-US" i="1" dirty="0">
                <a:hlinkClick r:id="rId3"/>
              </a:rPr>
              <a:t>JAMA Network 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0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7412-A0BA-4DDB-95F8-6D3C246A6D2D}"/>
              </a:ext>
            </a:extLst>
          </p:cNvPr>
          <p:cNvSpPr txBox="1"/>
          <p:nvPr/>
        </p:nvSpPr>
        <p:spPr>
          <a:xfrm>
            <a:off x="149525" y="178280"/>
            <a:ext cx="118756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Lingering problems: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FF08F-D4B6-44CA-AD51-BD442FC98606}"/>
              </a:ext>
            </a:extLst>
          </p:cNvPr>
          <p:cNvSpPr txBox="1"/>
          <p:nvPr/>
        </p:nvSpPr>
        <p:spPr>
          <a:xfrm>
            <a:off x="195532" y="937404"/>
            <a:ext cx="1172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AA8B7-37E8-49F4-BCA7-922A1933631E}"/>
              </a:ext>
            </a:extLst>
          </p:cNvPr>
          <p:cNvSpPr txBox="1"/>
          <p:nvPr/>
        </p:nvSpPr>
        <p:spPr>
          <a:xfrm>
            <a:off x="149525" y="983570"/>
            <a:ext cx="1187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State-by-state implementation left remaining patchwork system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large federal overhaul of private insurance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Preventive care policies not fully implemented: remaining costs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22301-E009-4A3F-8776-FC830B38D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2" y="2183899"/>
            <a:ext cx="620426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53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Moral hazard in health care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Additional work: talk about some of your own work.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Next time: adverse selection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happens when people have private information about type?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does this affect health choices?</a:t>
            </a:r>
          </a:p>
        </p:txBody>
      </p:sp>
    </p:spTree>
    <p:extLst>
      <p:ext uri="{BB962C8B-B14F-4D97-AF65-F5344CB8AC3E}">
        <p14:creationId xmlns:p14="http://schemas.microsoft.com/office/powerpoint/2010/main" val="203878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5250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What is Adverse Selection?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10287000" cy="5453807"/>
          </a:xfrm>
        </p:spPr>
        <p:txBody>
          <a:bodyPr>
            <a:normAutofit/>
          </a:bodyPr>
          <a:lstStyle/>
          <a:p>
            <a:pPr lvl="1"/>
            <a:r>
              <a:rPr lang="en-US" sz="2400" b="0" dirty="0">
                <a:cs typeface="Times New Roman" panose="02020603050405020304" pitchFamily="18" charset="0"/>
              </a:rPr>
              <a:t>Another form of </a:t>
            </a:r>
            <a:r>
              <a:rPr lang="en-US" sz="2400" b="1" dirty="0">
                <a:cs typeface="Times New Roman" panose="02020603050405020304" pitchFamily="18" charset="0"/>
              </a:rPr>
              <a:t>asymmetric information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Moral hazard was a form of “hidden action”</a:t>
            </a:r>
          </a:p>
          <a:p>
            <a:pPr lvl="1"/>
            <a:r>
              <a:rPr lang="en-US" sz="2400" b="1" dirty="0">
                <a:cs typeface="Times New Roman" panose="02020603050405020304" pitchFamily="18" charset="0"/>
              </a:rPr>
              <a:t>Adverse selection is a form of “hidden type”  </a:t>
            </a:r>
            <a:endParaRPr lang="en-CA" sz="24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5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5250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What is Adverse Selection?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10287000" cy="5453807"/>
          </a:xfrm>
        </p:spPr>
        <p:txBody>
          <a:bodyPr>
            <a:normAutofit/>
          </a:bodyPr>
          <a:lstStyle/>
          <a:p>
            <a:pPr lvl="1"/>
            <a:r>
              <a:rPr lang="en-US" sz="2400" b="0" dirty="0">
                <a:cs typeface="Times New Roman" panose="02020603050405020304" pitchFamily="18" charset="0"/>
              </a:rPr>
              <a:t>Another form of </a:t>
            </a:r>
            <a:r>
              <a:rPr lang="en-US" sz="2400" b="1" dirty="0">
                <a:cs typeface="Times New Roman" panose="02020603050405020304" pitchFamily="18" charset="0"/>
              </a:rPr>
              <a:t>asymmetric information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Moral hazard was a form of “hidden action”</a:t>
            </a:r>
          </a:p>
          <a:p>
            <a:pPr lvl="1"/>
            <a:r>
              <a:rPr lang="en-US" sz="2400" b="1" dirty="0">
                <a:cs typeface="Times New Roman" panose="02020603050405020304" pitchFamily="18" charset="0"/>
              </a:rPr>
              <a:t>Adverse selection is a form of “hidden type”</a:t>
            </a:r>
          </a:p>
          <a:p>
            <a:pPr lvl="1"/>
            <a:endParaRPr lang="en-US" sz="2400" b="1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Think about the market for health insurance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Who would have the greatest demand for protection?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Who do insurers/regulators/government want to be insured the most? </a:t>
            </a:r>
            <a:r>
              <a:rPr lang="en-US" sz="2400" b="1" dirty="0">
                <a:cs typeface="Times New Roman" panose="02020603050405020304" pitchFamily="18" charset="0"/>
              </a:rPr>
              <a:t>  </a:t>
            </a:r>
            <a:endParaRPr lang="en-CA" sz="24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8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5250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What is Adverse Selection?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10287000" cy="5453807"/>
          </a:xfrm>
        </p:spPr>
        <p:txBody>
          <a:bodyPr>
            <a:normAutofit/>
          </a:bodyPr>
          <a:lstStyle/>
          <a:p>
            <a:pPr lvl="1"/>
            <a:r>
              <a:rPr lang="en-US" sz="2400" b="0" dirty="0">
                <a:cs typeface="Times New Roman" panose="02020603050405020304" pitchFamily="18" charset="0"/>
              </a:rPr>
              <a:t>Another form of </a:t>
            </a:r>
            <a:r>
              <a:rPr lang="en-US" sz="2400" b="1" dirty="0">
                <a:cs typeface="Times New Roman" panose="02020603050405020304" pitchFamily="18" charset="0"/>
              </a:rPr>
              <a:t>asymmetric information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Moral hazard was a form of “hidden action”</a:t>
            </a:r>
          </a:p>
          <a:p>
            <a:pPr lvl="1"/>
            <a:r>
              <a:rPr lang="en-US" sz="2400" b="1" dirty="0">
                <a:cs typeface="Times New Roman" panose="02020603050405020304" pitchFamily="18" charset="0"/>
              </a:rPr>
              <a:t>Adverse selection is a form of “hidden type”</a:t>
            </a:r>
          </a:p>
          <a:p>
            <a:pPr lvl="1"/>
            <a:endParaRPr lang="en-US" sz="2400" b="1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Think about the market for health insurance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Who would have the greatest demand for protection?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Who do insurers/regulators/government want to be insured the most?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Adverse Selection threatens markets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If I can keep my risk hidden, can I get better outcomes? </a:t>
            </a:r>
          </a:p>
          <a:p>
            <a:pPr lvl="1"/>
            <a:r>
              <a:rPr lang="en-US" sz="2400" b="0" dirty="0">
                <a:cs typeface="Times New Roman" panose="02020603050405020304" pitchFamily="18" charset="0"/>
              </a:rPr>
              <a:t>Can people find out my risk?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Equilibria are distorted (pooling versus screening equilibria)</a:t>
            </a:r>
            <a:endParaRPr lang="en-CA" sz="24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0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525000" cy="62484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Akerlof’s</a:t>
            </a:r>
            <a:r>
              <a:rPr lang="en-US" dirty="0">
                <a:cs typeface="Times New Roman" panose="02020603050405020304" pitchFamily="18" charset="0"/>
              </a:rPr>
              <a:t> Market for Lemons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10287000" cy="545380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are looking to buy a used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Assumption 1: </a:t>
            </a:r>
            <a:r>
              <a:rPr lang="en-US" sz="2400" dirty="0"/>
              <a:t>Heterogeneity in car 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Car valuation </a:t>
            </a:r>
            <a:r>
              <a:rPr lang="en-US" sz="2400" i="1" dirty="0"/>
              <a:t>v </a:t>
            </a:r>
            <a:r>
              <a:rPr lang="en-US" sz="2400" dirty="0"/>
              <a:t>is distributed uniformly on interval [$1,000, $9,000]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Assumption 2: </a:t>
            </a:r>
            <a:r>
              <a:rPr lang="en-US" sz="2400" dirty="0"/>
              <a:t> Car sellers </a:t>
            </a:r>
            <a:r>
              <a:rPr lang="en-US" sz="2400" i="1" dirty="0"/>
              <a:t>know </a:t>
            </a:r>
            <a:r>
              <a:rPr lang="en-US" sz="2400" dirty="0"/>
              <a:t>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Assumption 3: </a:t>
            </a:r>
            <a:r>
              <a:rPr lang="en-US" sz="2400" dirty="0"/>
              <a:t>Car quality is </a:t>
            </a:r>
            <a:r>
              <a:rPr lang="en-US" sz="2400" i="1" u="sng" dirty="0"/>
              <a:t>unknown to buyer</a:t>
            </a:r>
            <a:endParaRPr lang="en-US" sz="2400" u="sng" dirty="0"/>
          </a:p>
          <a:p>
            <a:pPr lvl="1"/>
            <a:endParaRPr lang="en-CA" sz="2400" b="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1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525000" cy="62484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Akerlof’s</a:t>
            </a:r>
            <a:r>
              <a:rPr lang="en-US" dirty="0">
                <a:cs typeface="Times New Roman" panose="02020603050405020304" pitchFamily="18" charset="0"/>
              </a:rPr>
              <a:t> Market for Lemons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10287000" cy="545380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are looking to buy a used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Assumption 1: </a:t>
            </a:r>
            <a:r>
              <a:rPr lang="en-US" sz="2400" dirty="0"/>
              <a:t>Heterogeneity in car 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Car valuation </a:t>
            </a:r>
            <a:r>
              <a:rPr lang="en-US" sz="2400" i="1" dirty="0"/>
              <a:t>v </a:t>
            </a:r>
            <a:r>
              <a:rPr lang="en-US" sz="2400" dirty="0"/>
              <a:t>is distributed uniformly on interval [$1,000, $9,000]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Assumption 2: </a:t>
            </a:r>
            <a:r>
              <a:rPr lang="en-US" sz="2400" dirty="0"/>
              <a:t> Car sellers </a:t>
            </a:r>
            <a:r>
              <a:rPr lang="en-US" sz="2400" i="1" dirty="0"/>
              <a:t>know </a:t>
            </a:r>
            <a:r>
              <a:rPr lang="en-US" sz="2400" dirty="0"/>
              <a:t>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Assumption 3: </a:t>
            </a:r>
            <a:r>
              <a:rPr lang="en-US" sz="2400" dirty="0"/>
              <a:t>Car quality is </a:t>
            </a:r>
            <a:r>
              <a:rPr lang="en-US" sz="2400" i="1" u="sng" dirty="0"/>
              <a:t>unknown to buyer</a:t>
            </a:r>
            <a:endParaRPr lang="en-US" sz="2400" u="sng" dirty="0"/>
          </a:p>
          <a:p>
            <a:pPr lvl="1"/>
            <a:endParaRPr lang="en-CA" sz="2400" b="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B0151-0483-E8AA-A2A9-A818CAAAB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513432"/>
            <a:ext cx="249958" cy="12802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5194A3-EE53-B669-0075-BDD4D683E49D}"/>
              </a:ext>
            </a:extLst>
          </p:cNvPr>
          <p:cNvSpPr txBox="1"/>
          <p:nvPr/>
        </p:nvSpPr>
        <p:spPr>
          <a:xfrm>
            <a:off x="7412758" y="2968901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i="1" dirty="0">
                <a:solidFill>
                  <a:schemeClr val="accent3">
                    <a:lumMod val="75000"/>
                  </a:schemeClr>
                </a:solidFill>
              </a:rPr>
              <a:t>Information asymmetry </a:t>
            </a:r>
          </a:p>
        </p:txBody>
      </p:sp>
    </p:spTree>
    <p:extLst>
      <p:ext uri="{BB962C8B-B14F-4D97-AF65-F5344CB8AC3E}">
        <p14:creationId xmlns:p14="http://schemas.microsoft.com/office/powerpoint/2010/main" val="321498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525000" cy="62484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Akerlof’s</a:t>
            </a:r>
            <a:r>
              <a:rPr lang="en-US" dirty="0">
                <a:cs typeface="Times New Roman" panose="02020603050405020304" pitchFamily="18" charset="0"/>
              </a:rPr>
              <a:t> Market for Lemons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10287000" cy="545380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are looking to buy a used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Assumption 1: </a:t>
            </a:r>
            <a:r>
              <a:rPr lang="en-US" sz="2400" dirty="0"/>
              <a:t>Heterogeneity in car 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Car valuation </a:t>
            </a:r>
            <a:r>
              <a:rPr lang="en-US" sz="2400" i="1" dirty="0"/>
              <a:t>v </a:t>
            </a:r>
            <a:r>
              <a:rPr lang="en-US" sz="2400" dirty="0"/>
              <a:t>is distributed uniformly on interval [$1,000, $9,000]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Assumption 2: </a:t>
            </a:r>
            <a:r>
              <a:rPr lang="en-US" sz="2400" dirty="0"/>
              <a:t> Car sellers </a:t>
            </a:r>
            <a:r>
              <a:rPr lang="en-US" sz="2400" i="1" dirty="0"/>
              <a:t>know </a:t>
            </a:r>
            <a:r>
              <a:rPr lang="en-US" sz="2400" dirty="0"/>
              <a:t>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Assumption 3: </a:t>
            </a:r>
            <a:r>
              <a:rPr lang="en-US" sz="2400" dirty="0"/>
              <a:t>Car quality is </a:t>
            </a:r>
            <a:r>
              <a:rPr lang="en-US" sz="2400" i="1" u="sng" dirty="0"/>
              <a:t>unknown to buyer</a:t>
            </a:r>
            <a:endParaRPr lang="en-US" sz="2400" u="sng" dirty="0"/>
          </a:p>
          <a:p>
            <a:pPr lvl="1"/>
            <a:endParaRPr lang="en-CA" sz="2400" b="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B0151-0483-E8AA-A2A9-A818CAAAB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513432"/>
            <a:ext cx="249958" cy="12802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5194A3-EE53-B669-0075-BDD4D683E49D}"/>
              </a:ext>
            </a:extLst>
          </p:cNvPr>
          <p:cNvSpPr txBox="1"/>
          <p:nvPr/>
        </p:nvSpPr>
        <p:spPr>
          <a:xfrm>
            <a:off x="7412758" y="2968901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i="1" dirty="0">
                <a:solidFill>
                  <a:schemeClr val="accent3">
                    <a:lumMod val="75000"/>
                  </a:schemeClr>
                </a:solidFill>
              </a:rPr>
              <a:t>Information asymmetry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49DE40-3B47-6FD0-0D65-3FC85684255B}"/>
              </a:ext>
            </a:extLst>
          </p:cNvPr>
          <p:cNvSpPr txBox="1"/>
          <p:nvPr/>
        </p:nvSpPr>
        <p:spPr>
          <a:xfrm>
            <a:off x="609600" y="4187658"/>
            <a:ext cx="693420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b="1" u="sng" dirty="0">
                <a:solidFill>
                  <a:schemeClr val="accent2">
                    <a:lumMod val="50000"/>
                  </a:schemeClr>
                </a:solidFill>
              </a:rPr>
              <a:t>What will be the equilibrium price / quantity of cars sold in this market?</a:t>
            </a:r>
          </a:p>
        </p:txBody>
      </p:sp>
    </p:spTree>
    <p:extLst>
      <p:ext uri="{BB962C8B-B14F-4D97-AF65-F5344CB8AC3E}">
        <p14:creationId xmlns:p14="http://schemas.microsoft.com/office/powerpoint/2010/main" val="111865257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1815</TotalTime>
  <Words>1792</Words>
  <Application>Microsoft Office PowerPoint</Application>
  <PresentationFormat>Widescreen</PresentationFormat>
  <Paragraphs>225</Paragraphs>
  <Slides>37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Century Schoolbook</vt:lpstr>
      <vt:lpstr>Times New Roman</vt:lpstr>
      <vt:lpstr>Wingdings 2</vt:lpstr>
      <vt:lpstr>View</vt:lpstr>
      <vt:lpstr>Advanced Health Economics</vt:lpstr>
      <vt:lpstr>Last time: Moral Hazard</vt:lpstr>
      <vt:lpstr>Last time: Moral Hazard</vt:lpstr>
      <vt:lpstr>What is Adverse Selection? </vt:lpstr>
      <vt:lpstr>What is Adverse Selection? </vt:lpstr>
      <vt:lpstr>What is Adverse Selection? </vt:lpstr>
      <vt:lpstr>Akerlof’s Market for Lemons</vt:lpstr>
      <vt:lpstr>Akerlof’s Market for Lemons</vt:lpstr>
      <vt:lpstr>Akerlof’s Market for Lemons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Adverse Selection in Health Care</vt:lpstr>
      <vt:lpstr>Adverse Selection in Health Care</vt:lpstr>
      <vt:lpstr>Rothschild &amp; Stiglitz (1976)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Einav &amp; Finkelstein (2011)</vt:lpstr>
      <vt:lpstr>Geruso et al. (2019)</vt:lpstr>
      <vt:lpstr>Presentations</vt:lpstr>
      <vt:lpstr>The Affordable Care 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120</cp:revision>
  <dcterms:created xsi:type="dcterms:W3CDTF">2011-01-10T00:42:42Z</dcterms:created>
  <dcterms:modified xsi:type="dcterms:W3CDTF">2022-10-13T17:59:43Z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