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notesMasterIdLst>
    <p:notesMasterId r:id="rId101"/>
  </p:notesMasterIdLst>
  <p:sldIdLst>
    <p:sldId id="256" r:id="rId3"/>
    <p:sldId id="357" r:id="rId4"/>
    <p:sldId id="3030" r:id="rId5"/>
    <p:sldId id="442" r:id="rId6"/>
    <p:sldId id="458" r:id="rId7"/>
    <p:sldId id="470" r:id="rId8"/>
    <p:sldId id="471" r:id="rId9"/>
    <p:sldId id="459" r:id="rId10"/>
    <p:sldId id="460" r:id="rId11"/>
    <p:sldId id="461" r:id="rId12"/>
    <p:sldId id="267" r:id="rId13"/>
    <p:sldId id="462" r:id="rId14"/>
    <p:sldId id="463" r:id="rId15"/>
    <p:sldId id="464" r:id="rId16"/>
    <p:sldId id="465" r:id="rId17"/>
    <p:sldId id="467" r:id="rId18"/>
    <p:sldId id="3028" r:id="rId19"/>
    <p:sldId id="3029" r:id="rId20"/>
    <p:sldId id="466" r:id="rId21"/>
    <p:sldId id="341" r:id="rId22"/>
    <p:sldId id="272" r:id="rId23"/>
    <p:sldId id="472" r:id="rId24"/>
    <p:sldId id="271" r:id="rId25"/>
    <p:sldId id="473" r:id="rId26"/>
    <p:sldId id="474" r:id="rId27"/>
    <p:sldId id="277" r:id="rId28"/>
    <p:sldId id="646" r:id="rId29"/>
    <p:sldId id="468" r:id="rId30"/>
    <p:sldId id="476" r:id="rId31"/>
    <p:sldId id="477" r:id="rId32"/>
    <p:sldId id="478" r:id="rId33"/>
    <p:sldId id="480" r:id="rId34"/>
    <p:sldId id="481" r:id="rId35"/>
    <p:sldId id="482" r:id="rId36"/>
    <p:sldId id="483" r:id="rId37"/>
    <p:sldId id="484" r:id="rId38"/>
    <p:sldId id="485" r:id="rId39"/>
    <p:sldId id="486" r:id="rId40"/>
    <p:sldId id="487" r:id="rId41"/>
    <p:sldId id="3027" r:id="rId42"/>
    <p:sldId id="475" r:id="rId43"/>
    <p:sldId id="3005" r:id="rId44"/>
    <p:sldId id="2573" r:id="rId45"/>
    <p:sldId id="2575" r:id="rId46"/>
    <p:sldId id="2559" r:id="rId47"/>
    <p:sldId id="3025" r:id="rId48"/>
    <p:sldId id="2605" r:id="rId49"/>
    <p:sldId id="2795" r:id="rId50"/>
    <p:sldId id="2555" r:id="rId51"/>
    <p:sldId id="2745" r:id="rId52"/>
    <p:sldId id="2747" r:id="rId53"/>
    <p:sldId id="2750" r:id="rId54"/>
    <p:sldId id="2751" r:id="rId55"/>
    <p:sldId id="2753" r:id="rId56"/>
    <p:sldId id="2785" r:id="rId57"/>
    <p:sldId id="2786" r:id="rId58"/>
    <p:sldId id="2761" r:id="rId59"/>
    <p:sldId id="2762" r:id="rId60"/>
    <p:sldId id="2764" r:id="rId61"/>
    <p:sldId id="2763" r:id="rId62"/>
    <p:sldId id="2767" r:id="rId63"/>
    <p:sldId id="2765" r:id="rId64"/>
    <p:sldId id="2766" r:id="rId65"/>
    <p:sldId id="2649" r:id="rId66"/>
    <p:sldId id="2653" r:id="rId67"/>
    <p:sldId id="2730" r:id="rId68"/>
    <p:sldId id="2731" r:id="rId69"/>
    <p:sldId id="2732" r:id="rId70"/>
    <p:sldId id="2733" r:id="rId71"/>
    <p:sldId id="2734" r:id="rId72"/>
    <p:sldId id="2735" r:id="rId73"/>
    <p:sldId id="2736" r:id="rId74"/>
    <p:sldId id="2737" r:id="rId75"/>
    <p:sldId id="2738" r:id="rId76"/>
    <p:sldId id="2739" r:id="rId77"/>
    <p:sldId id="2744" r:id="rId78"/>
    <p:sldId id="2608" r:id="rId79"/>
    <p:sldId id="2973" r:id="rId80"/>
    <p:sldId id="2972" r:id="rId81"/>
    <p:sldId id="2974" r:id="rId82"/>
    <p:sldId id="2975" r:id="rId83"/>
    <p:sldId id="2724" r:id="rId84"/>
    <p:sldId id="2976" r:id="rId85"/>
    <p:sldId id="2977" r:id="rId86"/>
    <p:sldId id="2725" r:id="rId87"/>
    <p:sldId id="3026" r:id="rId88"/>
    <p:sldId id="413" r:id="rId89"/>
    <p:sldId id="414" r:id="rId90"/>
    <p:sldId id="469" r:id="rId91"/>
    <p:sldId id="279" r:id="rId92"/>
    <p:sldId id="281" r:id="rId93"/>
    <p:sldId id="280" r:id="rId94"/>
    <p:sldId id="286" r:id="rId95"/>
    <p:sldId id="283" r:id="rId96"/>
    <p:sldId id="284" r:id="rId97"/>
    <p:sldId id="285" r:id="rId98"/>
    <p:sldId id="287" r:id="rId99"/>
    <p:sldId id="288" r:id="rId10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1766" autoAdjust="0"/>
  </p:normalViewPr>
  <p:slideViewPr>
    <p:cSldViewPr>
      <p:cViewPr varScale="1">
        <p:scale>
          <a:sx n="51" d="100"/>
          <a:sy n="51" d="100"/>
        </p:scale>
        <p:origin x="1256"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1/22/2025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xios.com/2023/06/14/cancer-drug-shortages-supply-chain-vulnerabilitie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reuters.com/business/healthcare-pharmaceuticals/novo-nordisk-says-diabetes-drugs-shortages-will-persist-through-2024-2023-11-21/"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app=desktop&amp;v=tyzf3T2LASs&amp;autoplay=1&amp;ab_channel=OneMinuteEconomic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app=desktop&amp;v=tyzf3T2LASs&amp;autoplay=1&amp;ab_channel=OneMinuteEconomic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app=desktop&amp;v=tyzf3T2LASs&amp;autoplay=1&amp;ab_channel=OneMinuteEconomic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Case study: https://www.axios.com/2024/01/05/america-generic-drug-shortage-reasons?utm_source=newsletter&amp;utm_medium=email&amp;utm_campaign=newsletter_axiosvitals&amp;stream=top</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206577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646974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640382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digression: what are our equilibrium conditions? (1) No contract makes less than 0 in E(pi), and (2) No contract has positive profit in E(pi)</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071468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the first best? Under full information, consumers get charged a premium equal to their expected loss, which is type specific. Separating equilibrium (show this on board)</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4200946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that the screening equilibrium works, but needs to be adjusted apart (pictures, then math?)</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401201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graphical illustration for pooling equilibrium. Discuss takeaways for each type (low type is fine, high type is worse off)</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905554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talk about the ACA.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5461736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Akerlof</a:t>
            </a:r>
            <a:r>
              <a:rPr lang="en-US" dirty="0"/>
              <a:t> -&gt; RS gives us individual decisions in health. What would be interesting is: what about markets?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5"/>
                </a:solidFill>
                <a:effectLst/>
                <a:latin typeface="Atiza"/>
              </a:rPr>
              <a:t>Shortages of </a:t>
            </a:r>
            <a:r>
              <a:rPr lang="en-US" b="0" i="0" dirty="0">
                <a:effectLst/>
                <a:latin typeface="Atiza"/>
                <a:hlinkClick r:id="rId3"/>
              </a:rPr>
              <a:t>lifesaving cancer drugs</a:t>
            </a:r>
            <a:r>
              <a:rPr lang="en-US" b="0" i="0" dirty="0">
                <a:solidFill>
                  <a:srgbClr val="333335"/>
                </a:solidFill>
                <a:effectLst/>
                <a:latin typeface="Atiza"/>
              </a:rPr>
              <a:t>, </a:t>
            </a:r>
            <a:r>
              <a:rPr lang="en-US" b="0" i="0" dirty="0">
                <a:effectLst/>
                <a:latin typeface="Atiza"/>
                <a:hlinkClick r:id="rId4"/>
              </a:rPr>
              <a:t>children's Tylenol</a:t>
            </a:r>
            <a:r>
              <a:rPr lang="en-US" b="0" i="0" dirty="0">
                <a:solidFill>
                  <a:srgbClr val="333335"/>
                </a:solidFill>
                <a:effectLst/>
                <a:latin typeface="Atiza"/>
              </a:rPr>
              <a:t> and ADHD drugs have made headlines over the last year.</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288932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4191891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713220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believable are these assumptions? How are they similar/different to what we read above? Other frictions include administrative costs, processing claims costs (insurer overhead), wait times to seek care, etc.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442609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talk about this in pieces: (1) demand curve just shows WTP of consumers to buy/not buy the contract – so it slopes down (lower price, more people buy). </a:t>
            </a:r>
          </a:p>
          <a:p>
            <a:r>
              <a:rPr lang="en-CA" dirty="0"/>
              <a:t>(2) MC captures individual variation in risk – for some individuals, MC of insurance is high (those with the highest WTP for insurance). Hence, it’s downward sloping – </a:t>
            </a:r>
            <a:r>
              <a:rPr lang="en-CA" b="1" dirty="0"/>
              <a:t>this is adverse selection </a:t>
            </a:r>
            <a:r>
              <a:rPr lang="en-CA" b="0" dirty="0"/>
              <a:t>(the most expensive people to cover are also those that want insurance the most)</a:t>
            </a:r>
          </a:p>
          <a:p>
            <a:r>
              <a:rPr lang="en-CA" b="0" dirty="0"/>
              <a:t>(3) Difference between 1 and 2 is the risk premium (since all individuals are risk averse, this is always positive) – hence D &gt; MC always</a:t>
            </a:r>
          </a:p>
          <a:p>
            <a:r>
              <a:rPr lang="en-CA" dirty="0"/>
              <a:t>(4) Now the (pooled) equilibrium: one price set where D = AC (for risk-neutral insurers, ZPC). AC is the average cost of all enrollees up to that point.</a:t>
            </a:r>
          </a:p>
          <a:p>
            <a:r>
              <a:rPr lang="en-CA" dirty="0"/>
              <a:t>(5) This is the </a:t>
            </a:r>
            <a:r>
              <a:rPr lang="en-CA" dirty="0" err="1"/>
              <a:t>eqbm</a:t>
            </a:r>
            <a:r>
              <a:rPr lang="en-CA" dirty="0"/>
              <a:t>, but the </a:t>
            </a:r>
            <a:r>
              <a:rPr lang="en-CA" b="1" dirty="0"/>
              <a:t>efficient allocation </a:t>
            </a:r>
            <a:r>
              <a:rPr lang="en-CA" b="0" dirty="0"/>
              <a:t>would be where D = MC – this isn’t possible because firms wouldn’t break even. </a:t>
            </a:r>
          </a:p>
          <a:p>
            <a:r>
              <a:rPr lang="en-CA" b="0" dirty="0"/>
              <a:t>(6) DWL is identified as the difference in surplus between these two allocations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687911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AC curve always lies above the demand curve even though the MC curve is always below it. As a result, the competitive equilibrium is that </a:t>
            </a:r>
            <a:r>
              <a:rPr lang="en-US" b="1" dirty="0"/>
              <a:t>no individual </a:t>
            </a:r>
            <a:r>
              <a:rPr lang="en-US" dirty="0"/>
              <a:t>in the market is insured, while the efficient outcome is for </a:t>
            </a:r>
            <a:r>
              <a:rPr lang="en-US" b="1" dirty="0"/>
              <a:t>everyone</a:t>
            </a:r>
            <a:r>
              <a:rPr lang="en-US" dirty="0"/>
              <a:t> to have insurance. </a:t>
            </a:r>
          </a:p>
          <a:p>
            <a:endParaRPr lang="en-US" dirty="0"/>
          </a:p>
          <a:p>
            <a:r>
              <a:rPr lang="en-US" dirty="0"/>
              <a:t>Death spiral: if insurance pricing is naively set but dynamically adjusted to reflect AC from previous period the market will gradually shrink until it completely disappears. </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120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modeling in this way helpful? Mandating insurance coverage will achieve the efficient outcome, but will hurt insurers in different ways depending on the market (complete unraveling, welfare loss in F1)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707586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would shift demand out, reducing under-insurance (could calculate this in a P-set). Could even give a large enough subsidy to get everyone insured. Separating equilibrium would be multiple graphs</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642026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might want to add “some” features of reality but not all of them to handle our unique case.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606182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Could it be the case </a:t>
            </a:r>
            <a:r>
              <a:rPr lang="en-CA" dirty="0" err="1"/>
              <a:t>tha</a:t>
            </a:r>
            <a:r>
              <a:rPr lang="en-CA" dirty="0"/>
              <a:t> </a:t>
            </a:r>
            <a:r>
              <a:rPr lang="en-CA" dirty="0" err="1"/>
              <a:t>twe</a:t>
            </a:r>
            <a:r>
              <a:rPr lang="en-CA" dirty="0"/>
              <a:t> actually get the most lucrative people (lowest risk, highest risk aversion) to buy insurance?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073662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high-risk individuals are less risk averse and heterogeneity in risk aversion is sufficiently large, we may get this! How does this differ from previous framework? MC is upward sloping because of advantageous selection and this makes AC also upward sloping. Without loading costs, we would get optimal outcome – frictions may even lead to over-insurance depicted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56362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we remember what asymmetric info is?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4667208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might want to add “some” features of reality but not all of them to handle our unique case.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640726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would you choose between this framework and the RS model? Depends on the question/context! Graphical approaches don’t work so well in higher dimensions (hence vector calculus). Problem 3 is the most tricky – how does this affect welfare if there are no good contracts?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374685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Akerlof</a:t>
            </a:r>
            <a:r>
              <a:rPr lang="en-US" dirty="0"/>
              <a:t> -&gt; RS gives us individual decisions in health. What would be interesting is: what about markets?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0101222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70260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 Layton’s slides – helps to see what the optimal presentation of a paper like this looks like. Plus his animations are amazing.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2559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1743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Improve this slide in future talks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10431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same paper we were just looking at, but with equations added. Second bullet here is how the graph is created.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7769056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47660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be good</a:t>
            </a:r>
            <a:r>
              <a:rPr lang="en-US" baseline="0" dirty="0"/>
              <a:t> to simplify this slide – way too much</a:t>
            </a:r>
          </a:p>
          <a:p>
            <a:r>
              <a:rPr lang="en-US" baseline="0" dirty="0"/>
              <a:t>Also, can we switch to no-subsidy case – want to keep WH and WL as the key stats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1416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answers differ for each of these!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58480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96269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492028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29189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02525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93616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19441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862789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3707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84660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1450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answers differ for each of these! One minute video: </a:t>
            </a:r>
            <a:r>
              <a:rPr lang="en-US" sz="1200" dirty="0">
                <a:hlinkClick r:id="rId3"/>
              </a:rPr>
              <a:t>https://www.youtube.com/watch?app=desktop&amp;v=tyzf3T2LASs&amp;autoplay=1&amp;ab_channel=OneMinuteEconomics</a:t>
            </a:r>
            <a:r>
              <a:rPr lang="en-US" sz="1200" dirty="0"/>
              <a:t>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6443698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02154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915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77120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763772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6083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57650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32616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94720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68200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4929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Classic paper – </a:t>
            </a:r>
            <a:r>
              <a:rPr lang="en-US" dirty="0" err="1"/>
              <a:t>nobel</a:t>
            </a:r>
            <a:r>
              <a:rPr lang="en-US" dirty="0"/>
              <a:t> prize winning, &lt; 15 pages. </a:t>
            </a:r>
            <a:endParaRPr lang="en-US" sz="1200"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713246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94720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03470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88</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there’s time</a:t>
            </a:r>
          </a:p>
        </p:txBody>
      </p:sp>
      <p:sp>
        <p:nvSpPr>
          <p:cNvPr id="4" name="Slide Number Placeholder 3"/>
          <p:cNvSpPr>
            <a:spLocks noGrp="1"/>
          </p:cNvSpPr>
          <p:nvPr>
            <p:ph type="sldNum" sz="quarter" idx="5"/>
          </p:nvPr>
        </p:nvSpPr>
        <p:spPr/>
        <p:txBody>
          <a:bodyPr/>
          <a:lstStyle/>
          <a:p>
            <a:fld id="{4AF79E1B-2C51-4B9B-8EA4-26DE9E345AFF}" type="slidenum">
              <a:rPr lang="en-US" smtClean="0"/>
              <a:t>89</a:t>
            </a:fld>
            <a:endParaRPr lang="en-US"/>
          </a:p>
        </p:txBody>
      </p:sp>
    </p:spTree>
    <p:extLst>
      <p:ext uri="{BB962C8B-B14F-4D97-AF65-F5344CB8AC3E}">
        <p14:creationId xmlns:p14="http://schemas.microsoft.com/office/powerpoint/2010/main" val="315866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minute video: </a:t>
            </a:r>
            <a:r>
              <a:rPr lang="en-US" sz="1200" dirty="0">
                <a:hlinkClick r:id="rId3"/>
              </a:rPr>
              <a:t>https://www.youtube.com/watch?app=desktop&amp;v=tyzf3T2LASs&amp;autoplay=1&amp;ab_channel=OneMinuteEconomics</a:t>
            </a:r>
            <a:r>
              <a:rPr lang="en-US" sz="1200" dirty="0"/>
              <a:t>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240444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minute video: </a:t>
            </a:r>
            <a:r>
              <a:rPr lang="en-US" sz="1200" dirty="0">
                <a:hlinkClick r:id="rId3"/>
              </a:rPr>
              <a:t>https://www.youtube.com/watch?app=desktop&amp;v=tyzf3T2LASs&amp;autoplay=1&amp;ab_channel=OneMinuteEconomics</a:t>
            </a:r>
            <a:r>
              <a:rPr lang="en-US" sz="1200" dirty="0"/>
              <a:t>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042678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80680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1/22/2025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01" y="1143001"/>
            <a:ext cx="1109556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828800" y="2514600"/>
            <a:ext cx="85344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508000" y="1219200"/>
            <a:ext cx="110744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271156172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Aft>
                <a:spcPts val="1200"/>
              </a:spcAft>
              <a:defRPr/>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9262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3680236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838200"/>
            <a:ext cx="54356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838200"/>
            <a:ext cx="54356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275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8" y="1535113"/>
            <a:ext cx="5389033"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580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2991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773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6" y="1435101"/>
            <a:ext cx="4011084"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424349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19651893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4408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67800" y="152400"/>
            <a:ext cx="29210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85598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064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1/22/2025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08000" y="838200"/>
            <a:ext cx="11074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5"/>
          <p:cNvSpPr>
            <a:spLocks noChangeArrowheads="1"/>
          </p:cNvSpPr>
          <p:nvPr/>
        </p:nvSpPr>
        <p:spPr bwMode="auto">
          <a:xfrm>
            <a:off x="0" y="0"/>
            <a:ext cx="12192000" cy="762000"/>
          </a:xfrm>
          <a:prstGeom prst="rect">
            <a:avLst/>
          </a:prstGeom>
          <a:solidFill>
            <a:srgbClr val="2E249E"/>
          </a:solidFill>
          <a:ln>
            <a:noFill/>
          </a:ln>
        </p:spPr>
        <p:txBody>
          <a:bodyPr wrap="none" lIns="91354" tIns="45678" rIns="91354" bIns="45678" anchor="ctr"/>
          <a:lstStyle/>
          <a:p>
            <a:pPr algn="ctr" fontAlgn="base">
              <a:spcBef>
                <a:spcPct val="0"/>
              </a:spcBef>
              <a:spcAft>
                <a:spcPct val="0"/>
              </a:spcAft>
              <a:defRPr/>
            </a:pPr>
            <a:endParaRPr lang="en-US" sz="1800">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304800" y="152400"/>
            <a:ext cx="1168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410006364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rtl="0" eaLnBrk="0" fontAlgn="base" hangingPunct="0">
        <a:spcBef>
          <a:spcPct val="0"/>
        </a:spcBef>
        <a:spcAft>
          <a:spcPct val="0"/>
        </a:spcAft>
        <a:defRPr sz="3000">
          <a:solidFill>
            <a:schemeClr val="bg1"/>
          </a:solidFill>
          <a:latin typeface="Arial" panose="020B0604020202020204" pitchFamily="34" charset="0"/>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17.xml"/><Relationship Id="rId5" Type="http://schemas.openxmlformats.org/officeDocument/2006/relationships/image" Target="../media/image31.png"/><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7.xml"/><Relationship Id="rId5" Type="http://schemas.openxmlformats.org/officeDocument/2006/relationships/image" Target="../media/image31.png"/><Relationship Id="rId4" Type="http://schemas.openxmlformats.org/officeDocument/2006/relationships/image" Target="../media/image32.png"/></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1.png"/></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4.png"/></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6.png"/></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17.xml"/><Relationship Id="rId5" Type="http://schemas.openxmlformats.org/officeDocument/2006/relationships/image" Target="../media/image38.png"/><Relationship Id="rId4" Type="http://schemas.openxmlformats.org/officeDocument/2006/relationships/image" Target="../media/image3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9.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0.xml"/><Relationship Id="rId1" Type="http://schemas.openxmlformats.org/officeDocument/2006/relationships/slideLayout" Target="../slideLayouts/slideLayout1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hyperlink" Target="https://jamanetwork.com/journals/jamanetworkopen/fullarticle/2777419" TargetMode="External"/><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618" y="2209800"/>
            <a:ext cx="11038382" cy="1894362"/>
          </a:xfrm>
        </p:spPr>
        <p:txBody>
          <a:bodyPr>
            <a:normAutofit/>
          </a:bodyPr>
          <a:lstStyle/>
          <a:p>
            <a:r>
              <a:rPr lang="en-US" dirty="0"/>
              <a:t>Advanced Health Economics</a:t>
            </a:r>
          </a:p>
        </p:txBody>
      </p:sp>
      <p:sp>
        <p:nvSpPr>
          <p:cNvPr id="3" name="Subtitle 2"/>
          <p:cNvSpPr>
            <a:spLocks noGrp="1"/>
          </p:cNvSpPr>
          <p:nvPr>
            <p:ph type="subTitle" idx="1"/>
          </p:nvPr>
        </p:nvSpPr>
        <p:spPr>
          <a:xfrm>
            <a:off x="914400" y="4191000"/>
            <a:ext cx="10439400" cy="1981200"/>
          </a:xfrm>
        </p:spPr>
        <p:txBody>
          <a:bodyPr>
            <a:noAutofit/>
          </a:bodyPr>
          <a:lstStyle/>
          <a:p>
            <a:r>
              <a:rPr lang="en-US" sz="2400" dirty="0"/>
              <a:t>Lecture 3: Adverse Selection </a:t>
            </a:r>
          </a:p>
          <a:p>
            <a:r>
              <a:rPr lang="en-US" sz="2400" dirty="0"/>
              <a:t>January 24, 2025</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err="1">
                <a:cs typeface="Times New Roman" panose="02020603050405020304" pitchFamily="18" charset="0"/>
              </a:rPr>
              <a:t>Akerlof’s</a:t>
            </a:r>
            <a:r>
              <a:rPr lang="en-US" dirty="0">
                <a:cs typeface="Times New Roman" panose="02020603050405020304" pitchFamily="18" charset="0"/>
              </a:rPr>
              <a:t> Market for Lemons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marL="285750" indent="-285750">
              <a:buFont typeface="Arial" panose="020B0604020202020204" pitchFamily="34" charset="0"/>
              <a:buChar char="•"/>
            </a:pPr>
            <a:r>
              <a:rPr lang="en-US" sz="2400" dirty="0"/>
              <a:t>We are looking to buy a used car</a:t>
            </a:r>
          </a:p>
          <a:p>
            <a:pPr marL="285750" indent="-285750">
              <a:buFont typeface="Arial" panose="020B0604020202020204" pitchFamily="34" charset="0"/>
              <a:buChar char="•"/>
            </a:pPr>
            <a:r>
              <a:rPr lang="en-US" sz="2400" b="1" dirty="0"/>
              <a:t>Assumption 1: </a:t>
            </a:r>
            <a:r>
              <a:rPr lang="en-US" sz="2400" dirty="0"/>
              <a:t>Heterogeneity in car quality</a:t>
            </a:r>
          </a:p>
          <a:p>
            <a:pPr marL="742950" lvl="1" indent="-285750">
              <a:buFont typeface="Arial" panose="020B0604020202020204" pitchFamily="34" charset="0"/>
              <a:buChar char="•"/>
            </a:pPr>
            <a:r>
              <a:rPr lang="en-US" sz="2400" dirty="0"/>
              <a:t>Car valuation </a:t>
            </a:r>
            <a:r>
              <a:rPr lang="en-US" sz="2400" i="1" dirty="0"/>
              <a:t>v </a:t>
            </a:r>
            <a:r>
              <a:rPr lang="en-US" sz="2400" dirty="0"/>
              <a:t>is distributed uniformly on interval [$1,000, $9,000]</a:t>
            </a:r>
          </a:p>
          <a:p>
            <a:pPr marL="285750" indent="-285750">
              <a:buFont typeface="Arial" panose="020B0604020202020204" pitchFamily="34" charset="0"/>
              <a:buChar char="•"/>
            </a:pPr>
            <a:r>
              <a:rPr lang="en-US" sz="2400" b="1" dirty="0"/>
              <a:t>Assumption 2: </a:t>
            </a:r>
            <a:r>
              <a:rPr lang="en-US" sz="2400" dirty="0"/>
              <a:t> Car sellers </a:t>
            </a:r>
            <a:r>
              <a:rPr lang="en-US" sz="2400" i="1" dirty="0"/>
              <a:t>know </a:t>
            </a:r>
            <a:r>
              <a:rPr lang="en-US" sz="2400" dirty="0"/>
              <a:t>valuation</a:t>
            </a:r>
          </a:p>
          <a:p>
            <a:pPr marL="285750" indent="-285750">
              <a:buFont typeface="Arial" panose="020B0604020202020204" pitchFamily="34" charset="0"/>
              <a:buChar char="•"/>
            </a:pPr>
            <a:r>
              <a:rPr lang="en-US" sz="2400" b="1" dirty="0"/>
              <a:t>Assumption 3: </a:t>
            </a:r>
            <a:r>
              <a:rPr lang="en-US" sz="2400" dirty="0"/>
              <a:t>Car quality is </a:t>
            </a:r>
            <a:r>
              <a:rPr lang="en-US" sz="2400" i="1" u="sng" dirty="0"/>
              <a:t>unknown to buyer</a:t>
            </a:r>
            <a:endParaRPr lang="en-US" sz="2400" u="sng" dirty="0"/>
          </a:p>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84B0151-0483-E8AA-A2A9-A818CAAABFBE}"/>
              </a:ext>
            </a:extLst>
          </p:cNvPr>
          <p:cNvPicPr>
            <a:picLocks noChangeAspect="1"/>
          </p:cNvPicPr>
          <p:nvPr/>
        </p:nvPicPr>
        <p:blipFill>
          <a:blip r:embed="rId3"/>
          <a:stretch>
            <a:fillRect/>
          </a:stretch>
        </p:blipFill>
        <p:spPr>
          <a:xfrm>
            <a:off x="7162800" y="2513432"/>
            <a:ext cx="249958" cy="1280271"/>
          </a:xfrm>
          <a:prstGeom prst="rect">
            <a:avLst/>
          </a:prstGeom>
        </p:spPr>
      </p:pic>
      <p:sp>
        <p:nvSpPr>
          <p:cNvPr id="11" name="TextBox 10">
            <a:extLst>
              <a:ext uri="{FF2B5EF4-FFF2-40B4-BE49-F238E27FC236}">
                <a16:creationId xmlns:a16="http://schemas.microsoft.com/office/drawing/2014/main" id="{6B5194A3-EE53-B669-0075-BDD4D683E49D}"/>
              </a:ext>
            </a:extLst>
          </p:cNvPr>
          <p:cNvSpPr txBox="1"/>
          <p:nvPr/>
        </p:nvSpPr>
        <p:spPr>
          <a:xfrm>
            <a:off x="7412758" y="2968901"/>
            <a:ext cx="6103088" cy="369332"/>
          </a:xfrm>
          <a:prstGeom prst="rect">
            <a:avLst/>
          </a:prstGeom>
          <a:noFill/>
        </p:spPr>
        <p:txBody>
          <a:bodyPr wrap="square">
            <a:spAutoFit/>
          </a:bodyPr>
          <a:lstStyle/>
          <a:p>
            <a:r>
              <a:rPr lang="en-CA" b="1" i="1" dirty="0">
                <a:solidFill>
                  <a:schemeClr val="accent3">
                    <a:lumMod val="75000"/>
                  </a:schemeClr>
                </a:solidFill>
              </a:rPr>
              <a:t>Information asymmetry </a:t>
            </a:r>
          </a:p>
        </p:txBody>
      </p:sp>
      <p:sp>
        <p:nvSpPr>
          <p:cNvPr id="13" name="TextBox 12">
            <a:extLst>
              <a:ext uri="{FF2B5EF4-FFF2-40B4-BE49-F238E27FC236}">
                <a16:creationId xmlns:a16="http://schemas.microsoft.com/office/drawing/2014/main" id="{2B49DE40-3B47-6FD0-0D65-3FC85684255B}"/>
              </a:ext>
            </a:extLst>
          </p:cNvPr>
          <p:cNvSpPr txBox="1"/>
          <p:nvPr/>
        </p:nvSpPr>
        <p:spPr>
          <a:xfrm>
            <a:off x="609600" y="4187658"/>
            <a:ext cx="6934200" cy="1477328"/>
          </a:xfrm>
          <a:prstGeom prst="rect">
            <a:avLst/>
          </a:prstGeom>
          <a:solidFill>
            <a:schemeClr val="accent3">
              <a:lumMod val="40000"/>
              <a:lumOff val="60000"/>
            </a:schemeClr>
          </a:solidFill>
        </p:spPr>
        <p:txBody>
          <a:bodyPr wrap="square">
            <a:spAutoFit/>
          </a:bodyPr>
          <a:lstStyle/>
          <a:p>
            <a:r>
              <a:rPr lang="en-US" sz="3000" b="1" u="sng" dirty="0">
                <a:solidFill>
                  <a:schemeClr val="accent2">
                    <a:lumMod val="50000"/>
                  </a:schemeClr>
                </a:solidFill>
              </a:rPr>
              <a:t>What will be the equilibrium price / quantity of cars sold in this market?</a:t>
            </a:r>
          </a:p>
        </p:txBody>
      </p:sp>
    </p:spTree>
    <p:extLst>
      <p:ext uri="{BB962C8B-B14F-4D97-AF65-F5344CB8AC3E}">
        <p14:creationId xmlns:p14="http://schemas.microsoft.com/office/powerpoint/2010/main" val="1118652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847162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p:spTree>
    <p:extLst>
      <p:ext uri="{BB962C8B-B14F-4D97-AF65-F5344CB8AC3E}">
        <p14:creationId xmlns:p14="http://schemas.microsoft.com/office/powerpoint/2010/main" val="3932164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F2FE25A-9A51-46FC-9367-9BAFAC556BA5}"/>
              </a:ext>
            </a:extLst>
          </p:cNvPr>
          <p:cNvSpPr txBox="1"/>
          <p:nvPr/>
        </p:nvSpPr>
        <p:spPr>
          <a:xfrm>
            <a:off x="267419" y="3516702"/>
            <a:ext cx="1151914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But remember that the sellers know their car’s value! </a:t>
            </a:r>
          </a:p>
          <a:p>
            <a:pPr lvl="1"/>
            <a:r>
              <a:rPr lang="en-US" sz="2400" b="1" u="sng" dirty="0">
                <a:solidFill>
                  <a:schemeClr val="accent1"/>
                </a:solidFill>
              </a:rPr>
              <a:t>Which sellers would accept a price </a:t>
            </a:r>
            <a:r>
              <a:rPr lang="en-US" sz="2400" b="1" i="1" u="sng" dirty="0">
                <a:solidFill>
                  <a:schemeClr val="accent1"/>
                </a:solidFill>
              </a:rPr>
              <a:t>p =</a:t>
            </a:r>
            <a:r>
              <a:rPr lang="en-US" sz="2400" b="1" u="sng" dirty="0">
                <a:solidFill>
                  <a:schemeClr val="accent1"/>
                </a:solidFill>
              </a:rPr>
              <a:t> $5,000? </a:t>
            </a:r>
          </a:p>
          <a:p>
            <a:pPr lvl="1"/>
            <a:endParaRPr lang="en-US" sz="2400" b="1" u="sng" dirty="0">
              <a:solidFill>
                <a:schemeClr val="accent1"/>
              </a:solidFill>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594595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F2FE25A-9A51-46FC-9367-9BAFAC556BA5}"/>
                  </a:ext>
                </a:extLst>
              </p:cNvPr>
              <p:cNvSpPr txBox="1"/>
              <p:nvPr/>
            </p:nvSpPr>
            <p:spPr>
              <a:xfrm>
                <a:off x="267419" y="3516702"/>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But remember that the sellers know their car’s value! </a:t>
                </a:r>
              </a:p>
              <a:p>
                <a:pPr lvl="1"/>
                <a:r>
                  <a:rPr lang="en-US" sz="2400" b="1" u="sng" dirty="0">
                    <a:solidFill>
                      <a:schemeClr val="accent1"/>
                    </a:solidFill>
                  </a:rPr>
                  <a:t>Which sellers would accept a price </a:t>
                </a:r>
                <a:r>
                  <a:rPr lang="en-US" sz="2400" b="1" i="1" u="sng" dirty="0">
                    <a:solidFill>
                      <a:schemeClr val="accent1"/>
                    </a:solidFill>
                  </a:rPr>
                  <a:t>p =</a:t>
                </a:r>
                <a:r>
                  <a:rPr lang="en-US" sz="2400" b="1" u="sng" dirty="0">
                    <a:solidFill>
                      <a:schemeClr val="accent1"/>
                    </a:solidFill>
                  </a:rPr>
                  <a:t> $5,000? </a:t>
                </a:r>
              </a:p>
              <a:p>
                <a:pPr lvl="1"/>
                <a:endParaRPr lang="en-US" sz="2400" b="1" u="sng" dirty="0">
                  <a:solidFill>
                    <a:schemeClr val="accent1"/>
                  </a:solidFill>
                </a:endParaRPr>
              </a:p>
              <a:p>
                <a:pPr marL="742950" lvl="1" indent="-285750">
                  <a:buFont typeface="Arial" panose="020B0604020202020204" pitchFamily="34" charset="0"/>
                  <a:buChar char="•"/>
                </a:pPr>
                <a:r>
                  <a:rPr lang="en-US" sz="2400" dirty="0"/>
                  <a:t>This changes the </a:t>
                </a:r>
                <a:r>
                  <a:rPr lang="en-US" sz="2400" b="1" dirty="0"/>
                  <a:t>expected value </a:t>
                </a:r>
                <a:r>
                  <a:rPr lang="en-US" sz="2400" dirty="0"/>
                  <a:t>to buyer: </a:t>
                </a:r>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∗$5,000=</m:t>
                    </m:r>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r>
                  <a:rPr lang="en-US" sz="2400" b="1" dirty="0"/>
                  <a:t>		</a:t>
                </a:r>
                <a:endParaRPr lang="en-US" sz="2400" b="1" u="sng" dirty="0">
                  <a:solidFill>
                    <a:schemeClr val="accent1"/>
                  </a:solidFill>
                </a:endParaRPr>
              </a:p>
              <a:p>
                <a:pPr lvl="1"/>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4" name="TextBox 3">
                <a:extLst>
                  <a:ext uri="{FF2B5EF4-FFF2-40B4-BE49-F238E27FC236}">
                    <a16:creationId xmlns:a16="http://schemas.microsoft.com/office/drawing/2014/main" id="{9F2FE25A-9A51-46FC-9367-9BAFAC556BA5}"/>
                  </a:ext>
                </a:extLst>
              </p:cNvPr>
              <p:cNvSpPr txBox="1">
                <a:spLocks noRot="1" noChangeAspect="1" noMove="1" noResize="1" noEditPoints="1" noAdjustHandles="1" noChangeArrowheads="1" noChangeShapeType="1" noTextEdit="1"/>
              </p:cNvSpPr>
              <p:nvPr/>
            </p:nvSpPr>
            <p:spPr>
              <a:xfrm>
                <a:off x="267419" y="3516702"/>
                <a:ext cx="11519140" cy="2831801"/>
              </a:xfrm>
              <a:prstGeom prst="rect">
                <a:avLst/>
              </a:prstGeom>
              <a:blipFill>
                <a:blip r:embed="rId3"/>
                <a:stretch>
                  <a:fillRect l="-741" t="-1724"/>
                </a:stretch>
              </a:blipFill>
            </p:spPr>
            <p:txBody>
              <a:bodyPr/>
              <a:lstStyle/>
              <a:p>
                <a:r>
                  <a:rPr lang="en-US">
                    <a:noFill/>
                  </a:rPr>
                  <a:t> </a:t>
                </a:r>
              </a:p>
            </p:txBody>
          </p:sp>
        </mc:Fallback>
      </mc:AlternateContent>
    </p:spTree>
    <p:extLst>
      <p:ext uri="{BB962C8B-B14F-4D97-AF65-F5344CB8AC3E}">
        <p14:creationId xmlns:p14="http://schemas.microsoft.com/office/powerpoint/2010/main" val="2624309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F2FE25A-9A51-46FC-9367-9BAFAC556BA5}"/>
                  </a:ext>
                </a:extLst>
              </p:cNvPr>
              <p:cNvSpPr txBox="1"/>
              <p:nvPr/>
            </p:nvSpPr>
            <p:spPr>
              <a:xfrm>
                <a:off x="267419" y="3516702"/>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But remember that the sellers know their car’s value! </a:t>
                </a:r>
              </a:p>
              <a:p>
                <a:pPr lvl="1"/>
                <a:r>
                  <a:rPr lang="en-US" sz="2400" b="1" u="sng" dirty="0">
                    <a:solidFill>
                      <a:schemeClr val="accent1"/>
                    </a:solidFill>
                  </a:rPr>
                  <a:t>Which sellers would accept a price </a:t>
                </a:r>
                <a:r>
                  <a:rPr lang="en-US" sz="2400" b="1" i="1" u="sng" dirty="0">
                    <a:solidFill>
                      <a:schemeClr val="accent1"/>
                    </a:solidFill>
                  </a:rPr>
                  <a:t>p =</a:t>
                </a:r>
                <a:r>
                  <a:rPr lang="en-US" sz="2400" b="1" u="sng" dirty="0">
                    <a:solidFill>
                      <a:schemeClr val="accent1"/>
                    </a:solidFill>
                  </a:rPr>
                  <a:t> $5,000? </a:t>
                </a:r>
              </a:p>
              <a:p>
                <a:pPr lvl="1"/>
                <a:endParaRPr lang="en-US" sz="2400" b="1" u="sng" dirty="0">
                  <a:solidFill>
                    <a:schemeClr val="accent1"/>
                  </a:solidFill>
                </a:endParaRPr>
              </a:p>
              <a:p>
                <a:pPr marL="742950" lvl="1" indent="-285750">
                  <a:buFont typeface="Arial" panose="020B0604020202020204" pitchFamily="34" charset="0"/>
                  <a:buChar char="•"/>
                </a:pPr>
                <a:r>
                  <a:rPr lang="en-US" sz="2400" dirty="0"/>
                  <a:t>This changes the </a:t>
                </a:r>
                <a:r>
                  <a:rPr lang="en-US" sz="2400" b="1" dirty="0"/>
                  <a:t>expected value </a:t>
                </a:r>
                <a:r>
                  <a:rPr lang="en-US" sz="2400" dirty="0"/>
                  <a:t>to buyer: </a:t>
                </a:r>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∗$5,000=</m:t>
                    </m:r>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r>
                  <a:rPr lang="en-US" sz="2400" b="1" dirty="0"/>
                  <a:t>		</a:t>
                </a:r>
                <a:r>
                  <a:rPr lang="en-US" sz="2400" b="1" u="sng" dirty="0">
                    <a:solidFill>
                      <a:schemeClr val="accent1"/>
                    </a:solidFill>
                  </a:rPr>
                  <a:t>Market unravels!</a:t>
                </a:r>
              </a:p>
              <a:p>
                <a:pPr lvl="1"/>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4" name="TextBox 3">
                <a:extLst>
                  <a:ext uri="{FF2B5EF4-FFF2-40B4-BE49-F238E27FC236}">
                    <a16:creationId xmlns:a16="http://schemas.microsoft.com/office/drawing/2014/main" id="{9F2FE25A-9A51-46FC-9367-9BAFAC556BA5}"/>
                  </a:ext>
                </a:extLst>
              </p:cNvPr>
              <p:cNvSpPr txBox="1">
                <a:spLocks noRot="1" noChangeAspect="1" noMove="1" noResize="1" noEditPoints="1" noAdjustHandles="1" noChangeArrowheads="1" noChangeShapeType="1" noTextEdit="1"/>
              </p:cNvSpPr>
              <p:nvPr/>
            </p:nvSpPr>
            <p:spPr>
              <a:xfrm>
                <a:off x="267419" y="3516702"/>
                <a:ext cx="11519140" cy="2831801"/>
              </a:xfrm>
              <a:prstGeom prst="rect">
                <a:avLst/>
              </a:prstGeom>
              <a:blipFill>
                <a:blip r:embed="rId3"/>
                <a:stretch>
                  <a:fillRect l="-741" t="-1724"/>
                </a:stretch>
              </a:blipFill>
            </p:spPr>
            <p:txBody>
              <a:bodyPr/>
              <a:lstStyle/>
              <a:p>
                <a:r>
                  <a:rPr lang="en-US">
                    <a:noFill/>
                  </a:rPr>
                  <a:t> </a:t>
                </a:r>
              </a:p>
            </p:txBody>
          </p:sp>
        </mc:Fallback>
      </mc:AlternateContent>
      <p:sp>
        <p:nvSpPr>
          <p:cNvPr id="2" name="Right Brace 1">
            <a:extLst>
              <a:ext uri="{FF2B5EF4-FFF2-40B4-BE49-F238E27FC236}">
                <a16:creationId xmlns:a16="http://schemas.microsoft.com/office/drawing/2014/main" id="{B55AEB6E-48C1-40C3-B275-C7D4CC44A747}"/>
              </a:ext>
            </a:extLst>
          </p:cNvPr>
          <p:cNvSpPr/>
          <p:nvPr/>
        </p:nvSpPr>
        <p:spPr>
          <a:xfrm>
            <a:off x="7292196" y="4635260"/>
            <a:ext cx="218536" cy="9546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45001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49AFE84-CB8A-D10F-D07B-2A1CC2672222}"/>
              </a:ext>
            </a:extLst>
          </p:cNvPr>
          <p:cNvSpPr txBox="1"/>
          <p:nvPr/>
        </p:nvSpPr>
        <p:spPr>
          <a:xfrm>
            <a:off x="685800" y="962232"/>
            <a:ext cx="10134600" cy="369332"/>
          </a:xfrm>
          <a:prstGeom prst="rect">
            <a:avLst/>
          </a:prstGeom>
          <a:noFill/>
        </p:spPr>
        <p:txBody>
          <a:bodyPr wrap="square" rtlCol="0">
            <a:spAutoFit/>
          </a:bodyPr>
          <a:lstStyle/>
          <a:p>
            <a:r>
              <a:rPr lang="en-CA" dirty="0"/>
              <a:t>What is the hidden information? </a:t>
            </a:r>
          </a:p>
        </p:txBody>
      </p:sp>
    </p:spTree>
    <p:extLst>
      <p:ext uri="{BB962C8B-B14F-4D97-AF65-F5344CB8AC3E}">
        <p14:creationId xmlns:p14="http://schemas.microsoft.com/office/powerpoint/2010/main" val="66869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49AFE84-CB8A-D10F-D07B-2A1CC2672222}"/>
                  </a:ext>
                </a:extLst>
              </p:cNvPr>
              <p:cNvSpPr txBox="1"/>
              <p:nvPr/>
            </p:nvSpPr>
            <p:spPr>
              <a:xfrm>
                <a:off x="685800" y="962232"/>
                <a:ext cx="10134600" cy="2246769"/>
              </a:xfrm>
              <a:prstGeom prst="rect">
                <a:avLst/>
              </a:prstGeom>
              <a:noFill/>
            </p:spPr>
            <p:txBody>
              <a:bodyPr wrap="square" rtlCol="0">
                <a:spAutoFit/>
              </a:bodyPr>
              <a:lstStyle/>
              <a:p>
                <a:r>
                  <a:rPr lang="en-CA" sz="2800" dirty="0"/>
                  <a:t>What is the hidden information? </a:t>
                </a:r>
                <a:r>
                  <a:rPr lang="en-CA" sz="2800" b="1" dirty="0"/>
                  <a:t>Risk</a:t>
                </a:r>
                <a:r>
                  <a:rPr lang="en-CA" sz="2800" dirty="0"/>
                  <a:t> </a:t>
                </a:r>
              </a:p>
              <a:p>
                <a:pPr marL="285750" indent="-285750">
                  <a:buFont typeface="Arial" panose="020B0604020202020204" pitchFamily="34" charset="0"/>
                  <a:buChar char="•"/>
                </a:pPr>
                <a:r>
                  <a:rPr lang="en-CA" sz="2800" dirty="0"/>
                  <a:t>Lower risk </a:t>
                </a:r>
                <a14:m>
                  <m:oMath xmlns:m="http://schemas.openxmlformats.org/officeDocument/2006/math">
                    <m:r>
                      <a:rPr lang="en-CA" sz="2800" b="0" i="1" smtClean="0">
                        <a:latin typeface="Cambria Math" panose="02040503050406030204" pitchFamily="18" charset="0"/>
                      </a:rPr>
                      <m:t>⇒</m:t>
                    </m:r>
                  </m:oMath>
                </a14:m>
                <a:r>
                  <a:rPr lang="en-CA" sz="2800" dirty="0"/>
                  <a:t> lower expected costs </a:t>
                </a:r>
                <a14:m>
                  <m:oMath xmlns:m="http://schemas.openxmlformats.org/officeDocument/2006/math">
                    <m:r>
                      <a:rPr lang="en-CA" sz="2800" b="0" i="1" smtClean="0">
                        <a:latin typeface="Cambria Math" panose="02040503050406030204" pitchFamily="18" charset="0"/>
                      </a:rPr>
                      <m:t>⇒ </m:t>
                    </m:r>
                  </m:oMath>
                </a14:m>
                <a:r>
                  <a:rPr lang="en-CA" sz="2800" dirty="0"/>
                  <a:t>lower premiums</a:t>
                </a:r>
              </a:p>
              <a:p>
                <a:pPr marL="285750" indent="-285750">
                  <a:buFont typeface="Arial" panose="020B0604020202020204" pitchFamily="34" charset="0"/>
                  <a:buChar char="•"/>
                </a:pPr>
                <a:r>
                  <a:rPr lang="en-CA" sz="2800" dirty="0"/>
                  <a:t>Higher risk </a:t>
                </a:r>
                <a14:m>
                  <m:oMath xmlns:m="http://schemas.openxmlformats.org/officeDocument/2006/math">
                    <m:r>
                      <a:rPr lang="en-CA" sz="2800" b="0" i="1" smtClean="0">
                        <a:latin typeface="Cambria Math" panose="02040503050406030204" pitchFamily="18" charset="0"/>
                      </a:rPr>
                      <m:t>⇒</m:t>
                    </m:r>
                  </m:oMath>
                </a14:m>
                <a:r>
                  <a:rPr lang="en-CA" sz="2800" dirty="0"/>
                  <a:t> not as profitable to ensure on their own</a:t>
                </a:r>
              </a:p>
              <a:p>
                <a:pPr marL="285750" indent="-285750">
                  <a:buFont typeface="Arial" panose="020B0604020202020204" pitchFamily="34" charset="0"/>
                  <a:buChar char="•"/>
                </a:pPr>
                <a:r>
                  <a:rPr lang="en-CA" sz="2800" dirty="0"/>
                  <a:t>What are the </a:t>
                </a:r>
                <a:r>
                  <a:rPr lang="en-CA" sz="2800" b="1" dirty="0"/>
                  <a:t>perverse incentives?</a:t>
                </a:r>
                <a:endParaRPr lang="en-CA" sz="2800" dirty="0"/>
              </a:p>
              <a:p>
                <a:pPr marL="285750" indent="-285750">
                  <a:buFont typeface="Arial" panose="020B0604020202020204" pitchFamily="34" charset="0"/>
                  <a:buChar char="•"/>
                </a:pPr>
                <a:endParaRPr lang="en-CA" sz="2800" dirty="0"/>
              </a:p>
            </p:txBody>
          </p:sp>
        </mc:Choice>
        <mc:Fallback>
          <p:sp>
            <p:nvSpPr>
              <p:cNvPr id="4" name="TextBox 3">
                <a:extLst>
                  <a:ext uri="{FF2B5EF4-FFF2-40B4-BE49-F238E27FC236}">
                    <a16:creationId xmlns:a16="http://schemas.microsoft.com/office/drawing/2014/main" id="{C49AFE84-CB8A-D10F-D07B-2A1CC2672222}"/>
                  </a:ext>
                </a:extLst>
              </p:cNvPr>
              <p:cNvSpPr txBox="1">
                <a:spLocks noRot="1" noChangeAspect="1" noMove="1" noResize="1" noEditPoints="1" noAdjustHandles="1" noChangeArrowheads="1" noChangeShapeType="1" noTextEdit="1"/>
              </p:cNvSpPr>
              <p:nvPr/>
            </p:nvSpPr>
            <p:spPr>
              <a:xfrm>
                <a:off x="685800" y="962232"/>
                <a:ext cx="10134600" cy="2246769"/>
              </a:xfrm>
              <a:prstGeom prst="rect">
                <a:avLst/>
              </a:prstGeom>
              <a:blipFill>
                <a:blip r:embed="rId3"/>
                <a:stretch>
                  <a:fillRect l="-1264" t="-3261"/>
                </a:stretch>
              </a:blipFill>
            </p:spPr>
            <p:txBody>
              <a:bodyPr/>
              <a:lstStyle/>
              <a:p>
                <a:r>
                  <a:rPr lang="en-US">
                    <a:noFill/>
                  </a:rPr>
                  <a:t> </a:t>
                </a:r>
              </a:p>
            </p:txBody>
          </p:sp>
        </mc:Fallback>
      </mc:AlternateContent>
    </p:spTree>
    <p:extLst>
      <p:ext uri="{BB962C8B-B14F-4D97-AF65-F5344CB8AC3E}">
        <p14:creationId xmlns:p14="http://schemas.microsoft.com/office/powerpoint/2010/main" val="3234897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49AFE84-CB8A-D10F-D07B-2A1CC2672222}"/>
                  </a:ext>
                </a:extLst>
              </p:cNvPr>
              <p:cNvSpPr txBox="1"/>
              <p:nvPr/>
            </p:nvSpPr>
            <p:spPr>
              <a:xfrm>
                <a:off x="685800" y="962232"/>
                <a:ext cx="10134600" cy="3539430"/>
              </a:xfrm>
              <a:prstGeom prst="rect">
                <a:avLst/>
              </a:prstGeom>
              <a:noFill/>
            </p:spPr>
            <p:txBody>
              <a:bodyPr wrap="square" rtlCol="0">
                <a:spAutoFit/>
              </a:bodyPr>
              <a:lstStyle/>
              <a:p>
                <a:r>
                  <a:rPr lang="en-CA" sz="2800" dirty="0"/>
                  <a:t>What is the hidden information? </a:t>
                </a:r>
                <a:r>
                  <a:rPr lang="en-CA" sz="2800" b="1" dirty="0">
                    <a:solidFill>
                      <a:schemeClr val="accent2">
                        <a:lumMod val="75000"/>
                      </a:schemeClr>
                    </a:solidFill>
                  </a:rPr>
                  <a:t>Risk</a:t>
                </a:r>
                <a:r>
                  <a:rPr lang="en-CA" sz="2800" dirty="0"/>
                  <a:t> </a:t>
                </a:r>
              </a:p>
              <a:p>
                <a:pPr marL="285750" indent="-285750">
                  <a:buFont typeface="Arial" panose="020B0604020202020204" pitchFamily="34" charset="0"/>
                  <a:buChar char="•"/>
                </a:pPr>
                <a:r>
                  <a:rPr lang="en-CA" sz="2800" dirty="0"/>
                  <a:t>Lower risk </a:t>
                </a:r>
                <a14:m>
                  <m:oMath xmlns:m="http://schemas.openxmlformats.org/officeDocument/2006/math">
                    <m:r>
                      <a:rPr lang="en-CA" sz="2800" b="0" i="1" smtClean="0">
                        <a:latin typeface="Cambria Math" panose="02040503050406030204" pitchFamily="18" charset="0"/>
                      </a:rPr>
                      <m:t>⇒</m:t>
                    </m:r>
                  </m:oMath>
                </a14:m>
                <a:r>
                  <a:rPr lang="en-CA" sz="2800" dirty="0"/>
                  <a:t> lower expected costs </a:t>
                </a:r>
                <a14:m>
                  <m:oMath xmlns:m="http://schemas.openxmlformats.org/officeDocument/2006/math">
                    <m:r>
                      <a:rPr lang="en-CA" sz="2800" b="0" i="1" smtClean="0">
                        <a:latin typeface="Cambria Math" panose="02040503050406030204" pitchFamily="18" charset="0"/>
                      </a:rPr>
                      <m:t>⇒ </m:t>
                    </m:r>
                  </m:oMath>
                </a14:m>
                <a:r>
                  <a:rPr lang="en-CA" sz="2800" dirty="0"/>
                  <a:t>lower premiums</a:t>
                </a:r>
              </a:p>
              <a:p>
                <a:pPr marL="285750" indent="-285750">
                  <a:buFont typeface="Arial" panose="020B0604020202020204" pitchFamily="34" charset="0"/>
                  <a:buChar char="•"/>
                </a:pPr>
                <a:r>
                  <a:rPr lang="en-CA" sz="2800" dirty="0"/>
                  <a:t>Higher risk </a:t>
                </a:r>
                <a14:m>
                  <m:oMath xmlns:m="http://schemas.openxmlformats.org/officeDocument/2006/math">
                    <m:r>
                      <a:rPr lang="en-CA" sz="2800" b="0" i="1" smtClean="0">
                        <a:latin typeface="Cambria Math" panose="02040503050406030204" pitchFamily="18" charset="0"/>
                      </a:rPr>
                      <m:t>⇒</m:t>
                    </m:r>
                  </m:oMath>
                </a14:m>
                <a:r>
                  <a:rPr lang="en-CA" sz="2800" dirty="0"/>
                  <a:t> not as profitable to ensure on their own</a:t>
                </a:r>
              </a:p>
              <a:p>
                <a:pPr marL="285750" indent="-285750">
                  <a:buFont typeface="Arial" panose="020B0604020202020204" pitchFamily="34" charset="0"/>
                  <a:buChar char="•"/>
                </a:pPr>
                <a:r>
                  <a:rPr lang="en-CA" sz="2800" dirty="0"/>
                  <a:t>What are the </a:t>
                </a:r>
                <a:r>
                  <a:rPr lang="en-CA" sz="2800" b="1" dirty="0">
                    <a:solidFill>
                      <a:schemeClr val="accent2">
                        <a:lumMod val="75000"/>
                      </a:schemeClr>
                    </a:solidFill>
                  </a:rPr>
                  <a:t>perverse incentives?</a:t>
                </a:r>
                <a:endParaRPr lang="en-CA" sz="2800" dirty="0">
                  <a:solidFill>
                    <a:schemeClr val="accent2">
                      <a:lumMod val="75000"/>
                    </a:schemeClr>
                  </a:solidFill>
                </a:endParaRPr>
              </a:p>
              <a:p>
                <a:pPr marL="285750" indent="-285750">
                  <a:buFont typeface="Arial" panose="020B0604020202020204" pitchFamily="34" charset="0"/>
                  <a:buChar char="•"/>
                </a:pPr>
                <a:endParaRPr lang="en-CA" sz="2800" dirty="0"/>
              </a:p>
              <a:p>
                <a:pPr marL="285750" indent="-285750">
                  <a:buFont typeface="Arial" panose="020B0604020202020204" pitchFamily="34" charset="0"/>
                  <a:buChar char="•"/>
                </a:pPr>
                <a:endParaRPr lang="en-CA" sz="2800" dirty="0"/>
              </a:p>
              <a:p>
                <a:r>
                  <a:rPr lang="en-CA" sz="2800" dirty="0"/>
                  <a:t>Key question: </a:t>
                </a:r>
                <a:r>
                  <a:rPr lang="en-CA" sz="2800" b="1" u="sng" dirty="0">
                    <a:solidFill>
                      <a:schemeClr val="accent3">
                        <a:lumMod val="50000"/>
                      </a:schemeClr>
                    </a:solidFill>
                  </a:rPr>
                  <a:t>can we individually contract in health insurance</a:t>
                </a:r>
                <a:r>
                  <a:rPr lang="en-CA" sz="2800" dirty="0"/>
                  <a:t>? </a:t>
                </a:r>
              </a:p>
            </p:txBody>
          </p:sp>
        </mc:Choice>
        <mc:Fallback>
          <p:sp>
            <p:nvSpPr>
              <p:cNvPr id="4" name="TextBox 3">
                <a:extLst>
                  <a:ext uri="{FF2B5EF4-FFF2-40B4-BE49-F238E27FC236}">
                    <a16:creationId xmlns:a16="http://schemas.microsoft.com/office/drawing/2014/main" id="{C49AFE84-CB8A-D10F-D07B-2A1CC2672222}"/>
                  </a:ext>
                </a:extLst>
              </p:cNvPr>
              <p:cNvSpPr txBox="1">
                <a:spLocks noRot="1" noChangeAspect="1" noMove="1" noResize="1" noEditPoints="1" noAdjustHandles="1" noChangeArrowheads="1" noChangeShapeType="1" noTextEdit="1"/>
              </p:cNvSpPr>
              <p:nvPr/>
            </p:nvSpPr>
            <p:spPr>
              <a:xfrm>
                <a:off x="685800" y="962232"/>
                <a:ext cx="10134600" cy="3539430"/>
              </a:xfrm>
              <a:prstGeom prst="rect">
                <a:avLst/>
              </a:prstGeom>
              <a:blipFill>
                <a:blip r:embed="rId3"/>
                <a:stretch>
                  <a:fillRect l="-1264" t="-2069" b="-3966"/>
                </a:stretch>
              </a:blipFill>
            </p:spPr>
            <p:txBody>
              <a:bodyPr/>
              <a:lstStyle/>
              <a:p>
                <a:r>
                  <a:rPr lang="en-US">
                    <a:noFill/>
                  </a:rPr>
                  <a:t> </a:t>
                </a:r>
              </a:p>
            </p:txBody>
          </p:sp>
        </mc:Fallback>
      </mc:AlternateContent>
    </p:spTree>
    <p:extLst>
      <p:ext uri="{BB962C8B-B14F-4D97-AF65-F5344CB8AC3E}">
        <p14:creationId xmlns:p14="http://schemas.microsoft.com/office/powerpoint/2010/main" val="2068147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025FA7BE-F463-16BB-0840-0843B37BE53A}"/>
              </a:ext>
            </a:extLst>
          </p:cNvPr>
          <p:cNvPicPr>
            <a:picLocks noChangeAspect="1"/>
          </p:cNvPicPr>
          <p:nvPr/>
        </p:nvPicPr>
        <p:blipFill rotWithShape="1">
          <a:blip r:embed="rId3"/>
          <a:srcRect r="8861"/>
          <a:stretch/>
        </p:blipFill>
        <p:spPr>
          <a:xfrm>
            <a:off x="609600" y="230981"/>
            <a:ext cx="10363200" cy="6396037"/>
          </a:xfrm>
          <a:prstGeom prst="rect">
            <a:avLst/>
          </a:prstGeom>
        </p:spPr>
      </p:pic>
    </p:spTree>
    <p:extLst>
      <p:ext uri="{BB962C8B-B14F-4D97-AF65-F5344CB8AC3E}">
        <p14:creationId xmlns:p14="http://schemas.microsoft.com/office/powerpoint/2010/main" val="408885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Moral Hazard</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Do people exert effort to preserve health? </a:t>
            </a:r>
          </a:p>
          <a:p>
            <a:r>
              <a:rPr lang="en-US" sz="2400" dirty="0">
                <a:cs typeface="Times New Roman" panose="02020603050405020304" pitchFamily="18" charset="0"/>
              </a:rPr>
              <a:t>Do people “consume more health care” when they are insured? </a:t>
            </a:r>
          </a:p>
          <a:p>
            <a:r>
              <a:rPr lang="en-US" sz="2400" dirty="0">
                <a:cs typeface="Times New Roman" panose="02020603050405020304" pitchFamily="18" charset="0"/>
              </a:rPr>
              <a:t>How can elastic demand be curbed? </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lstStyle/>
          <a:p>
            <a:r>
              <a:rPr lang="en-US" dirty="0"/>
              <a:t>Rothschild &amp; Stiglitz (1976)</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“Equilibrium in competitive insurance markets: an essay on the economics of imperfect information” </a:t>
            </a:r>
            <a:r>
              <a:rPr lang="en-US" i="1" dirty="0"/>
              <a:t>Quarterly Journal of Economics</a:t>
            </a:r>
            <a:endParaRPr lang="en-US" dirty="0"/>
          </a:p>
        </p:txBody>
      </p:sp>
    </p:spTree>
    <p:extLst>
      <p:ext uri="{BB962C8B-B14F-4D97-AF65-F5344CB8AC3E}">
        <p14:creationId xmlns:p14="http://schemas.microsoft.com/office/powerpoint/2010/main" val="4057525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Information Asymmetry in Insurance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77268"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Typical risk scenario: consumers have wealth </a:t>
                </a:r>
                <a:r>
                  <a:rPr lang="en-US" sz="2400" i="1" dirty="0"/>
                  <a:t>W </a:t>
                </a:r>
                <a:r>
                  <a:rPr lang="en-US" sz="2400" dirty="0"/>
                  <a:t>and lose </a:t>
                </a:r>
                <a:r>
                  <a:rPr lang="en-US" sz="2400" i="1" dirty="0"/>
                  <a:t>d </a:t>
                </a:r>
                <a:r>
                  <a:rPr lang="en-US" sz="2400" dirty="0"/>
                  <a:t>in the bad state of the world</a:t>
                </a:r>
              </a:p>
              <a:p>
                <a:pPr marL="342900" indent="-342900">
                  <a:buFont typeface="Arial" panose="020B0604020202020204" pitchFamily="34" charset="0"/>
                  <a:buChar char="•"/>
                </a:pPr>
                <a:r>
                  <a:rPr lang="en-US" sz="2400" b="1" dirty="0"/>
                  <a:t>Two types of consumers: </a:t>
                </a:r>
                <a:r>
                  <a:rPr lang="en-US" sz="2400" dirty="0"/>
                  <a:t>get sick with differing probabilities </a:t>
                </a:r>
                <a14:m>
                  <m:oMath xmlns:m="http://schemas.openxmlformats.org/officeDocument/2006/math">
                    <m:r>
                      <a:rPr lang="en-US" sz="2400" b="0" i="0" smtClean="0">
                        <a:latin typeface="Cambria Math" panose="02040503050406030204" pitchFamily="18" charset="0"/>
                      </a:rPr>
                      <m:t>0&lt;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h</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&lt;1</m:t>
                    </m:r>
                  </m:oMath>
                </a14:m>
                <a:endParaRPr lang="en-US" sz="2400" dirty="0"/>
              </a:p>
              <a:p>
                <a:pPr marL="800100" lvl="1" indent="-342900">
                  <a:buFont typeface="Arial" panose="020B0604020202020204" pitchFamily="34" charset="0"/>
                  <a:buChar char="•"/>
                </a:pPr>
                <a:r>
                  <a:rPr lang="en-US" sz="2400" dirty="0"/>
                  <a:t>Assume that consumers are risk </a:t>
                </a:r>
                <a:r>
                  <a:rPr lang="en-US" sz="2400" i="1" dirty="0"/>
                  <a:t>averse </a:t>
                </a:r>
                <a:r>
                  <a:rPr lang="en-US" sz="2400" dirty="0"/>
                  <a:t>and insurers are </a:t>
                </a:r>
                <a:r>
                  <a:rPr lang="en-US" sz="2400" b="1" dirty="0"/>
                  <a:t>risk </a:t>
                </a:r>
                <a:r>
                  <a:rPr lang="en-US" sz="2400" b="1" i="1" dirty="0"/>
                  <a:t>neutral with free entry</a:t>
                </a:r>
              </a:p>
              <a:p>
                <a:pPr marL="800100" lvl="1" indent="-342900">
                  <a:buFont typeface="Arial" panose="020B0604020202020204" pitchFamily="34" charset="0"/>
                  <a:buChar char="•"/>
                </a:pPr>
                <a:r>
                  <a:rPr lang="en-US" sz="2400" dirty="0"/>
                  <a:t>Note: what does this imply about firm profits? </a:t>
                </a:r>
              </a:p>
              <a:p>
                <a:pPr lvl="1"/>
                <a:endParaRPr lang="en-US" sz="2400" i="1" dirty="0"/>
              </a:p>
              <a:p>
                <a:pPr marL="0" lvl="1"/>
                <a:r>
                  <a:rPr lang="en-US" sz="2400" b="1" dirty="0">
                    <a:solidFill>
                      <a:schemeClr val="accent6"/>
                    </a:solidFill>
                  </a:rPr>
                  <a:t>The goal: what insurance companies get offered in equilibrium?</a:t>
                </a:r>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0777268" cy="3416320"/>
              </a:xfrm>
              <a:prstGeom prst="rect">
                <a:avLst/>
              </a:prstGeom>
              <a:blipFill>
                <a:blip r:embed="rId3"/>
                <a:stretch>
                  <a:fillRect l="-848" t="-1429" b="-3214"/>
                </a:stretch>
              </a:blipFill>
            </p:spPr>
            <p:txBody>
              <a:bodyPr/>
              <a:lstStyle/>
              <a:p>
                <a:r>
                  <a:rPr lang="en-US">
                    <a:noFill/>
                  </a:rPr>
                  <a:t> </a:t>
                </a:r>
              </a:p>
            </p:txBody>
          </p:sp>
        </mc:Fallback>
      </mc:AlternateContent>
    </p:spTree>
    <p:extLst>
      <p:ext uri="{BB962C8B-B14F-4D97-AF65-F5344CB8AC3E}">
        <p14:creationId xmlns:p14="http://schemas.microsoft.com/office/powerpoint/2010/main" val="2215592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Information Asymmetry in Insurance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77268"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Typical risk scenario: consumers have wealth </a:t>
                </a:r>
                <a:r>
                  <a:rPr lang="en-US" sz="2400" i="1" dirty="0"/>
                  <a:t>W </a:t>
                </a:r>
                <a:r>
                  <a:rPr lang="en-US" sz="2400" dirty="0"/>
                  <a:t>and lose </a:t>
                </a:r>
                <a:r>
                  <a:rPr lang="en-US" sz="2400" i="1" dirty="0"/>
                  <a:t>d </a:t>
                </a:r>
                <a:r>
                  <a:rPr lang="en-US" sz="2400" dirty="0"/>
                  <a:t>in the bad state of the world</a:t>
                </a:r>
              </a:p>
              <a:p>
                <a:pPr marL="342900" indent="-342900">
                  <a:buFont typeface="Arial" panose="020B0604020202020204" pitchFamily="34" charset="0"/>
                  <a:buChar char="•"/>
                </a:pPr>
                <a:r>
                  <a:rPr lang="en-US" sz="2400" b="1" dirty="0"/>
                  <a:t>Two types of consumers: </a:t>
                </a:r>
                <a:r>
                  <a:rPr lang="en-US" sz="2400" dirty="0"/>
                  <a:t>get sick with differing probabilities </a:t>
                </a:r>
                <a14:m>
                  <m:oMath xmlns:m="http://schemas.openxmlformats.org/officeDocument/2006/math">
                    <m:r>
                      <a:rPr lang="en-US" sz="2400" b="0" i="0" smtClean="0">
                        <a:latin typeface="Cambria Math" panose="02040503050406030204" pitchFamily="18" charset="0"/>
                      </a:rPr>
                      <m:t>0&lt;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h</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&lt;1</m:t>
                    </m:r>
                  </m:oMath>
                </a14:m>
                <a:endParaRPr lang="en-US" sz="2400" dirty="0"/>
              </a:p>
              <a:p>
                <a:pPr marL="800100" lvl="1" indent="-342900">
                  <a:buFont typeface="Arial" panose="020B0604020202020204" pitchFamily="34" charset="0"/>
                  <a:buChar char="•"/>
                </a:pPr>
                <a:r>
                  <a:rPr lang="en-US" sz="2400" dirty="0"/>
                  <a:t>Assume that consumers are risk </a:t>
                </a:r>
                <a:r>
                  <a:rPr lang="en-US" sz="2400" i="1" dirty="0"/>
                  <a:t>averse </a:t>
                </a:r>
                <a:r>
                  <a:rPr lang="en-US" sz="2400" dirty="0"/>
                  <a:t>and insurers are </a:t>
                </a:r>
                <a:r>
                  <a:rPr lang="en-US" sz="2400" b="1" dirty="0"/>
                  <a:t>risk </a:t>
                </a:r>
                <a:r>
                  <a:rPr lang="en-US" sz="2400" b="1" i="1" dirty="0"/>
                  <a:t>neutral with free entry</a:t>
                </a:r>
              </a:p>
              <a:p>
                <a:pPr marL="800100" lvl="1" indent="-342900">
                  <a:buFont typeface="Arial" panose="020B0604020202020204" pitchFamily="34" charset="0"/>
                  <a:buChar char="•"/>
                </a:pPr>
                <a:r>
                  <a:rPr lang="en-US" sz="2400" dirty="0"/>
                  <a:t>Note: what does this imply about firm profits? </a:t>
                </a:r>
              </a:p>
              <a:p>
                <a:pPr lvl="1"/>
                <a:endParaRPr lang="en-US" sz="2400" i="1" dirty="0"/>
              </a:p>
              <a:p>
                <a:pPr marL="0" lvl="1"/>
                <a:r>
                  <a:rPr lang="en-US" sz="2400" b="1" dirty="0">
                    <a:solidFill>
                      <a:schemeClr val="accent6"/>
                    </a:solidFill>
                  </a:rPr>
                  <a:t>The goal: what insurance companies get offered in equilibrium?</a:t>
                </a:r>
              </a:p>
              <a:p>
                <a:pPr marL="342900" lvl="1" indent="-342900">
                  <a:buFont typeface="Arial" panose="020B0604020202020204" pitchFamily="34" charset="0"/>
                  <a:buChar char="•"/>
                </a:pPr>
                <a:r>
                  <a:rPr lang="en-US" sz="2400" b="1" dirty="0">
                    <a:solidFill>
                      <a:schemeClr val="accent6"/>
                    </a:solidFill>
                  </a:rPr>
                  <a:t>Possibility 1: pooling equilibrium </a:t>
                </a:r>
                <a:r>
                  <a:rPr lang="en-US" sz="2400" dirty="0">
                    <a:solidFill>
                      <a:schemeClr val="accent6"/>
                    </a:solidFill>
                  </a:rPr>
                  <a:t>(everyone gets offered same contract)</a:t>
                </a:r>
              </a:p>
              <a:p>
                <a:pPr marL="342900" lvl="1" indent="-342900">
                  <a:buFont typeface="Arial" panose="020B0604020202020204" pitchFamily="34" charset="0"/>
                  <a:buChar char="•"/>
                </a:pPr>
                <a:r>
                  <a:rPr lang="en-US" sz="2400" b="1" dirty="0">
                    <a:solidFill>
                      <a:schemeClr val="accent6"/>
                    </a:solidFill>
                  </a:rPr>
                  <a:t>Possibility 2: separating equilibrium </a:t>
                </a:r>
                <a:r>
                  <a:rPr lang="en-US" sz="2400" dirty="0">
                    <a:solidFill>
                      <a:schemeClr val="accent6"/>
                    </a:solidFill>
                  </a:rPr>
                  <a:t>(can the healthy types get cheaper insurance?)</a:t>
                </a:r>
                <a:r>
                  <a:rPr lang="en-US" sz="2400" b="1" dirty="0">
                    <a:solidFill>
                      <a:schemeClr val="accent6"/>
                    </a:solidFill>
                  </a:rPr>
                  <a:t> </a:t>
                </a:r>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0777268" cy="4893647"/>
              </a:xfrm>
              <a:prstGeom prst="rect">
                <a:avLst/>
              </a:prstGeom>
              <a:blipFill>
                <a:blip r:embed="rId2"/>
                <a:stretch>
                  <a:fillRect l="-848" t="-996" b="-1868"/>
                </a:stretch>
              </a:blipFill>
            </p:spPr>
            <p:txBody>
              <a:bodyPr/>
              <a:lstStyle/>
              <a:p>
                <a:r>
                  <a:rPr lang="en-US">
                    <a:noFill/>
                  </a:rPr>
                  <a:t> </a:t>
                </a:r>
              </a:p>
            </p:txBody>
          </p:sp>
        </mc:Fallback>
      </mc:AlternateContent>
    </p:spTree>
    <p:extLst>
      <p:ext uri="{BB962C8B-B14F-4D97-AF65-F5344CB8AC3E}">
        <p14:creationId xmlns:p14="http://schemas.microsoft.com/office/powerpoint/2010/main" val="1907896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Case 1: What would happen with full information?</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contracts would be offered if information could not be hidden? </a:t>
            </a:r>
          </a:p>
          <a:p>
            <a:pPr marL="285750" indent="-285750">
              <a:buFont typeface="Arial" panose="020B0604020202020204" pitchFamily="34" charset="0"/>
              <a:buChar char="•"/>
            </a:pPr>
            <a:r>
              <a:rPr lang="en-US" sz="2400" b="1" dirty="0">
                <a:solidFill>
                  <a:schemeClr val="accent6"/>
                </a:solidFill>
              </a:rPr>
              <a:t>	</a:t>
            </a:r>
            <a:endParaRPr lang="en-US" sz="2400" dirty="0">
              <a:solidFill>
                <a:schemeClr val="accent6"/>
              </a:solidFill>
            </a:endParaRPr>
          </a:p>
        </p:txBody>
      </p:sp>
    </p:spTree>
    <p:extLst>
      <p:ext uri="{BB962C8B-B14F-4D97-AF65-F5344CB8AC3E}">
        <p14:creationId xmlns:p14="http://schemas.microsoft.com/office/powerpoint/2010/main" val="2353743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Case 2: Separating Equilibrium?</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0106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contracts would be offered if information could not be hidden? </a:t>
            </a:r>
          </a:p>
          <a:p>
            <a:pPr marL="285750" indent="-285750">
              <a:buFont typeface="Arial" panose="020B0604020202020204" pitchFamily="34" charset="0"/>
              <a:buChar char="•"/>
            </a:pPr>
            <a:r>
              <a:rPr lang="en-US" sz="2400" b="1" dirty="0">
                <a:solidFill>
                  <a:schemeClr val="accent6"/>
                </a:solidFill>
              </a:rPr>
              <a:t>	Now, what happens when information is hidden? Can we preserve the separating equilibrium? </a:t>
            </a:r>
          </a:p>
        </p:txBody>
      </p:sp>
    </p:spTree>
    <p:extLst>
      <p:ext uri="{BB962C8B-B14F-4D97-AF65-F5344CB8AC3E}">
        <p14:creationId xmlns:p14="http://schemas.microsoft.com/office/powerpoint/2010/main" val="1824288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Case 2: Pooling Equilibrium?</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0106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contracts would be offered if information could not be hidden? </a:t>
            </a:r>
          </a:p>
          <a:p>
            <a:pPr marL="285750" indent="-285750">
              <a:buFont typeface="Arial" panose="020B0604020202020204" pitchFamily="34" charset="0"/>
              <a:buChar char="•"/>
            </a:pPr>
            <a:r>
              <a:rPr lang="en-US" sz="2400" b="1" dirty="0">
                <a:solidFill>
                  <a:schemeClr val="accent6"/>
                </a:solidFill>
              </a:rPr>
              <a:t>	Now, what happens when information is hidden? Can we preserve the separating equilibrium? </a:t>
            </a:r>
          </a:p>
          <a:p>
            <a:pPr marL="285750" indent="-285750">
              <a:buFont typeface="Arial" panose="020B0604020202020204" pitchFamily="34" charset="0"/>
              <a:buChar char="•"/>
            </a:pPr>
            <a:r>
              <a:rPr lang="en-US" sz="2400" b="1" dirty="0">
                <a:solidFill>
                  <a:schemeClr val="accent6"/>
                </a:solidFill>
              </a:rPr>
              <a:t>What is the next best option? </a:t>
            </a:r>
          </a:p>
        </p:txBody>
      </p:sp>
    </p:spTree>
    <p:extLst>
      <p:ext uri="{BB962C8B-B14F-4D97-AF65-F5344CB8AC3E}">
        <p14:creationId xmlns:p14="http://schemas.microsoft.com/office/powerpoint/2010/main" val="2966672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Rothschild and Stiglitz (1976): Takeaways</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3046988"/>
          </a:xfrm>
          <a:prstGeom prst="rect">
            <a:avLst/>
          </a:prstGeom>
          <a:noFill/>
        </p:spPr>
        <p:txBody>
          <a:bodyPr wrap="square" rtlCol="0">
            <a:spAutoFit/>
          </a:bodyPr>
          <a:lstStyle/>
          <a:p>
            <a:pPr marL="342900" lvl="1" indent="-342900">
              <a:buFont typeface="Arial" panose="020B0604020202020204" pitchFamily="34" charset="0"/>
              <a:buChar char="•"/>
            </a:pPr>
            <a:r>
              <a:rPr lang="en-US" sz="2400" dirty="0"/>
              <a:t>The presence of hidden risk information makes markets </a:t>
            </a:r>
            <a:r>
              <a:rPr lang="en-US" sz="2400" b="1" dirty="0"/>
              <a:t>unstable</a:t>
            </a:r>
          </a:p>
          <a:p>
            <a:pPr marL="342900" lvl="1" indent="-342900">
              <a:buFont typeface="Arial" panose="020B0604020202020204" pitchFamily="34" charset="0"/>
              <a:buChar char="•"/>
            </a:pPr>
            <a:r>
              <a:rPr lang="en-US" sz="2400" dirty="0"/>
              <a:t>Consider extending this model: </a:t>
            </a:r>
          </a:p>
          <a:p>
            <a:pPr marL="800100" lvl="2" indent="-342900">
              <a:buFont typeface="Arial" panose="020B0604020202020204" pitchFamily="34" charset="0"/>
              <a:buChar char="•"/>
            </a:pPr>
            <a:r>
              <a:rPr lang="en-US" sz="2400" dirty="0"/>
              <a:t>Continuum of consumers</a:t>
            </a:r>
          </a:p>
          <a:p>
            <a:pPr marL="800100" lvl="2" indent="-342900">
              <a:buFont typeface="Arial" panose="020B0604020202020204" pitchFamily="34" charset="0"/>
              <a:buChar char="•"/>
            </a:pPr>
            <a:r>
              <a:rPr lang="en-US" sz="2400" dirty="0"/>
              <a:t>Barriers to entry for insurers</a:t>
            </a:r>
          </a:p>
          <a:p>
            <a:pPr marL="800100" lvl="2" indent="-342900">
              <a:buFont typeface="Arial" panose="020B0604020202020204" pitchFamily="34" charset="0"/>
              <a:buChar char="•"/>
            </a:pPr>
            <a:r>
              <a:rPr lang="en-US" sz="2400" dirty="0"/>
              <a:t>Multidimensional risk</a:t>
            </a:r>
          </a:p>
          <a:p>
            <a:pPr marL="342900" lvl="1" indent="-342900">
              <a:buFont typeface="Arial" panose="020B0604020202020204" pitchFamily="34" charset="0"/>
              <a:buChar char="•"/>
            </a:pPr>
            <a:r>
              <a:rPr lang="en-US" sz="2400" dirty="0"/>
              <a:t>Each of these may make the insurance market </a:t>
            </a:r>
            <a:r>
              <a:rPr lang="en-US" sz="2400" b="1" dirty="0"/>
              <a:t>more unstable!</a:t>
            </a:r>
          </a:p>
          <a:p>
            <a:pPr marL="342900" lvl="1" indent="-342900">
              <a:buFont typeface="Arial" panose="020B0604020202020204" pitchFamily="34" charset="0"/>
              <a:buChar char="•"/>
            </a:pPr>
            <a:endParaRPr lang="en-US" sz="2400" b="1" dirty="0"/>
          </a:p>
          <a:p>
            <a:pPr marL="0" lvl="1"/>
            <a:r>
              <a:rPr lang="en-US" sz="2400" b="1" dirty="0">
                <a:solidFill>
                  <a:schemeClr val="accent6"/>
                </a:solidFill>
              </a:rPr>
              <a:t>So what can we do in practice? </a:t>
            </a:r>
            <a:endParaRPr lang="en-US" sz="2400" dirty="0">
              <a:solidFill>
                <a:schemeClr val="accent6"/>
              </a:solidFill>
            </a:endParaRPr>
          </a:p>
        </p:txBody>
      </p:sp>
    </p:spTree>
    <p:extLst>
      <p:ext uri="{BB962C8B-B14F-4D97-AF65-F5344CB8AC3E}">
        <p14:creationId xmlns:p14="http://schemas.microsoft.com/office/powerpoint/2010/main" val="575665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585678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Einav &amp; Finkelstein (2011)</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“Selection in Insurance Markets: Theory and Empirics in Pictures” </a:t>
            </a:r>
          </a:p>
          <a:p>
            <a:r>
              <a:rPr lang="en-US" i="1" dirty="0"/>
              <a:t>Journal of Economic Perspectives. </a:t>
            </a:r>
            <a:endParaRPr lang="en-US" dirty="0"/>
          </a:p>
        </p:txBody>
      </p:sp>
    </p:spTree>
    <p:extLst>
      <p:ext uri="{BB962C8B-B14F-4D97-AF65-F5344CB8AC3E}">
        <p14:creationId xmlns:p14="http://schemas.microsoft.com/office/powerpoint/2010/main" val="108256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Main Paper Goals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2400" dirty="0">
                <a:cs typeface="Times New Roman" panose="02020603050405020304" pitchFamily="18" charset="0"/>
              </a:rPr>
              <a:t>Graphical framework for selection in insurance markets</a:t>
            </a:r>
          </a:p>
          <a:p>
            <a:pPr marL="457200" indent="-457200">
              <a:buFont typeface="+mj-lt"/>
              <a:buAutoNum type="arabicPeriod"/>
            </a:pPr>
            <a:r>
              <a:rPr lang="en-US" sz="2400" dirty="0">
                <a:cs typeface="Times New Roman" panose="02020603050405020304" pitchFamily="18" charset="0"/>
              </a:rPr>
              <a:t>Basic theory + welfare implications</a:t>
            </a:r>
          </a:p>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315305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Moral Hazard</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C358768-6104-2C5D-1F15-C21B59659FEA}"/>
              </a:ext>
            </a:extLst>
          </p:cNvPr>
          <p:cNvPicPr>
            <a:picLocks noChangeAspect="1"/>
          </p:cNvPicPr>
          <p:nvPr/>
        </p:nvPicPr>
        <p:blipFill>
          <a:blip r:embed="rId3"/>
          <a:stretch>
            <a:fillRect/>
          </a:stretch>
        </p:blipFill>
        <p:spPr>
          <a:xfrm>
            <a:off x="457200" y="896918"/>
            <a:ext cx="6602741" cy="5867400"/>
          </a:xfrm>
          <a:prstGeom prst="rect">
            <a:avLst/>
          </a:prstGeom>
        </p:spPr>
      </p:pic>
    </p:spTree>
    <p:extLst>
      <p:ext uri="{BB962C8B-B14F-4D97-AF65-F5344CB8AC3E}">
        <p14:creationId xmlns:p14="http://schemas.microsoft.com/office/powerpoint/2010/main" val="69700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Main Paper Goals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2400" dirty="0">
                    <a:cs typeface="Times New Roman" panose="02020603050405020304" pitchFamily="18" charset="0"/>
                  </a:rPr>
                  <a:t>Graphical framework for selection in insurance markets</a:t>
                </a:r>
              </a:p>
              <a:p>
                <a:pPr marL="457200" indent="-457200">
                  <a:buFont typeface="+mj-lt"/>
                  <a:buAutoNum type="arabicPeriod"/>
                </a:pPr>
                <a:r>
                  <a:rPr lang="en-US" sz="2400" dirty="0">
                    <a:cs typeface="Times New Roman" panose="02020603050405020304" pitchFamily="18" charset="0"/>
                  </a:rPr>
                  <a:t>Basic theory + welfare implications</a:t>
                </a:r>
              </a:p>
              <a:p>
                <a:pPr marL="457200" indent="-457200">
                  <a:buFont typeface="+mj-lt"/>
                  <a:buAutoNum type="arabicPeriod"/>
                </a:pPr>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Basic setup</a:t>
                </a:r>
              </a:p>
              <a:p>
                <a:r>
                  <a:rPr lang="en-US" sz="2400" dirty="0">
                    <a:cs typeface="Times New Roman" panose="02020603050405020304" pitchFamily="18" charset="0"/>
                  </a:rPr>
                  <a:t>Perfectly competitive, risk-neutral firms offer contracts</a:t>
                </a:r>
              </a:p>
              <a:p>
                <a:r>
                  <a:rPr lang="en-US" sz="2400" dirty="0">
                    <a:cs typeface="Times New Roman" panose="02020603050405020304" pitchFamily="18" charset="0"/>
                  </a:rPr>
                  <a:t>Risk-averse individuals differ only in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𝑙𝑜𝑠𝑠</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No other frictions (what else might there be?)</a:t>
                </a:r>
              </a:p>
              <a:p>
                <a:pPr marL="0" indent="0">
                  <a:buNone/>
                </a:pPr>
                <a:endParaRPr lang="en-US" sz="2400" dirty="0">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xmlns="">
          <p:sp>
            <p:nvSpPr>
              <p:cNvPr id="5" name="Content Placeholder 2">
                <a:extLst>
                  <a:ext uri="{FF2B5EF4-FFF2-40B4-BE49-F238E27FC236}">
                    <a16:creationId xmlns:a16="http://schemas.microsoft.com/office/drawing/2014/main" id="{D52D31A3-19BE-0C56-23AB-F009C1779EED}"/>
                  </a:ext>
                </a:extLst>
              </p:cNvPr>
              <p:cNvSpPr txBox="1">
                <a:spLocks noRot="1" noChangeAspect="1" noMove="1" noResize="1" noEditPoints="1" noAdjustHandles="1" noChangeArrowheads="1" noChangeShapeType="1" noTextEdit="1"/>
              </p:cNvSpPr>
              <p:nvPr/>
            </p:nvSpPr>
            <p:spPr>
              <a:xfrm>
                <a:off x="609600" y="929575"/>
                <a:ext cx="10706100" cy="5141388"/>
              </a:xfrm>
              <a:prstGeom prst="rect">
                <a:avLst/>
              </a:prstGeom>
              <a:blipFill>
                <a:blip r:embed="rId3"/>
                <a:stretch>
                  <a:fillRect l="-854" t="-1303"/>
                </a:stretch>
              </a:blipFill>
            </p:spPr>
            <p:txBody>
              <a:bodyPr/>
              <a:lstStyle/>
              <a:p>
                <a:r>
                  <a:rPr lang="en-CA">
                    <a:noFill/>
                  </a:rPr>
                  <a:t> </a:t>
                </a:r>
              </a:p>
            </p:txBody>
          </p:sp>
        </mc:Fallback>
      </mc:AlternateContent>
    </p:spTree>
    <p:extLst>
      <p:ext uri="{BB962C8B-B14F-4D97-AF65-F5344CB8AC3E}">
        <p14:creationId xmlns:p14="http://schemas.microsoft.com/office/powerpoint/2010/main" val="2823821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useBgFill="1">
        <p:nvSpPr>
          <p:cNvPr id="25" name="Rectangle 24">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7" name="Rectangle 26">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a:solidFill>
                  <a:srgbClr val="FFFFFF"/>
                </a:solidFill>
                <a:latin typeface="+mj-lt"/>
              </a:rPr>
              <a:t>Adverse Selection in the Textbook Setting</a:t>
            </a:r>
          </a:p>
        </p:txBody>
      </p:sp>
      <p:sp>
        <p:nvSpPr>
          <p:cNvPr id="29" name="Rectangle 28">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83997D-8E4D-A0DB-E717-0D10765E3216}"/>
              </a:ext>
            </a:extLst>
          </p:cNvPr>
          <p:cNvPicPr>
            <a:picLocks noChangeAspect="1"/>
          </p:cNvPicPr>
          <p:nvPr/>
        </p:nvPicPr>
        <p:blipFill>
          <a:blip r:embed="rId3"/>
          <a:stretch>
            <a:fillRect/>
          </a:stretch>
        </p:blipFill>
        <p:spPr>
          <a:xfrm>
            <a:off x="2781300" y="52096"/>
            <a:ext cx="6629400" cy="5320094"/>
          </a:xfrm>
          <a:prstGeom prst="rect">
            <a:avLst/>
          </a:prstGeom>
        </p:spPr>
      </p:pic>
      <p:sp>
        <p:nvSpPr>
          <p:cNvPr id="31" name="Rectangle 30">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321063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useBgFill="1">
        <p:nvSpPr>
          <p:cNvPr id="25" name="Rectangle 24">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7" name="Rectangle 26">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dirty="0">
                <a:solidFill>
                  <a:srgbClr val="FFFFFF"/>
                </a:solidFill>
                <a:latin typeface="+mj-lt"/>
              </a:rPr>
              <a:t>How might this lead to unravelling? </a:t>
            </a:r>
          </a:p>
        </p:txBody>
      </p:sp>
      <p:sp>
        <p:nvSpPr>
          <p:cNvPr id="29" name="Rectangle 28">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4" name="Picture 3">
            <a:extLst>
              <a:ext uri="{FF2B5EF4-FFF2-40B4-BE49-F238E27FC236}">
                <a16:creationId xmlns:a16="http://schemas.microsoft.com/office/drawing/2014/main" id="{E383997D-8E4D-A0DB-E717-0D10765E3216}"/>
              </a:ext>
            </a:extLst>
          </p:cNvPr>
          <p:cNvPicPr>
            <a:picLocks noChangeAspect="1"/>
          </p:cNvPicPr>
          <p:nvPr/>
        </p:nvPicPr>
        <p:blipFill>
          <a:blip r:embed="rId3"/>
          <a:stretch>
            <a:fillRect/>
          </a:stretch>
        </p:blipFill>
        <p:spPr>
          <a:xfrm>
            <a:off x="2781300" y="52096"/>
            <a:ext cx="6629400" cy="5320094"/>
          </a:xfrm>
          <a:prstGeom prst="rect">
            <a:avLst/>
          </a:prstGeom>
        </p:spPr>
      </p:pic>
      <p:sp>
        <p:nvSpPr>
          <p:cNvPr id="31" name="Rectangle 30">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marR="0" lvl="0" indent="-457200" algn="l" defTabSz="914400" rtl="0" eaLnBrk="1" fontAlgn="auto" latinLnBrk="0" hangingPunct="1">
              <a:lnSpc>
                <a:spcPct val="95000"/>
              </a:lnSpc>
              <a:spcBef>
                <a:spcPts val="1400"/>
              </a:spcBef>
              <a:spcAft>
                <a:spcPts val="200"/>
              </a:spcAft>
              <a:buClr>
                <a:srgbClr val="6F6F74"/>
              </a:buClr>
              <a:buSzPct val="80000"/>
              <a:buFont typeface="+mj-lt"/>
              <a:buAutoNum type="arabicPeriod"/>
              <a:tabLst/>
              <a:defRPr/>
            </a:pPr>
            <a:endParaRPr kumimoji="0" lang="en-US" sz="2400" b="0" i="0" u="none" strike="noStrike" kern="1200" cap="none" spc="1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6" name="Picture 5">
            <a:extLst>
              <a:ext uri="{FF2B5EF4-FFF2-40B4-BE49-F238E27FC236}">
                <a16:creationId xmlns:a16="http://schemas.microsoft.com/office/drawing/2014/main" id="{D0690BBA-A011-F517-10E3-8641D3EA3107}"/>
              </a:ext>
            </a:extLst>
          </p:cNvPr>
          <p:cNvPicPr>
            <a:picLocks noChangeAspect="1"/>
          </p:cNvPicPr>
          <p:nvPr/>
        </p:nvPicPr>
        <p:blipFill>
          <a:blip r:embed="rId4"/>
          <a:stretch>
            <a:fillRect/>
          </a:stretch>
        </p:blipFill>
        <p:spPr>
          <a:xfrm>
            <a:off x="2800350" y="127851"/>
            <a:ext cx="6887536" cy="5277587"/>
          </a:xfrm>
          <a:prstGeom prst="rect">
            <a:avLst/>
          </a:prstGeom>
        </p:spPr>
      </p:pic>
    </p:spTree>
    <p:extLst>
      <p:ext uri="{BB962C8B-B14F-4D97-AF65-F5344CB8AC3E}">
        <p14:creationId xmlns:p14="http://schemas.microsoft.com/office/powerpoint/2010/main" val="3814867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figure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pPr lvl="1"/>
            <a:r>
              <a:rPr lang="en-US" sz="2200" dirty="0">
                <a:cs typeface="Times New Roman" panose="02020603050405020304" pitchFamily="18" charset="0"/>
              </a:rPr>
              <a:t>What happens if we mandate insurance coverage? </a:t>
            </a:r>
          </a:p>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4031153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figure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pPr lvl="1"/>
            <a:r>
              <a:rPr lang="en-US" sz="2200" dirty="0">
                <a:cs typeface="Times New Roman" panose="02020603050405020304" pitchFamily="18" charset="0"/>
              </a:rPr>
              <a:t>What happens if we mandate insurance coverage?</a:t>
            </a:r>
          </a:p>
          <a:p>
            <a:pPr lvl="1"/>
            <a:r>
              <a:rPr lang="en-US" sz="2200" dirty="0">
                <a:cs typeface="Times New Roman" panose="02020603050405020304" pitchFamily="18" charset="0"/>
              </a:rPr>
              <a:t>What happens if we subsidize coverage?  </a:t>
            </a:r>
          </a:p>
          <a:p>
            <a:pPr lvl="1"/>
            <a:r>
              <a:rPr lang="en-US" sz="2200" dirty="0">
                <a:cs typeface="Times New Roman" panose="02020603050405020304" pitchFamily="18" charset="0"/>
              </a:rPr>
              <a:t>What happens if we stratify pricing based on groups (how would you model a    separating equilibrium?)</a:t>
            </a:r>
            <a:endParaRPr lang="en-US" sz="2400" dirty="0">
              <a:cs typeface="Times New Roman" panose="02020603050405020304" pitchFamily="18" charset="0"/>
            </a:endParaRPr>
          </a:p>
        </p:txBody>
      </p:sp>
    </p:spTree>
    <p:extLst>
      <p:ext uri="{BB962C8B-B14F-4D97-AF65-F5344CB8AC3E}">
        <p14:creationId xmlns:p14="http://schemas.microsoft.com/office/powerpoint/2010/main" val="3361494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figure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pPr lvl="1"/>
            <a:r>
              <a:rPr lang="en-US" sz="2200" dirty="0">
                <a:cs typeface="Times New Roman" panose="02020603050405020304" pitchFamily="18" charset="0"/>
              </a:rPr>
              <a:t>What happens if we mandate insurance coverage?</a:t>
            </a:r>
          </a:p>
          <a:p>
            <a:pPr lvl="1"/>
            <a:r>
              <a:rPr lang="en-US" sz="2200" dirty="0">
                <a:cs typeface="Times New Roman" panose="02020603050405020304" pitchFamily="18" charset="0"/>
              </a:rPr>
              <a:t>What happens if we subsidize coverage?  </a:t>
            </a:r>
          </a:p>
          <a:p>
            <a:pPr lvl="1"/>
            <a:r>
              <a:rPr lang="en-US" sz="2200" dirty="0">
                <a:cs typeface="Times New Roman" panose="02020603050405020304" pitchFamily="18" charset="0"/>
              </a:rPr>
              <a:t>What happens if we stratify pricing based on groups (how would you model a    separating equilibrium?)</a:t>
            </a:r>
          </a:p>
          <a:p>
            <a:r>
              <a:rPr lang="en-US" sz="2400" dirty="0">
                <a:cs typeface="Times New Roman" panose="02020603050405020304" pitchFamily="18" charset="0"/>
              </a:rPr>
              <a:t>Allow us to “strategically complicate” based on our setting: </a:t>
            </a:r>
          </a:p>
          <a:p>
            <a:pPr marL="457200" indent="-457200">
              <a:buFont typeface="+mj-lt"/>
              <a:buAutoNum type="arabicPeriod"/>
            </a:pPr>
            <a:r>
              <a:rPr lang="en-US" sz="2400" dirty="0">
                <a:cs typeface="Times New Roman" panose="02020603050405020304" pitchFamily="18" charset="0"/>
              </a:rPr>
              <a:t>Administrative costs of insurance</a:t>
            </a:r>
          </a:p>
          <a:p>
            <a:pPr marL="457200" indent="-457200">
              <a:buFont typeface="+mj-lt"/>
              <a:buAutoNum type="arabicPeriod"/>
            </a:pPr>
            <a:r>
              <a:rPr lang="en-US" sz="2400" dirty="0">
                <a:cs typeface="Times New Roman" panose="02020603050405020304" pitchFamily="18" charset="0"/>
              </a:rPr>
              <a:t>Preference heterogeneity</a:t>
            </a:r>
          </a:p>
          <a:p>
            <a:pPr marL="457200" indent="-457200">
              <a:buFont typeface="+mj-lt"/>
              <a:buAutoNum type="arabicPeriod"/>
            </a:pPr>
            <a:r>
              <a:rPr lang="en-US" sz="2400" dirty="0">
                <a:cs typeface="Times New Roman" panose="02020603050405020304" pitchFamily="18" charset="0"/>
              </a:rPr>
              <a:t>Others? </a:t>
            </a:r>
          </a:p>
        </p:txBody>
      </p:sp>
    </p:spTree>
    <p:extLst>
      <p:ext uri="{BB962C8B-B14F-4D97-AF65-F5344CB8AC3E}">
        <p14:creationId xmlns:p14="http://schemas.microsoft.com/office/powerpoint/2010/main" val="247548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Example: Advantageous Selection</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Suppose we think that people differ not just in risk but in </a:t>
            </a:r>
            <a:r>
              <a:rPr lang="en-US" sz="2400" i="1" dirty="0">
                <a:cs typeface="Times New Roman" panose="02020603050405020304" pitchFamily="18" charset="0"/>
              </a:rPr>
              <a:t>risk aversion</a:t>
            </a:r>
          </a:p>
          <a:p>
            <a:r>
              <a:rPr lang="en-US" sz="2400" dirty="0">
                <a:cs typeface="Times New Roman" panose="02020603050405020304" pitchFamily="18" charset="0"/>
              </a:rPr>
              <a:t>Classic models don’t allow for preference heterogeneity (difficult to incorporate!)</a:t>
            </a:r>
          </a:p>
          <a:p>
            <a:r>
              <a:rPr lang="en-US" sz="2400" dirty="0">
                <a:cs typeface="Times New Roman" panose="02020603050405020304" pitchFamily="18" charset="0"/>
              </a:rPr>
              <a:t>But there’s recent work showing heterogeneity is rampant: </a:t>
            </a:r>
          </a:p>
          <a:p>
            <a:pPr lvl="1"/>
            <a:r>
              <a:rPr lang="en-US" sz="2200" dirty="0">
                <a:cs typeface="Times New Roman" panose="02020603050405020304" pitchFamily="18" charset="0"/>
              </a:rPr>
              <a:t>Automobile (Cohen and Einav, 2007), reverse mortgages (Davidoff and </a:t>
            </a:r>
            <a:r>
              <a:rPr lang="en-US" sz="2200" dirty="0" err="1">
                <a:cs typeface="Times New Roman" panose="02020603050405020304" pitchFamily="18" charset="0"/>
              </a:rPr>
              <a:t>Welke</a:t>
            </a:r>
            <a:r>
              <a:rPr lang="en-US" sz="2200" dirty="0">
                <a:cs typeface="Times New Roman" panose="02020603050405020304" pitchFamily="18" charset="0"/>
              </a:rPr>
              <a:t>, 2007), health (Fang, Keane, and Silverman, 2008), LTC (Finkelstein and McGarry, 2006)</a:t>
            </a:r>
          </a:p>
          <a:p>
            <a:r>
              <a:rPr lang="en-US" sz="2400" dirty="0">
                <a:cs typeface="Times New Roman" panose="02020603050405020304" pitchFamily="18" charset="0"/>
              </a:rPr>
              <a:t>One central question: could this result in </a:t>
            </a:r>
            <a:r>
              <a:rPr lang="en-US" sz="2400" b="1" dirty="0">
                <a:cs typeface="Times New Roman" panose="02020603050405020304" pitchFamily="18" charset="0"/>
              </a:rPr>
              <a:t>advantageous selection?</a:t>
            </a:r>
            <a:endParaRPr lang="en-US" sz="2400" dirty="0">
              <a:cs typeface="Times New Roman" panose="02020603050405020304" pitchFamily="18" charset="0"/>
            </a:endParaRPr>
          </a:p>
        </p:txBody>
      </p:sp>
    </p:spTree>
    <p:extLst>
      <p:ext uri="{BB962C8B-B14F-4D97-AF65-F5344CB8AC3E}">
        <p14:creationId xmlns:p14="http://schemas.microsoft.com/office/powerpoint/2010/main" val="3059993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8229600" cy="624840"/>
          </a:xfrm>
        </p:spPr>
        <p:txBody>
          <a:bodyPr>
            <a:noAutofit/>
          </a:bodyPr>
          <a:lstStyle/>
          <a:p>
            <a:r>
              <a:rPr lang="en-US" sz="3600" dirty="0">
                <a:cs typeface="Times New Roman" panose="02020603050405020304" pitchFamily="18" charset="0"/>
              </a:rPr>
              <a:t>Advantageous Selection in This Framework</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514475EB-B12C-200E-5414-D16807105541}"/>
              </a:ext>
            </a:extLst>
          </p:cNvPr>
          <p:cNvPicPr>
            <a:picLocks noChangeAspect="1"/>
          </p:cNvPicPr>
          <p:nvPr/>
        </p:nvPicPr>
        <p:blipFill>
          <a:blip r:embed="rId3"/>
          <a:stretch>
            <a:fillRect/>
          </a:stretch>
        </p:blipFill>
        <p:spPr>
          <a:xfrm>
            <a:off x="228599" y="896918"/>
            <a:ext cx="7336359" cy="5689004"/>
          </a:xfrm>
          <a:prstGeom prst="rect">
            <a:avLst/>
          </a:prstGeom>
        </p:spPr>
      </p:pic>
    </p:spTree>
    <p:extLst>
      <p:ext uri="{BB962C8B-B14F-4D97-AF65-F5344CB8AC3E}">
        <p14:creationId xmlns:p14="http://schemas.microsoft.com/office/powerpoint/2010/main" val="1837535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framework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r>
              <a:rPr lang="en-US" sz="2400" dirty="0">
                <a:cs typeface="Times New Roman" panose="02020603050405020304" pitchFamily="18" charset="0"/>
              </a:rPr>
              <a:t>Allow us to “strategically complicate” based on our setting</a:t>
            </a:r>
          </a:p>
          <a:p>
            <a:r>
              <a:rPr lang="en-US" sz="2400" dirty="0">
                <a:cs typeface="Times New Roman" panose="02020603050405020304" pitchFamily="18" charset="0"/>
              </a:rPr>
              <a:t>Visually depict empirical tests for selection (including assumptions)</a:t>
            </a:r>
          </a:p>
          <a:p>
            <a:pPr marL="0" indent="0">
              <a:buNone/>
            </a:pPr>
            <a:r>
              <a:rPr lang="en-US" sz="2400" b="1" dirty="0">
                <a:cs typeface="Times New Roman" panose="02020603050405020304" pitchFamily="18" charset="0"/>
              </a:rPr>
              <a:t>What are some issues?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099807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framework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r>
              <a:rPr lang="en-US" sz="2400" dirty="0">
                <a:cs typeface="Times New Roman" panose="02020603050405020304" pitchFamily="18" charset="0"/>
              </a:rPr>
              <a:t>Allow us to “strategically complicate” based on our setting</a:t>
            </a:r>
          </a:p>
          <a:p>
            <a:r>
              <a:rPr lang="en-US" sz="2400" dirty="0">
                <a:cs typeface="Times New Roman" panose="02020603050405020304" pitchFamily="18" charset="0"/>
              </a:rPr>
              <a:t>Visually depict empirical tests for selection (including assumptions)</a:t>
            </a:r>
          </a:p>
          <a:p>
            <a:pPr marL="0" indent="0">
              <a:buNone/>
            </a:pPr>
            <a:r>
              <a:rPr lang="en-US" sz="2400" b="1" dirty="0">
                <a:cs typeface="Times New Roman" panose="02020603050405020304" pitchFamily="18" charset="0"/>
              </a:rPr>
              <a:t>What are some issues? </a:t>
            </a:r>
          </a:p>
          <a:p>
            <a:r>
              <a:rPr lang="en-US" sz="2400" dirty="0">
                <a:cs typeface="Times New Roman" panose="02020603050405020304" pitchFamily="18" charset="0"/>
              </a:rPr>
              <a:t>Heterogeneity in coverage options (moving towards the RS model)</a:t>
            </a:r>
          </a:p>
          <a:p>
            <a:r>
              <a:rPr lang="en-US" sz="2400" dirty="0">
                <a:cs typeface="Times New Roman" panose="02020603050405020304" pitchFamily="18" charset="0"/>
              </a:rPr>
              <a:t>Imperfect competition (what about consolidation? Dynamics?)</a:t>
            </a:r>
          </a:p>
          <a:p>
            <a:r>
              <a:rPr lang="en-US" sz="2400" dirty="0">
                <a:cs typeface="Times New Roman" panose="02020603050405020304" pitchFamily="18" charset="0"/>
              </a:rPr>
              <a:t>What about endogenous creation of contracts </a:t>
            </a:r>
            <a:r>
              <a:rPr lang="en-US" sz="2400" i="1" dirty="0">
                <a:cs typeface="Times New Roman" panose="02020603050405020304" pitchFamily="18" charset="0"/>
              </a:rPr>
              <a:t>in response to </a:t>
            </a:r>
            <a:r>
              <a:rPr lang="en-US" sz="2400" dirty="0">
                <a:cs typeface="Times New Roman" panose="02020603050405020304" pitchFamily="18" charset="0"/>
              </a:rPr>
              <a:t>selection?</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482906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Moral Hazard</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457200" y="4038600"/>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Adverse Selection</a:t>
            </a: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Do people exert effort to preserve health? </a:t>
            </a:r>
          </a:p>
          <a:p>
            <a:r>
              <a:rPr lang="en-US" sz="2400" dirty="0">
                <a:cs typeface="Times New Roman" panose="02020603050405020304" pitchFamily="18" charset="0"/>
              </a:rPr>
              <a:t>Do people “consume more health care” when they are insured? </a:t>
            </a:r>
          </a:p>
          <a:p>
            <a:r>
              <a:rPr lang="en-US" sz="2400" dirty="0">
                <a:cs typeface="Times New Roman" panose="02020603050405020304" pitchFamily="18" charset="0"/>
              </a:rPr>
              <a:t>How can elastic demand be curbed? </a:t>
            </a: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3838139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3744716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Geruso et al. (2019)</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“The Two Margin Problem in Insurance Markets”</a:t>
            </a:r>
          </a:p>
          <a:p>
            <a:r>
              <a:rPr lang="en-US" i="1" dirty="0"/>
              <a:t>The Review of Economics and Statistics (RESTAT)</a:t>
            </a:r>
            <a:endParaRPr lang="en-US" dirty="0"/>
          </a:p>
        </p:txBody>
      </p:sp>
    </p:spTree>
    <p:extLst>
      <p:ext uri="{BB962C8B-B14F-4D97-AF65-F5344CB8AC3E}">
        <p14:creationId xmlns:p14="http://schemas.microsoft.com/office/powerpoint/2010/main" val="2933390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304800" y="838200"/>
            <a:ext cx="10210800" cy="5791200"/>
          </a:xfrm>
        </p:spPr>
        <p:txBody>
          <a:bodyPr>
            <a:normAutofit/>
          </a:bodyPr>
          <a:lstStyle/>
          <a:p>
            <a:pPr>
              <a:spcBef>
                <a:spcPts val="0"/>
              </a:spcBef>
              <a:spcAft>
                <a:spcPts val="600"/>
              </a:spcAft>
            </a:pPr>
            <a:r>
              <a:rPr lang="en-US" dirty="0"/>
              <a:t>Insurance literature has focused on two types of selection</a:t>
            </a:r>
          </a:p>
          <a:p>
            <a:pPr marL="800100" lvl="1" indent="-342900">
              <a:spcBef>
                <a:spcPts val="0"/>
              </a:spcBef>
              <a:spcAft>
                <a:spcPts val="600"/>
              </a:spcAft>
              <a:buSzPct val="90000"/>
              <a:buFont typeface="+mj-lt"/>
              <a:buAutoNum type="arabicPeriod"/>
            </a:pPr>
            <a:r>
              <a:rPr lang="en-US" b="1" dirty="0">
                <a:solidFill>
                  <a:srgbClr val="002060"/>
                </a:solidFill>
              </a:rPr>
              <a:t>Extensive margin:</a:t>
            </a:r>
            <a:r>
              <a:rPr lang="en-US" dirty="0"/>
              <a:t> Insured vs. uninsured </a:t>
            </a:r>
            <a:r>
              <a:rPr lang="en-US" i="1" dirty="0"/>
              <a:t>(participation in the market)</a:t>
            </a:r>
          </a:p>
          <a:p>
            <a:pPr lvl="2">
              <a:buSzPct val="90000"/>
              <a:buFont typeface="Arial" panose="020B0604020202020204" pitchFamily="34" charset="0"/>
              <a:buChar char="•"/>
            </a:pPr>
            <a:r>
              <a:rPr lang="en-US" sz="1400" dirty="0"/>
              <a:t>Consequences: incomplete take-up of insurance, high gross prices</a:t>
            </a:r>
          </a:p>
          <a:p>
            <a:pPr lvl="2">
              <a:buSzPct val="90000"/>
              <a:buFont typeface="Arial" panose="020B0604020202020204" pitchFamily="34" charset="0"/>
              <a:buChar char="•"/>
            </a:pPr>
            <a:r>
              <a:rPr lang="en-US" sz="1400" dirty="0" err="1"/>
              <a:t>Eg</a:t>
            </a:r>
            <a:r>
              <a:rPr lang="en-US" sz="1400" dirty="0"/>
              <a:t>., </a:t>
            </a:r>
            <a:r>
              <a:rPr lang="en-US" sz="1400" dirty="0" err="1"/>
              <a:t>Hackmann</a:t>
            </a:r>
            <a:r>
              <a:rPr lang="en-US" sz="1400" dirty="0"/>
              <a:t>, </a:t>
            </a:r>
            <a:r>
              <a:rPr lang="en-US" sz="1400" dirty="0" err="1"/>
              <a:t>Kolstad</a:t>
            </a:r>
            <a:r>
              <a:rPr lang="en-US" sz="1400" dirty="0"/>
              <a:t>, and Kowalski (2015)</a:t>
            </a:r>
            <a:endParaRPr lang="en-US" sz="1000" dirty="0"/>
          </a:p>
          <a:p>
            <a:pPr marL="800100" lvl="1" indent="-342900">
              <a:buSzPct val="90000"/>
              <a:buFont typeface="+mj-lt"/>
              <a:buAutoNum type="arabicPeriod"/>
            </a:pPr>
            <a:r>
              <a:rPr lang="en-US" b="1" dirty="0">
                <a:solidFill>
                  <a:srgbClr val="002060"/>
                </a:solidFill>
              </a:rPr>
              <a:t>Intensive margin:</a:t>
            </a:r>
            <a:r>
              <a:rPr lang="en-US" dirty="0"/>
              <a:t> Generous vs. skimpy plans </a:t>
            </a:r>
            <a:r>
              <a:rPr lang="en-US" i="1" dirty="0"/>
              <a:t>(within the market)</a:t>
            </a:r>
          </a:p>
          <a:p>
            <a:pPr marL="1200150" lvl="2" indent="-342900">
              <a:buSzPct val="90000"/>
              <a:buFont typeface="Arial" panose="020B0604020202020204" pitchFamily="34" charset="0"/>
              <a:buChar char="•"/>
            </a:pPr>
            <a:r>
              <a:rPr lang="en-US" sz="1400" dirty="0"/>
              <a:t>Consequence: inefficiently low coverage, skimpy plans dominate the market</a:t>
            </a:r>
          </a:p>
          <a:p>
            <a:pPr marL="1200150" lvl="2" indent="-342900">
              <a:buSzPct val="90000"/>
              <a:buFont typeface="Arial" panose="020B0604020202020204" pitchFamily="34" charset="0"/>
              <a:buChar char="•"/>
            </a:pPr>
            <a:r>
              <a:rPr lang="en-US" sz="1400" dirty="0"/>
              <a:t>E.g., Handel, Hendel, and </a:t>
            </a:r>
            <a:r>
              <a:rPr lang="en-US" sz="1400" dirty="0" err="1"/>
              <a:t>Whinston</a:t>
            </a:r>
            <a:r>
              <a:rPr lang="en-US" sz="1400" dirty="0"/>
              <a:t> (2015)</a:t>
            </a:r>
          </a:p>
          <a:p>
            <a:pPr marL="1200150" lvl="2" indent="-342900">
              <a:buSzPct val="90000"/>
              <a:buFont typeface="Arial" panose="020B0604020202020204" pitchFamily="34" charset="0"/>
              <a:buChar char="•"/>
            </a:pPr>
            <a:endParaRPr lang="en-US" sz="1400" dirty="0"/>
          </a:p>
          <a:p>
            <a:pPr>
              <a:spcAft>
                <a:spcPts val="0"/>
              </a:spcAft>
            </a:pPr>
            <a:r>
              <a:rPr lang="en-US" sz="1800" dirty="0"/>
              <a:t>Analysis is simplified by focusing just one margin: Single price; sufficient stat.</a:t>
            </a:r>
          </a:p>
          <a:p>
            <a:pPr>
              <a:spcAft>
                <a:spcPts val="0"/>
              </a:spcAft>
            </a:pPr>
            <a:r>
              <a:rPr lang="en-US" sz="1800" dirty="0"/>
              <a:t>Typically treated in isolation, </a:t>
            </a:r>
            <a:r>
              <a:rPr lang="en-US" sz="1800" b="1" dirty="0">
                <a:solidFill>
                  <a:srgbClr val="002060"/>
                </a:solidFill>
              </a:rPr>
              <a:t>but what if they interact</a:t>
            </a:r>
            <a:r>
              <a:rPr lang="en-US" sz="1800" dirty="0"/>
              <a:t>?</a:t>
            </a:r>
          </a:p>
          <a:p>
            <a:pPr lvl="1">
              <a:spcAft>
                <a:spcPts val="0"/>
              </a:spcAft>
            </a:pPr>
            <a:endParaRPr lang="en-US" sz="1600" dirty="0"/>
          </a:p>
          <a:p>
            <a:pPr lvl="1">
              <a:spcAft>
                <a:spcPts val="0"/>
              </a:spcAft>
            </a:pPr>
            <a:r>
              <a:rPr lang="en-US" sz="1600" dirty="0"/>
              <a:t>Example: </a:t>
            </a:r>
            <a:r>
              <a:rPr lang="en-US" sz="1600" b="1" dirty="0">
                <a:solidFill>
                  <a:srgbClr val="002060"/>
                </a:solidFill>
              </a:rPr>
              <a:t>Mandate Penalty</a:t>
            </a:r>
          </a:p>
          <a:p>
            <a:pPr marL="457200" lvl="1" indent="0">
              <a:buNone/>
            </a:pPr>
            <a:endParaRPr lang="en-US" dirty="0"/>
          </a:p>
          <a:p>
            <a:pPr lvl="1"/>
            <a:endParaRPr lang="en-US" dirty="0"/>
          </a:p>
          <a:p>
            <a:endParaRPr lang="en-US" sz="1000" dirty="0"/>
          </a:p>
          <a:p>
            <a:pPr marL="457200" lvl="1" indent="0">
              <a:buNone/>
            </a:pPr>
            <a:endParaRPr lang="en-US" sz="1000" dirty="0"/>
          </a:p>
          <a:p>
            <a:pPr marL="457200" lvl="1" indent="0">
              <a:buNone/>
            </a:pPr>
            <a:endParaRPr lang="en-US" sz="2000" dirty="0"/>
          </a:p>
          <a:p>
            <a:endParaRPr lang="en-US" sz="1000" dirty="0"/>
          </a:p>
          <a:p>
            <a:endParaRPr lang="en-US" sz="1000" dirty="0"/>
          </a:p>
        </p:txBody>
      </p:sp>
      <p:sp>
        <p:nvSpPr>
          <p:cNvPr id="18" name="TextBox 17">
            <a:extLst>
              <a:ext uri="{FF2B5EF4-FFF2-40B4-BE49-F238E27FC236}">
                <a16:creationId xmlns:a16="http://schemas.microsoft.com/office/drawing/2014/main" id="{04DBD729-1701-49B5-9E6A-0BD0524B755D}"/>
              </a:ext>
            </a:extLst>
          </p:cNvPr>
          <p:cNvSpPr txBox="1"/>
          <p:nvPr/>
        </p:nvSpPr>
        <p:spPr>
          <a:xfrm>
            <a:off x="3276600" y="4851293"/>
            <a:ext cx="1676400" cy="523220"/>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Impose penalty for </a:t>
            </a:r>
            <a:r>
              <a:rPr lang="en-US" sz="1400" dirty="0" err="1">
                <a:solidFill>
                  <a:srgbClr val="000000"/>
                </a:solidFill>
                <a:latin typeface="cmss10"/>
                <a:cs typeface="Arial"/>
              </a:rPr>
              <a:t>uninsurance</a:t>
            </a:r>
            <a:endParaRPr lang="en-US" sz="1400" dirty="0">
              <a:solidFill>
                <a:srgbClr val="000000"/>
              </a:solidFill>
              <a:latin typeface="cmss10"/>
              <a:cs typeface="Arial"/>
            </a:endParaRPr>
          </a:p>
        </p:txBody>
      </p:sp>
      <p:sp>
        <p:nvSpPr>
          <p:cNvPr id="19" name="TextBox 18">
            <a:extLst>
              <a:ext uri="{FF2B5EF4-FFF2-40B4-BE49-F238E27FC236}">
                <a16:creationId xmlns:a16="http://schemas.microsoft.com/office/drawing/2014/main" id="{5E277702-6D8E-4BB4-A473-E5AF507E8695}"/>
              </a:ext>
            </a:extLst>
          </p:cNvPr>
          <p:cNvSpPr txBox="1"/>
          <p:nvPr/>
        </p:nvSpPr>
        <p:spPr>
          <a:xfrm>
            <a:off x="5051938" y="4856202"/>
            <a:ext cx="1927737" cy="523220"/>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Bring healthy consumers into market</a:t>
            </a:r>
          </a:p>
        </p:txBody>
      </p:sp>
      <p:sp>
        <p:nvSpPr>
          <p:cNvPr id="20" name="TextBox 19">
            <a:extLst>
              <a:ext uri="{FF2B5EF4-FFF2-40B4-BE49-F238E27FC236}">
                <a16:creationId xmlns:a16="http://schemas.microsoft.com/office/drawing/2014/main" id="{F73A00FB-4E38-45ED-8E5B-17A2945A6C0B}"/>
              </a:ext>
            </a:extLst>
          </p:cNvPr>
          <p:cNvSpPr txBox="1"/>
          <p:nvPr/>
        </p:nvSpPr>
        <p:spPr>
          <a:xfrm>
            <a:off x="9461092" y="4990175"/>
            <a:ext cx="978309" cy="307777"/>
          </a:xfrm>
          <a:prstGeom prst="rect">
            <a:avLst/>
          </a:prstGeom>
          <a:noFill/>
          <a:ln w="28575">
            <a:solidFill>
              <a:srgbClr val="00B050"/>
            </a:solidFill>
          </a:ln>
        </p:spPr>
        <p:txBody>
          <a:bodyPr wrap="square" rtlCol="0">
            <a:spAutoFit/>
          </a:bodyPr>
          <a:lstStyle/>
          <a:p>
            <a:pPr algn="ctr" defTabSz="914400"/>
            <a:r>
              <a:rPr lang="en-US" sz="1400" dirty="0">
                <a:solidFill>
                  <a:srgbClr val="00B050"/>
                </a:solidFill>
                <a:latin typeface="cmss10"/>
                <a:cs typeface="Arial"/>
              </a:rPr>
              <a:t>Good</a:t>
            </a:r>
          </a:p>
        </p:txBody>
      </p:sp>
      <p:sp>
        <p:nvSpPr>
          <p:cNvPr id="21" name="TextBox 20">
            <a:extLst>
              <a:ext uri="{FF2B5EF4-FFF2-40B4-BE49-F238E27FC236}">
                <a16:creationId xmlns:a16="http://schemas.microsoft.com/office/drawing/2014/main" id="{F97B184B-7CB5-4E06-A3FD-DDDB9A22369C}"/>
              </a:ext>
            </a:extLst>
          </p:cNvPr>
          <p:cNvSpPr txBox="1"/>
          <p:nvPr/>
        </p:nvSpPr>
        <p:spPr>
          <a:xfrm>
            <a:off x="3276600" y="5599774"/>
            <a:ext cx="1676400" cy="738664"/>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Marginal healthy consumers enroll in skimpy plans</a:t>
            </a:r>
          </a:p>
        </p:txBody>
      </p:sp>
      <p:sp>
        <p:nvSpPr>
          <p:cNvPr id="22" name="TextBox 21">
            <a:extLst>
              <a:ext uri="{FF2B5EF4-FFF2-40B4-BE49-F238E27FC236}">
                <a16:creationId xmlns:a16="http://schemas.microsoft.com/office/drawing/2014/main" id="{CA8D6AD8-0E81-44C1-A644-271EF59E736B}"/>
              </a:ext>
            </a:extLst>
          </p:cNvPr>
          <p:cNvSpPr txBox="1"/>
          <p:nvPr/>
        </p:nvSpPr>
        <p:spPr>
          <a:xfrm>
            <a:off x="5051938" y="5599774"/>
            <a:ext cx="1546737" cy="738664"/>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Lowers avg cost and thus price of skimpy plans</a:t>
            </a:r>
          </a:p>
        </p:txBody>
      </p:sp>
      <p:sp>
        <p:nvSpPr>
          <p:cNvPr id="25" name="TextBox 24">
            <a:extLst>
              <a:ext uri="{FF2B5EF4-FFF2-40B4-BE49-F238E27FC236}">
                <a16:creationId xmlns:a16="http://schemas.microsoft.com/office/drawing/2014/main" id="{0CF31D87-6F7D-4975-B972-D907B95EE73E}"/>
              </a:ext>
            </a:extLst>
          </p:cNvPr>
          <p:cNvSpPr txBox="1"/>
          <p:nvPr/>
        </p:nvSpPr>
        <p:spPr>
          <a:xfrm>
            <a:off x="6705600" y="5599774"/>
            <a:ext cx="2102874" cy="738664"/>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Some consumers move from generous to (now cheaper) skimpy plans</a:t>
            </a:r>
          </a:p>
        </p:txBody>
      </p:sp>
      <p:sp>
        <p:nvSpPr>
          <p:cNvPr id="28" name="TextBox 27">
            <a:extLst>
              <a:ext uri="{FF2B5EF4-FFF2-40B4-BE49-F238E27FC236}">
                <a16:creationId xmlns:a16="http://schemas.microsoft.com/office/drawing/2014/main" id="{471BAAAE-7142-4A7D-9F57-9569510DEA43}"/>
              </a:ext>
            </a:extLst>
          </p:cNvPr>
          <p:cNvSpPr txBox="1"/>
          <p:nvPr/>
        </p:nvSpPr>
        <p:spPr>
          <a:xfrm>
            <a:off x="9461092" y="5846378"/>
            <a:ext cx="978309" cy="307777"/>
          </a:xfrm>
          <a:prstGeom prst="rect">
            <a:avLst/>
          </a:prstGeom>
          <a:noFill/>
          <a:ln w="28575">
            <a:solidFill>
              <a:srgbClr val="C00000"/>
            </a:solidFill>
          </a:ln>
        </p:spPr>
        <p:txBody>
          <a:bodyPr wrap="square" rtlCol="0">
            <a:spAutoFit/>
          </a:bodyPr>
          <a:lstStyle/>
          <a:p>
            <a:pPr algn="ctr" defTabSz="914400"/>
            <a:r>
              <a:rPr lang="en-US" sz="1400" dirty="0">
                <a:solidFill>
                  <a:srgbClr val="C00000"/>
                </a:solidFill>
                <a:latin typeface="cmss10"/>
                <a:cs typeface="Arial"/>
              </a:rPr>
              <a:t>Bad</a:t>
            </a:r>
          </a:p>
        </p:txBody>
      </p:sp>
      <p:sp>
        <p:nvSpPr>
          <p:cNvPr id="29" name="TextBox 28">
            <a:extLst>
              <a:ext uri="{FF2B5EF4-FFF2-40B4-BE49-F238E27FC236}">
                <a16:creationId xmlns:a16="http://schemas.microsoft.com/office/drawing/2014/main" id="{B667ED8D-47C7-4390-97A6-77109D66ACBC}"/>
              </a:ext>
            </a:extLst>
          </p:cNvPr>
          <p:cNvSpPr txBox="1"/>
          <p:nvPr/>
        </p:nvSpPr>
        <p:spPr>
          <a:xfrm>
            <a:off x="1676400" y="4909473"/>
            <a:ext cx="1676400" cy="369332"/>
          </a:xfrm>
          <a:prstGeom prst="rect">
            <a:avLst/>
          </a:prstGeom>
          <a:noFill/>
          <a:ln w="28575">
            <a:noFill/>
          </a:ln>
        </p:spPr>
        <p:txBody>
          <a:bodyPr wrap="square" rtlCol="0">
            <a:spAutoFit/>
          </a:bodyPr>
          <a:lstStyle/>
          <a:p>
            <a:pPr algn="ctr" defTabSz="914400"/>
            <a:r>
              <a:rPr lang="en-US" b="1" dirty="0">
                <a:solidFill>
                  <a:srgbClr val="000000"/>
                </a:solidFill>
                <a:latin typeface="cmss10"/>
                <a:cs typeface="Arial"/>
              </a:rPr>
              <a:t>Extensive</a:t>
            </a:r>
            <a:r>
              <a:rPr lang="en-US" dirty="0">
                <a:solidFill>
                  <a:srgbClr val="000000"/>
                </a:solidFill>
                <a:latin typeface="cmss10"/>
                <a:cs typeface="Arial"/>
              </a:rPr>
              <a:t>:</a:t>
            </a:r>
          </a:p>
        </p:txBody>
      </p:sp>
      <p:sp>
        <p:nvSpPr>
          <p:cNvPr id="30" name="TextBox 29">
            <a:extLst>
              <a:ext uri="{FF2B5EF4-FFF2-40B4-BE49-F238E27FC236}">
                <a16:creationId xmlns:a16="http://schemas.microsoft.com/office/drawing/2014/main" id="{1C56D1B9-2A13-46BB-86AB-7CDE69621318}"/>
              </a:ext>
            </a:extLst>
          </p:cNvPr>
          <p:cNvSpPr txBox="1"/>
          <p:nvPr/>
        </p:nvSpPr>
        <p:spPr>
          <a:xfrm>
            <a:off x="1676400" y="5784822"/>
            <a:ext cx="1676400" cy="369332"/>
          </a:xfrm>
          <a:prstGeom prst="rect">
            <a:avLst/>
          </a:prstGeom>
          <a:noFill/>
          <a:ln w="28575">
            <a:noFill/>
          </a:ln>
        </p:spPr>
        <p:txBody>
          <a:bodyPr wrap="square" rtlCol="0">
            <a:spAutoFit/>
          </a:bodyPr>
          <a:lstStyle/>
          <a:p>
            <a:pPr algn="ctr" defTabSz="914400"/>
            <a:r>
              <a:rPr lang="en-US" b="1" dirty="0">
                <a:solidFill>
                  <a:srgbClr val="000000"/>
                </a:solidFill>
                <a:latin typeface="cmss10"/>
                <a:cs typeface="Arial"/>
              </a:rPr>
              <a:t>Intensive</a:t>
            </a:r>
            <a:r>
              <a:rPr lang="en-US" dirty="0">
                <a:solidFill>
                  <a:srgbClr val="000000"/>
                </a:solidFill>
                <a:latin typeface="cmss10"/>
                <a:cs typeface="Arial"/>
              </a:rPr>
              <a:t>:</a:t>
            </a:r>
          </a:p>
        </p:txBody>
      </p:sp>
      <p:cxnSp>
        <p:nvCxnSpPr>
          <p:cNvPr id="31" name="Straight Arrow Connector 30">
            <a:extLst>
              <a:ext uri="{FF2B5EF4-FFF2-40B4-BE49-F238E27FC236}">
                <a16:creationId xmlns:a16="http://schemas.microsoft.com/office/drawing/2014/main" id="{0783CAD4-3744-410A-8532-9E50C81F75DF}"/>
              </a:ext>
            </a:extLst>
          </p:cNvPr>
          <p:cNvCxnSpPr/>
          <p:nvPr/>
        </p:nvCxnSpPr>
        <p:spPr>
          <a:xfrm>
            <a:off x="7239000" y="5112903"/>
            <a:ext cx="19812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EA180C0-5B03-4AEB-BA57-6A17E2C0E369}"/>
              </a:ext>
            </a:extLst>
          </p:cNvPr>
          <p:cNvCxnSpPr>
            <a:cxnSpLocks/>
          </p:cNvCxnSpPr>
          <p:nvPr/>
        </p:nvCxnSpPr>
        <p:spPr>
          <a:xfrm>
            <a:off x="8915400" y="6018526"/>
            <a:ext cx="4572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27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uiExpand="1" animBg="1"/>
      <p:bldP spid="19" grpId="0" uiExpand="1" animBg="1"/>
      <p:bldP spid="20" grpId="0" uiExpand="1" animBg="1"/>
      <p:bldP spid="21" grpId="0" uiExpand="1" animBg="1"/>
      <p:bldP spid="22" grpId="0" uiExpand="1" animBg="1"/>
      <p:bldP spid="25" grpId="0" uiExpand="1" animBg="1"/>
      <p:bldP spid="28" grpId="0" uiExpand="1" animBg="1"/>
      <p:bldP spid="29" grpId="0" uiExpand="1"/>
      <p:bldP spid="30" grpId="0" uiExpan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8B7D-E1DA-4EFC-94C1-0287F4C1860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2E75650-5EE5-47FA-91DD-3E906434A5C6}"/>
              </a:ext>
            </a:extLst>
          </p:cNvPr>
          <p:cNvSpPr>
            <a:spLocks noGrp="1"/>
          </p:cNvSpPr>
          <p:nvPr>
            <p:ph idx="1"/>
          </p:nvPr>
        </p:nvSpPr>
        <p:spPr/>
        <p:txBody>
          <a:bodyPr/>
          <a:lstStyle/>
          <a:p>
            <a:r>
              <a:rPr lang="en-US" dirty="0"/>
              <a:t>Symptoms of both problems observed in the ACA Exchanges:</a:t>
            </a:r>
          </a:p>
          <a:p>
            <a:pPr marL="800100" lvl="1" indent="-342900">
              <a:buFont typeface="+mj-lt"/>
              <a:buAutoNum type="arabicPeriod"/>
            </a:pPr>
            <a:r>
              <a:rPr lang="en-US" dirty="0"/>
              <a:t>Dominated by narrow networks and/or skimpy coverage</a:t>
            </a:r>
          </a:p>
          <a:p>
            <a:pPr lvl="1"/>
            <a:endParaRPr lang="en-US" dirty="0"/>
          </a:p>
          <a:p>
            <a:pPr marL="0" indent="0">
              <a:buNone/>
            </a:pPr>
            <a:endParaRPr lang="en-US" dirty="0"/>
          </a:p>
        </p:txBody>
      </p:sp>
      <p:pic>
        <p:nvPicPr>
          <p:cNvPr id="5" name="Picture 4">
            <a:extLst>
              <a:ext uri="{FF2B5EF4-FFF2-40B4-BE49-F238E27FC236}">
                <a16:creationId xmlns:a16="http://schemas.microsoft.com/office/drawing/2014/main" id="{A7A84E48-2AD4-4A91-A790-5F18DB2D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527" y="1905001"/>
            <a:ext cx="4431564" cy="1714697"/>
          </a:xfrm>
          <a:prstGeom prst="rect">
            <a:avLst/>
          </a:prstGeom>
        </p:spPr>
      </p:pic>
      <p:pic>
        <p:nvPicPr>
          <p:cNvPr id="7" name="Picture 6">
            <a:extLst>
              <a:ext uri="{FF2B5EF4-FFF2-40B4-BE49-F238E27FC236}">
                <a16:creationId xmlns:a16="http://schemas.microsoft.com/office/drawing/2014/main" id="{2645C075-A89F-4C2A-B978-1D5744C044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1" y="4159742"/>
            <a:ext cx="4906779" cy="2181455"/>
          </a:xfrm>
          <a:prstGeom prst="rect">
            <a:avLst/>
          </a:prstGeom>
        </p:spPr>
      </p:pic>
      <p:pic>
        <p:nvPicPr>
          <p:cNvPr id="9" name="Picture 8">
            <a:extLst>
              <a:ext uri="{FF2B5EF4-FFF2-40B4-BE49-F238E27FC236}">
                <a16:creationId xmlns:a16="http://schemas.microsoft.com/office/drawing/2014/main" id="{72CD1FD1-D399-47F1-ACAB-72F76C9217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200" y="3733800"/>
            <a:ext cx="4276401" cy="2757862"/>
          </a:xfrm>
          <a:prstGeom prst="rect">
            <a:avLst/>
          </a:prstGeom>
        </p:spPr>
      </p:pic>
      <p:pic>
        <p:nvPicPr>
          <p:cNvPr id="11" name="Picture 10">
            <a:extLst>
              <a:ext uri="{FF2B5EF4-FFF2-40B4-BE49-F238E27FC236}">
                <a16:creationId xmlns:a16="http://schemas.microsoft.com/office/drawing/2014/main" id="{D4AAB042-83D4-49A7-8157-1A015EBED1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6891" y="1850390"/>
            <a:ext cx="4425582" cy="1695738"/>
          </a:xfrm>
          <a:prstGeom prst="rect">
            <a:avLst/>
          </a:prstGeom>
        </p:spPr>
      </p:pic>
    </p:spTree>
    <p:extLst>
      <p:ext uri="{BB962C8B-B14F-4D97-AF65-F5344CB8AC3E}">
        <p14:creationId xmlns:p14="http://schemas.microsoft.com/office/powerpoint/2010/main" val="1252892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8B7D-E1DA-4EFC-94C1-0287F4C1860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2E75650-5EE5-47FA-91DD-3E906434A5C6}"/>
              </a:ext>
            </a:extLst>
          </p:cNvPr>
          <p:cNvSpPr>
            <a:spLocks noGrp="1"/>
          </p:cNvSpPr>
          <p:nvPr>
            <p:ph idx="1"/>
          </p:nvPr>
        </p:nvSpPr>
        <p:spPr/>
        <p:txBody>
          <a:bodyPr/>
          <a:lstStyle/>
          <a:p>
            <a:r>
              <a:rPr lang="en-US" dirty="0"/>
              <a:t>Symptoms of both problems observed in the ACA Exchanges:</a:t>
            </a:r>
          </a:p>
          <a:p>
            <a:pPr marL="800100" lvl="1" indent="-342900">
              <a:buFont typeface="+mj-lt"/>
              <a:buAutoNum type="arabicPeriod" startAt="2"/>
            </a:pPr>
            <a:r>
              <a:rPr lang="en-US" dirty="0"/>
              <a:t>Perception of high, unaffordable prices – especially for unsubsidized</a:t>
            </a:r>
          </a:p>
          <a:p>
            <a:pPr lvl="1"/>
            <a:endParaRPr lang="en-US" dirty="0"/>
          </a:p>
          <a:p>
            <a:pPr marL="0" indent="0">
              <a:buNone/>
            </a:pPr>
            <a:endParaRPr lang="en-US" dirty="0"/>
          </a:p>
        </p:txBody>
      </p:sp>
      <p:pic>
        <p:nvPicPr>
          <p:cNvPr id="6" name="Picture 5">
            <a:extLst>
              <a:ext uri="{FF2B5EF4-FFF2-40B4-BE49-F238E27FC236}">
                <a16:creationId xmlns:a16="http://schemas.microsoft.com/office/drawing/2014/main" id="{6E53DF62-D23F-4798-83AA-5232E0737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674" y="1905000"/>
            <a:ext cx="5256581" cy="2171950"/>
          </a:xfrm>
          <a:prstGeom prst="rect">
            <a:avLst/>
          </a:prstGeom>
        </p:spPr>
      </p:pic>
      <p:pic>
        <p:nvPicPr>
          <p:cNvPr id="10" name="Picture 9">
            <a:extLst>
              <a:ext uri="{FF2B5EF4-FFF2-40B4-BE49-F238E27FC236}">
                <a16:creationId xmlns:a16="http://schemas.microsoft.com/office/drawing/2014/main" id="{635DAB4D-F0D1-45C1-BE34-480BBB5C40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673" y="4040457"/>
            <a:ext cx="7086600" cy="1503219"/>
          </a:xfrm>
          <a:prstGeom prst="rect">
            <a:avLst/>
          </a:prstGeom>
        </p:spPr>
      </p:pic>
      <p:pic>
        <p:nvPicPr>
          <p:cNvPr id="13" name="Picture 12">
            <a:extLst>
              <a:ext uri="{FF2B5EF4-FFF2-40B4-BE49-F238E27FC236}">
                <a16:creationId xmlns:a16="http://schemas.microsoft.com/office/drawing/2014/main" id="{972C3527-A532-48C2-8794-0C3664C03B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7569" y="5191741"/>
            <a:ext cx="4715740" cy="1638550"/>
          </a:xfrm>
          <a:prstGeom prst="rect">
            <a:avLst/>
          </a:prstGeom>
        </p:spPr>
      </p:pic>
    </p:spTree>
    <p:extLst>
      <p:ext uri="{BB962C8B-B14F-4D97-AF65-F5344CB8AC3E}">
        <p14:creationId xmlns:p14="http://schemas.microsoft.com/office/powerpoint/2010/main" val="3264248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5D1E-8C01-4D10-A55C-7EC934CF4CCC}"/>
              </a:ext>
            </a:extLst>
          </p:cNvPr>
          <p:cNvSpPr>
            <a:spLocks noGrp="1"/>
          </p:cNvSpPr>
          <p:nvPr>
            <p:ph type="title"/>
          </p:nvPr>
        </p:nvSpPr>
        <p:spPr/>
        <p:txBody>
          <a:bodyPr/>
          <a:lstStyle/>
          <a:p>
            <a:r>
              <a:rPr lang="en-US" dirty="0"/>
              <a:t>Overview of Paper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EFD685-7A95-4F69-8915-852FAA740EAE}"/>
                  </a:ext>
                </a:extLst>
              </p:cNvPr>
              <p:cNvSpPr>
                <a:spLocks noGrp="1"/>
              </p:cNvSpPr>
              <p:nvPr>
                <p:ph idx="1"/>
              </p:nvPr>
            </p:nvSpPr>
            <p:spPr>
              <a:xfrm>
                <a:off x="304800" y="838200"/>
                <a:ext cx="10210800" cy="5791200"/>
              </a:xfrm>
            </p:spPr>
            <p:txBody>
              <a:bodyPr/>
              <a:lstStyle/>
              <a:p>
                <a:r>
                  <a:rPr lang="en-US" b="1" dirty="0">
                    <a:solidFill>
                      <a:srgbClr val="003366"/>
                    </a:solidFill>
                  </a:rPr>
                  <a:t>Present graphical model</a:t>
                </a:r>
                <a:r>
                  <a:rPr lang="en-US" dirty="0"/>
                  <a:t> with intensive + extensive margin selection</a:t>
                </a:r>
              </a:p>
              <a:p>
                <a:pPr lvl="1"/>
                <a:r>
                  <a:rPr lang="en-US" sz="1600" dirty="0"/>
                  <a:t>Goal: </a:t>
                </a:r>
                <a:r>
                  <a:rPr lang="en-US" sz="1600" b="1" dirty="0"/>
                  <a:t>Simplest framework </a:t>
                </a:r>
                <a:r>
                  <a:rPr lang="en-US" sz="1600" dirty="0"/>
                  <a:t>capturing both </a:t>
                </a:r>
                <a:r>
                  <a:rPr lang="en-US" sz="1600" b="1" dirty="0"/>
                  <a:t>intensive</a:t>
                </a:r>
                <a:r>
                  <a:rPr lang="en-US" sz="1600" dirty="0"/>
                  <a:t> and </a:t>
                </a:r>
                <a:r>
                  <a:rPr lang="en-US" sz="1600" b="1" dirty="0"/>
                  <a:t>extensive</a:t>
                </a:r>
                <a:r>
                  <a:rPr lang="en-US" sz="1600" dirty="0"/>
                  <a:t> margin selection </a:t>
                </a:r>
                <a14:m>
                  <m:oMath xmlns:m="http://schemas.openxmlformats.org/officeDocument/2006/math">
                    <m:r>
                      <a:rPr lang="en-US" sz="1600" i="1">
                        <a:latin typeface="Cambria Math" panose="02040503050406030204" pitchFamily="18" charset="0"/>
                      </a:rPr>
                      <m:t>→</m:t>
                    </m:r>
                  </m:oMath>
                </a14:m>
                <a:r>
                  <a:rPr lang="en-US" sz="1600" dirty="0"/>
                  <a:t> Competitive market with two plans (</a:t>
                </a:r>
                <a:r>
                  <a:rPr lang="en-US" sz="1600" i="1" dirty="0"/>
                  <a:t>H</a:t>
                </a:r>
                <a:r>
                  <a:rPr lang="en-US" sz="1600" dirty="0"/>
                  <a:t> and </a:t>
                </a:r>
                <a:r>
                  <a:rPr lang="en-US" sz="1600" i="1" dirty="0"/>
                  <a:t>L</a:t>
                </a:r>
                <a:r>
                  <a:rPr lang="en-US" sz="1600" dirty="0"/>
                  <a:t>) + an outside option (</a:t>
                </a:r>
                <a:r>
                  <a:rPr lang="en-US" sz="1600" i="1" dirty="0"/>
                  <a:t>U</a:t>
                </a:r>
                <a:r>
                  <a:rPr lang="en-US" sz="1600" dirty="0"/>
                  <a:t>)</a:t>
                </a:r>
              </a:p>
              <a:p>
                <a:pPr lvl="1"/>
                <a:r>
                  <a:rPr lang="en-US" sz="1600" dirty="0"/>
                  <a:t>Graphical model a la </a:t>
                </a:r>
                <a:r>
                  <a:rPr lang="en-US" sz="1600" dirty="0" err="1"/>
                  <a:t>Einav</a:t>
                </a:r>
                <a:r>
                  <a:rPr lang="en-US" sz="1600" dirty="0"/>
                  <a:t>, Finkelstein, Cullen (2010) to make conceptual points</a:t>
                </a:r>
              </a:p>
              <a:p>
                <a:pPr lvl="1"/>
                <a:r>
                  <a:rPr lang="en-US" sz="1600" dirty="0"/>
                  <a:t>Bringing simplicity and intuitiveness of EFC graphical model to the important theoretical and conceptual advances of Azevedo &amp; Gottlieb (2017)</a:t>
                </a:r>
              </a:p>
              <a:p>
                <a:pPr lvl="1"/>
                <a:endParaRPr lang="en-US" sz="1000" dirty="0">
                  <a:solidFill>
                    <a:srgbClr val="003366"/>
                  </a:solidFill>
                </a:endParaRPr>
              </a:p>
              <a:p>
                <a:pPr lvl="1"/>
                <a:endParaRPr lang="en-US" sz="400" dirty="0">
                  <a:solidFill>
                    <a:srgbClr val="003366"/>
                  </a:solidFill>
                </a:endParaRPr>
              </a:p>
              <a:p>
                <a:r>
                  <a:rPr lang="en-US" sz="1900" b="1" dirty="0">
                    <a:solidFill>
                      <a:srgbClr val="002060"/>
                    </a:solidFill>
                  </a:rPr>
                  <a:t>Use model to illustrate often surprising unintended consequences </a:t>
                </a:r>
                <a:r>
                  <a:rPr lang="en-US" sz="1900" dirty="0"/>
                  <a:t>of policies targeted at one margin of selection</a:t>
                </a:r>
              </a:p>
              <a:p>
                <a:pPr lvl="1"/>
                <a:r>
                  <a:rPr lang="en-US" sz="1600" dirty="0"/>
                  <a:t>Risk adjustment is example of more general conceptual point</a:t>
                </a:r>
              </a:p>
              <a:p>
                <a:pPr lvl="1"/>
                <a:r>
                  <a:rPr lang="en-US" sz="1600" dirty="0" err="1"/>
                  <a:t>Uninsurance</a:t>
                </a:r>
                <a:r>
                  <a:rPr lang="en-US" sz="1600" dirty="0"/>
                  <a:t> penalty/mandate, benefit regulation, take-up interventions, info interventions to combat behavioral frictions all have unintended cross-margin effects</a:t>
                </a:r>
              </a:p>
              <a:p>
                <a:endParaRPr lang="en-US" sz="400" dirty="0">
                  <a:solidFill>
                    <a:srgbClr val="003366"/>
                  </a:solidFill>
                </a:endParaRPr>
              </a:p>
              <a:p>
                <a:r>
                  <a:rPr lang="en-US" b="1" dirty="0">
                    <a:solidFill>
                      <a:srgbClr val="003366"/>
                    </a:solidFill>
                  </a:rPr>
                  <a:t>Show that graphical framework can easily be applied empirically </a:t>
                </a:r>
                <a:r>
                  <a:rPr lang="en-US" dirty="0"/>
                  <a:t>(analogous to EFC) using only demand and cost curves</a:t>
                </a:r>
              </a:p>
              <a:p>
                <a:pPr lvl="1"/>
                <a:r>
                  <a:rPr lang="en-US" sz="1600" dirty="0"/>
                  <a:t>Complicated structural modeling not necessary</a:t>
                </a:r>
              </a:p>
              <a:p>
                <a:pPr lvl="1"/>
                <a:r>
                  <a:rPr lang="en-US" sz="1600" dirty="0"/>
                  <a:t>Use </a:t>
                </a:r>
                <a:r>
                  <a:rPr lang="en-US" sz="1600" b="1" dirty="0">
                    <a:solidFill>
                      <a:srgbClr val="002060"/>
                    </a:solidFill>
                  </a:rPr>
                  <a:t>well-identified</a:t>
                </a:r>
                <a:r>
                  <a:rPr lang="en-US" sz="1600" dirty="0"/>
                  <a:t> Massachusetts demand and cost curves from Finkelstein, Hendren, and Shepard (2017) to perform counterfactual sims</a:t>
                </a:r>
              </a:p>
              <a:p>
                <a:pPr lvl="1"/>
                <a:r>
                  <a:rPr lang="en-US" sz="1600" dirty="0"/>
                  <a:t>Show that unintended consequences are sometimes </a:t>
                </a:r>
                <a:r>
                  <a:rPr lang="en-US" sz="1600" b="1" dirty="0">
                    <a:solidFill>
                      <a:srgbClr val="002060"/>
                    </a:solidFill>
                  </a:rPr>
                  <a:t>first-order</a:t>
                </a:r>
                <a:r>
                  <a:rPr lang="en-US" sz="1600" dirty="0"/>
                  <a:t> in terms of welfare</a:t>
                </a:r>
              </a:p>
            </p:txBody>
          </p:sp>
        </mc:Choice>
        <mc:Fallback xmlns="">
          <p:sp>
            <p:nvSpPr>
              <p:cNvPr id="3" name="Content Placeholder 2">
                <a:extLst>
                  <a:ext uri="{FF2B5EF4-FFF2-40B4-BE49-F238E27FC236}">
                    <a16:creationId xmlns:a16="http://schemas.microsoft.com/office/drawing/2014/main" id="{19EFD685-7A95-4F69-8915-852FAA740EAE}"/>
                  </a:ext>
                </a:extLst>
              </p:cNvPr>
              <p:cNvSpPr>
                <a:spLocks noGrp="1" noRot="1" noChangeAspect="1" noMove="1" noResize="1" noEditPoints="1" noAdjustHandles="1" noChangeArrowheads="1" noChangeShapeType="1" noTextEdit="1"/>
              </p:cNvSpPr>
              <p:nvPr>
                <p:ph idx="1"/>
              </p:nvPr>
            </p:nvSpPr>
            <p:spPr>
              <a:xfrm>
                <a:off x="304800" y="838200"/>
                <a:ext cx="10210800" cy="5791200"/>
              </a:xfrm>
              <a:blipFill>
                <a:blip r:embed="rId3"/>
                <a:stretch>
                  <a:fillRect t="-526" r="-716" b="-4211"/>
                </a:stretch>
              </a:blipFill>
            </p:spPr>
            <p:txBody>
              <a:bodyPr/>
              <a:lstStyle/>
              <a:p>
                <a:r>
                  <a:rPr lang="en-CA">
                    <a:noFill/>
                  </a:rPr>
                  <a:t> </a:t>
                </a:r>
              </a:p>
            </p:txBody>
          </p:sp>
        </mc:Fallback>
      </mc:AlternateContent>
    </p:spTree>
    <p:extLst>
      <p:ext uri="{BB962C8B-B14F-4D97-AF65-F5344CB8AC3E}">
        <p14:creationId xmlns:p14="http://schemas.microsoft.com/office/powerpoint/2010/main" val="126744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a:xfrm>
            <a:off x="304800" y="838200"/>
            <a:ext cx="10134600" cy="5791200"/>
          </a:xfrm>
        </p:spPr>
        <p:txBody>
          <a:bodyPr/>
          <a:lstStyle/>
          <a:p>
            <a:r>
              <a:rPr lang="en-US" sz="2400" dirty="0"/>
              <a:t>Make clear the unintended </a:t>
            </a:r>
            <a:r>
              <a:rPr lang="en-US" sz="2400" b="1" dirty="0">
                <a:solidFill>
                  <a:srgbClr val="002060"/>
                </a:solidFill>
              </a:rPr>
              <a:t>cross-margin effects </a:t>
            </a:r>
            <a:r>
              <a:rPr lang="en-US" sz="2400" dirty="0"/>
              <a:t>of common policies</a:t>
            </a:r>
          </a:p>
          <a:p>
            <a:pPr lvl="1"/>
            <a:r>
              <a:rPr lang="en-US" sz="1600" dirty="0"/>
              <a:t>Current PF/Sufficient stats models can’t do so because these model one margin</a:t>
            </a:r>
          </a:p>
          <a:p>
            <a:pPr lvl="1"/>
            <a:r>
              <a:rPr lang="en-US" sz="1600" dirty="0"/>
              <a:t>I/O hasn’t focused on this tradeoff even though models are often flexible  enough to do so in principle. </a:t>
            </a:r>
          </a:p>
          <a:p>
            <a:pPr lvl="1"/>
            <a:r>
              <a:rPr lang="en-US" sz="1600" dirty="0"/>
              <a:t>Exceptions: Azevedo and Gottlieb (2016) and Saltzman (2019)</a:t>
            </a:r>
          </a:p>
          <a:p>
            <a:endParaRPr lang="en-US" sz="800" dirty="0"/>
          </a:p>
          <a:p>
            <a:r>
              <a:rPr lang="en-US" sz="2400" dirty="0"/>
              <a:t>Bring the literature closer to </a:t>
            </a:r>
            <a:r>
              <a:rPr lang="en-US" sz="2400" b="1" dirty="0">
                <a:solidFill>
                  <a:srgbClr val="002060"/>
                </a:solidFill>
              </a:rPr>
              <a:t>current policy practice</a:t>
            </a:r>
            <a:r>
              <a:rPr lang="en-US" sz="2400" dirty="0"/>
              <a:t>. Regulators already understanding this at some level.</a:t>
            </a:r>
          </a:p>
          <a:p>
            <a:pPr lvl="1"/>
            <a:r>
              <a:rPr lang="en-US" sz="1600" dirty="0"/>
              <a:t>E.g., for 2019 CMS is allowing states to </a:t>
            </a:r>
            <a:r>
              <a:rPr lang="en-US" sz="1600" u="sng" dirty="0"/>
              <a:t>weaken</a:t>
            </a:r>
            <a:r>
              <a:rPr lang="en-US" sz="1600" dirty="0"/>
              <a:t> risk adjustment in marketplaces</a:t>
            </a:r>
          </a:p>
          <a:p>
            <a:pPr lvl="1"/>
            <a:r>
              <a:rPr lang="en-US" sz="1600" dirty="0"/>
              <a:t>Apparent goal is reducing uninsurance</a:t>
            </a:r>
          </a:p>
          <a:p>
            <a:pPr lvl="1"/>
            <a:r>
              <a:rPr lang="en-US" sz="1600" dirty="0"/>
              <a:t>But</a:t>
            </a:r>
            <a:r>
              <a:rPr lang="mr-IN" sz="1600" dirty="0"/>
              <a:t>…</a:t>
            </a:r>
            <a:r>
              <a:rPr lang="en-US" sz="1600" dirty="0"/>
              <a:t>RA operates on intensive margin; transfers between plans. So CMS is relaxing an intensive margin policy to address extensive margin</a:t>
            </a:r>
          </a:p>
          <a:p>
            <a:pPr lvl="1"/>
            <a:r>
              <a:rPr lang="en-US" sz="1600" dirty="0"/>
              <a:t>Current frameworks cannot capture this</a:t>
            </a:r>
          </a:p>
          <a:p>
            <a:endParaRPr lang="en-US" sz="800" dirty="0"/>
          </a:p>
          <a:p>
            <a:r>
              <a:rPr lang="en-US" sz="2400" dirty="0"/>
              <a:t>Provide a </a:t>
            </a:r>
            <a:r>
              <a:rPr lang="en-US" sz="2400" b="1" dirty="0">
                <a:solidFill>
                  <a:srgbClr val="002060"/>
                </a:solidFill>
              </a:rPr>
              <a:t>clear, transparent  </a:t>
            </a:r>
            <a:r>
              <a:rPr lang="en-US" sz="2400" dirty="0"/>
              <a:t>(EFC-like) framework for policy evaluation, future empirical work, </a:t>
            </a:r>
            <a:r>
              <a:rPr lang="en-US" sz="2400" b="1" dirty="0">
                <a:solidFill>
                  <a:srgbClr val="002060"/>
                </a:solidFill>
              </a:rPr>
              <a:t>teaching</a:t>
            </a:r>
          </a:p>
        </p:txBody>
      </p:sp>
    </p:spTree>
    <p:extLst>
      <p:ext uri="{BB962C8B-B14F-4D97-AF65-F5344CB8AC3E}">
        <p14:creationId xmlns:p14="http://schemas.microsoft.com/office/powerpoint/2010/main" val="2390857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and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9829800" cy="5791200"/>
              </a:xfrm>
            </p:spPr>
            <p:txBody>
              <a:bodyPr/>
              <a:lstStyle/>
              <a:p>
                <a:r>
                  <a:rPr lang="en-US" b="1" dirty="0"/>
                  <a:t>Starting point:</a:t>
                </a:r>
                <a:r>
                  <a:rPr lang="en-US" dirty="0"/>
                  <a:t> </a:t>
                </a:r>
                <a:r>
                  <a:rPr lang="en-US" dirty="0" err="1"/>
                  <a:t>Einav</a:t>
                </a:r>
                <a:r>
                  <a:rPr lang="en-US" dirty="0"/>
                  <a:t>, Finkelstein, Cullen (2010) framework (“EFC”)</a:t>
                </a:r>
              </a:p>
              <a:p>
                <a:pPr lvl="1"/>
                <a:r>
                  <a:rPr lang="en-US" dirty="0"/>
                  <a:t>Insurance market with one plan (</a:t>
                </a:r>
                <a:r>
                  <a:rPr lang="en-US" i="1" dirty="0"/>
                  <a:t>H</a:t>
                </a:r>
                <a:r>
                  <a:rPr lang="en-US" dirty="0"/>
                  <a:t>) + outside option (</a:t>
                </a:r>
                <a:r>
                  <a:rPr lang="en-US" i="1" dirty="0"/>
                  <a:t>U</a:t>
                </a:r>
                <a:r>
                  <a:rPr lang="en-US" dirty="0"/>
                  <a:t>)</a:t>
                </a:r>
              </a:p>
              <a:p>
                <a:pPr lvl="1"/>
                <a:r>
                  <a:rPr lang="en-US" dirty="0"/>
                  <a:t>Competitive equilibrium:  </a:t>
                </a:r>
                <a:r>
                  <a:rPr lang="en-US" i="1" dirty="0"/>
                  <a:t>P</a:t>
                </a:r>
                <a:r>
                  <a:rPr lang="en-US" i="1" baseline="-25000" dirty="0"/>
                  <a:t>H</a:t>
                </a:r>
                <a:r>
                  <a:rPr lang="en-US" dirty="0"/>
                  <a:t> = </a:t>
                </a:r>
                <a:r>
                  <a:rPr lang="en-US" i="1" dirty="0"/>
                  <a:t>AC</a:t>
                </a:r>
                <a:r>
                  <a:rPr lang="en-US" i="1" baseline="-25000" dirty="0"/>
                  <a:t>H</a:t>
                </a:r>
                <a:endParaRPr lang="en-US" dirty="0"/>
              </a:p>
              <a:p>
                <a:pPr lvl="1"/>
                <a:r>
                  <a:rPr lang="en-US" u="sng" dirty="0"/>
                  <a:t>Selection market</a:t>
                </a:r>
                <a:r>
                  <a:rPr lang="en-US" dirty="0"/>
                  <a:t>: Average costs (</a:t>
                </a:r>
                <a:r>
                  <a:rPr lang="en-US" i="1" dirty="0"/>
                  <a:t>AC</a:t>
                </a:r>
                <a:r>
                  <a:rPr lang="en-US" i="1" baseline="-25000" dirty="0"/>
                  <a:t>H</a:t>
                </a:r>
                <a:r>
                  <a:rPr lang="en-US" dirty="0"/>
                  <a:t>) depends on price (</a:t>
                </a:r>
                <a:r>
                  <a:rPr lang="en-US" i="1" dirty="0"/>
                  <a:t>P</a:t>
                </a:r>
                <a:r>
                  <a:rPr lang="en-US" i="1" baseline="-25000" dirty="0"/>
                  <a:t>H</a:t>
                </a:r>
                <a:r>
                  <a:rPr lang="en-US" dirty="0"/>
                  <a:t>)</a:t>
                </a:r>
              </a:p>
              <a:p>
                <a:pPr marL="457200" lvl="1" indent="0">
                  <a:buNone/>
                </a:pPr>
                <a:endParaRPr lang="en-US" dirty="0"/>
              </a:p>
              <a:p>
                <a:pPr lvl="1"/>
                <a:endParaRPr lang="en-US" dirty="0"/>
              </a:p>
              <a:p>
                <a:r>
                  <a:rPr lang="en-US" b="1" dirty="0"/>
                  <a:t>EFC Analysis:</a:t>
                </a:r>
                <a:r>
                  <a:rPr lang="en-US" dirty="0"/>
                  <a:t> Rank people on WTP (demand) for insurance (</a:t>
                </a:r>
                <a:r>
                  <a:rPr lang="en-US" i="1" dirty="0"/>
                  <a:t>W</a:t>
                </a:r>
                <a:r>
                  <a:rPr lang="en-US" i="1" baseline="-25000" dirty="0"/>
                  <a:t>H</a:t>
                </a:r>
                <a:r>
                  <a:rPr lang="en-US" dirty="0"/>
                  <a:t>) by a (decreasing) index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oMath>
                </a14:m>
                <a:endParaRPr lang="en-US" dirty="0"/>
              </a:p>
              <a:p>
                <a:pPr lvl="1"/>
                <a:r>
                  <a:rPr lang="en-US" dirty="0"/>
                  <a:t>Define type-specific costs (“marginal costs”):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𝑖𝐻</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dirty="0"/>
              </a:p>
              <a:p>
                <a:pPr lvl="1"/>
                <a:r>
                  <a:rPr lang="en-US" i="1" dirty="0"/>
                  <a:t>AC</a:t>
                </a:r>
                <a:r>
                  <a:rPr lang="en-US" i="1" baseline="-25000" dirty="0"/>
                  <a:t>H</a:t>
                </a:r>
                <a:r>
                  <a:rPr lang="en-US" dirty="0"/>
                  <a:t> = Avg. of </a:t>
                </a:r>
                <a:r>
                  <a:rPr lang="en-US" i="1" dirty="0"/>
                  <a:t>C</a:t>
                </a:r>
                <a:r>
                  <a:rPr lang="en-US" i="1" baseline="-25000" dirty="0"/>
                  <a:t>H</a:t>
                </a:r>
                <a:r>
                  <a:rPr lang="en-US" dirty="0"/>
                  <a:t> over all consumers who buy </a:t>
                </a:r>
                <a:r>
                  <a:rPr lang="en-US" i="1" dirty="0"/>
                  <a:t>H  </a:t>
                </a:r>
                <a:r>
                  <a:rPr lang="en-US" dirty="0"/>
                  <a:t>(i.e., </a:t>
                </a:r>
                <a:r>
                  <a:rPr lang="en-US" i="1" dirty="0"/>
                  <a:t>W</a:t>
                </a:r>
                <a:r>
                  <a:rPr lang="en-US" i="1" baseline="-25000" dirty="0"/>
                  <a:t>H</a:t>
                </a:r>
                <a:r>
                  <a:rPr lang="en-US" dirty="0"/>
                  <a:t>(</a:t>
                </a:r>
                <a:r>
                  <a:rPr lang="en-US" i="1" dirty="0"/>
                  <a:t>s</a:t>
                </a:r>
                <a:r>
                  <a:rPr lang="en-US" dirty="0"/>
                  <a:t>) ≥ </a:t>
                </a:r>
                <a:r>
                  <a:rPr lang="en-US" i="1" dirty="0"/>
                  <a:t>P</a:t>
                </a:r>
                <a:r>
                  <a:rPr lang="en-US" i="1" baseline="-25000" dirty="0"/>
                  <a:t>H</a:t>
                </a:r>
                <a:r>
                  <a:rPr lang="en-US" dirty="0"/>
                  <a:t>)</a:t>
                </a:r>
                <a:endParaRPr lang="en-US" i="1" dirty="0"/>
              </a:p>
              <a:p>
                <a:pPr lvl="1"/>
                <a:r>
                  <a:rPr lang="en-US" dirty="0"/>
                  <a:t>Graph WTP,</a:t>
                </a:r>
                <a:r>
                  <a:rPr lang="en-US" i="1" dirty="0"/>
                  <a:t> AC</a:t>
                </a:r>
                <a:r>
                  <a:rPr lang="en-US" i="1" baseline="-25000" dirty="0"/>
                  <a:t>H</a:t>
                </a:r>
                <a:r>
                  <a:rPr lang="en-US" dirty="0"/>
                  <a:t>, and </a:t>
                </a:r>
                <a:r>
                  <a:rPr lang="en-US" i="1" dirty="0"/>
                  <a:t>C</a:t>
                </a:r>
                <a:r>
                  <a:rPr lang="en-US" i="1" baseline="-25000" dirty="0"/>
                  <a:t>H</a:t>
                </a:r>
                <a:r>
                  <a:rPr lang="en-US" dirty="0"/>
                  <a:t> to analyze equilibrium and welfare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9829800" cy="5791200"/>
              </a:xfrm>
              <a:blipFill>
                <a:blip r:embed="rId3"/>
                <a:stretch>
                  <a:fillRect t="-526"/>
                </a:stretch>
              </a:blipFill>
            </p:spPr>
            <p:txBody>
              <a:bodyPr/>
              <a:lstStyle/>
              <a:p>
                <a:r>
                  <a:rPr lang="en-CA">
                    <a:noFill/>
                  </a:rPr>
                  <a:t> </a:t>
                </a:r>
              </a:p>
            </p:txBody>
          </p:sp>
        </mc:Fallback>
      </mc:AlternateContent>
    </p:spTree>
    <p:extLst>
      <p:ext uri="{BB962C8B-B14F-4D97-AF65-F5344CB8AC3E}">
        <p14:creationId xmlns:p14="http://schemas.microsoft.com/office/powerpoint/2010/main" val="418141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a:off x="5895033" y="2703007"/>
            <a:ext cx="2471894" cy="1607736"/>
          </a:xfrm>
          <a:custGeom>
            <a:avLst/>
            <a:gdLst>
              <a:gd name="connsiteX0" fmla="*/ 0 w 2471894"/>
              <a:gd name="connsiteY0" fmla="*/ 0 h 1607736"/>
              <a:gd name="connsiteX1" fmla="*/ 0 w 2471894"/>
              <a:gd name="connsiteY1" fmla="*/ 622997 h 1607736"/>
              <a:gd name="connsiteX2" fmla="*/ 2471894 w 2471894"/>
              <a:gd name="connsiteY2" fmla="*/ 1607736 h 1607736"/>
              <a:gd name="connsiteX3" fmla="*/ 0 w 2471894"/>
              <a:gd name="connsiteY3" fmla="*/ 0 h 1607736"/>
            </a:gdLst>
            <a:ahLst/>
            <a:cxnLst>
              <a:cxn ang="0">
                <a:pos x="connsiteX0" y="connsiteY0"/>
              </a:cxn>
              <a:cxn ang="0">
                <a:pos x="connsiteX1" y="connsiteY1"/>
              </a:cxn>
              <a:cxn ang="0">
                <a:pos x="connsiteX2" y="connsiteY2"/>
              </a:cxn>
              <a:cxn ang="0">
                <a:pos x="connsiteX3" y="connsiteY3"/>
              </a:cxn>
            </a:cxnLst>
            <a:rect l="l" t="t" r="r" b="b"/>
            <a:pathLst>
              <a:path w="2471894" h="1607736">
                <a:moveTo>
                  <a:pt x="0" y="0"/>
                </a:moveTo>
                <a:lnTo>
                  <a:pt x="0" y="622997"/>
                </a:lnTo>
                <a:lnTo>
                  <a:pt x="2471894" y="1607736"/>
                </a:lnTo>
                <a:lnTo>
                  <a:pt x="0" y="0"/>
                </a:lnTo>
                <a:close/>
              </a:path>
            </a:pathLst>
          </a:cu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EFC (2010) Model with Adverse Selection</a:t>
            </a:r>
          </a:p>
        </p:txBody>
      </p:sp>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04B2EDEC-6896-43FC-9179-65C7926D51F0}"/>
              </a:ext>
            </a:extLst>
          </p:cNvPr>
          <p:cNvCxnSpPr>
            <a:cxnSpLocks/>
          </p:cNvCxnSpPr>
          <p:nvPr/>
        </p:nvCxnSpPr>
        <p:spPr>
          <a:xfrm flipH="1" flipV="1">
            <a:off x="3276601" y="990601"/>
            <a:ext cx="6252397" cy="404778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4E64F84-EFD2-4BC6-A5E5-633CE925566C}"/>
              </a:ext>
            </a:extLst>
          </p:cNvPr>
          <p:cNvSpPr txBox="1"/>
          <p:nvPr/>
        </p:nvSpPr>
        <p:spPr>
          <a:xfrm>
            <a:off x="4049571" y="1089881"/>
            <a:ext cx="2290767"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CF743CD3-B210-45F2-9E47-06ED5A2E33B7}"/>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A211EAA-25B6-4A4E-B1B6-90D17F37C10C}"/>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a:solidFill>
                  <a:srgbClr val="0070C0"/>
                </a:solidFill>
                <a:latin typeface="Arial" panose="020B0604020202020204" pitchFamily="34" charset="0"/>
                <a:cs typeface="Arial" panose="020B0604020202020204" pitchFamily="34" charset="0"/>
              </a:rPr>
              <a:t>s</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cxnSp>
        <p:nvCxnSpPr>
          <p:cNvPr id="43" name="Straight Connector 42">
            <a:extLst>
              <a:ext uri="{FF2B5EF4-FFF2-40B4-BE49-F238E27FC236}">
                <a16:creationId xmlns:a16="http://schemas.microsoft.com/office/drawing/2014/main" id="{878260AA-C351-4EB7-B7B3-275884C3D973}"/>
              </a:ext>
            </a:extLst>
          </p:cNvPr>
          <p:cNvCxnSpPr>
            <a:cxnSpLocks/>
          </p:cNvCxnSpPr>
          <p:nvPr/>
        </p:nvCxnSpPr>
        <p:spPr>
          <a:xfrm>
            <a:off x="3124200" y="2704566"/>
            <a:ext cx="2743200"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2B02DF4-2A08-4AB2-92B3-934C03E12703}"/>
              </a:ext>
            </a:extLst>
          </p:cNvPr>
          <p:cNvSpPr txBox="1"/>
          <p:nvPr/>
        </p:nvSpPr>
        <p:spPr>
          <a:xfrm>
            <a:off x="2372408" y="2438401"/>
            <a:ext cx="755332"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i="1" baseline="30000" dirty="0">
                <a:solidFill>
                  <a:srgbClr val="FFFFFF">
                    <a:lumMod val="65000"/>
                  </a:srgbClr>
                </a:solidFill>
                <a:latin typeface="Arial" panose="020B0604020202020204" pitchFamily="34" charset="0"/>
                <a:cs typeface="Arial" panose="020B0604020202020204" pitchFamily="34" charset="0"/>
              </a:rPr>
              <a:t>*</a:t>
            </a:r>
          </a:p>
        </p:txBody>
      </p:sp>
      <p:cxnSp>
        <p:nvCxnSpPr>
          <p:cNvPr id="46" name="Straight Connector 45">
            <a:extLst>
              <a:ext uri="{FF2B5EF4-FFF2-40B4-BE49-F238E27FC236}">
                <a16:creationId xmlns:a16="http://schemas.microsoft.com/office/drawing/2014/main" id="{3755A1B2-9C59-4E5D-B636-B53F61E27A81}"/>
              </a:ext>
            </a:extLst>
          </p:cNvPr>
          <p:cNvCxnSpPr>
            <a:cxnSpLocks/>
          </p:cNvCxnSpPr>
          <p:nvPr/>
        </p:nvCxnSpPr>
        <p:spPr>
          <a:xfrm>
            <a:off x="5907475" y="2704567"/>
            <a:ext cx="0" cy="3534417"/>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7F5B9DC-E514-426F-8BCF-8B232E658EE4}"/>
              </a:ext>
            </a:extLst>
          </p:cNvPr>
          <p:cNvSpPr txBox="1"/>
          <p:nvPr/>
        </p:nvSpPr>
        <p:spPr>
          <a:xfrm>
            <a:off x="3611326" y="5727684"/>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02D41976-702E-4A0D-9B4D-B9F91E9DE4D4}"/>
              </a:ext>
            </a:extLst>
          </p:cNvPr>
          <p:cNvSpPr txBox="1"/>
          <p:nvPr/>
        </p:nvSpPr>
        <p:spPr>
          <a:xfrm>
            <a:off x="7081476" y="5726427"/>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8B62710-32D1-46C0-8A04-8466999EBEEC}"/>
                  </a:ext>
                </a:extLst>
              </p:cNvPr>
              <p:cNvSpPr txBox="1"/>
              <p:nvPr/>
            </p:nvSpPr>
            <p:spPr>
              <a:xfrm>
                <a:off x="5532730" y="6282416"/>
                <a:ext cx="868070" cy="375424"/>
              </a:xfrm>
              <a:prstGeom prst="rect">
                <a:avLst/>
              </a:prstGeom>
              <a:noFill/>
            </p:spPr>
            <p:txBody>
              <a:bodyPr wrap="square" rtlCol="0">
                <a:spAutoFit/>
              </a:bodyPr>
              <a:lstStyle/>
              <a:p>
                <a:pPr algn="ct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sup>
                          <m:r>
                            <a:rPr lang="en-US" i="1">
                              <a:solidFill>
                                <a:srgbClr val="FFFFFF">
                                  <a:lumMod val="50000"/>
                                </a:srgbClr>
                              </a:solidFill>
                              <a:latin typeface="Cambria Math" panose="02040503050406030204" pitchFamily="18" charset="0"/>
                            </a:rPr>
                            <m:t>∗</m:t>
                          </m:r>
                        </m:sup>
                      </m:sSubSup>
                      <m:d>
                        <m:dPr>
                          <m:ctrlPr>
                            <a:rPr lang="en-US" i="1">
                              <a:solidFill>
                                <a:srgbClr val="FFFFFF">
                                  <a:lumMod val="50000"/>
                                </a:srgbClr>
                              </a:solidFill>
                              <a:latin typeface="Cambria Math" panose="02040503050406030204" pitchFamily="18" charset="0"/>
                            </a:rPr>
                          </m:ctrlPr>
                        </m:dPr>
                        <m:e>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𝑃</m:t>
                              </m:r>
                            </m:e>
                            <m:sub>
                              <m:r>
                                <a:rPr lang="en-US" i="1">
                                  <a:solidFill>
                                    <a:srgbClr val="FFFFFF">
                                      <a:lumMod val="50000"/>
                                    </a:srgbClr>
                                  </a:solidFill>
                                  <a:latin typeface="Cambria Math" panose="02040503050406030204" pitchFamily="18" charset="0"/>
                                </a:rPr>
                                <m:t>𝐻</m:t>
                              </m:r>
                            </m:sub>
                            <m:sup>
                              <m:r>
                                <a:rPr lang="en-US" i="1">
                                  <a:solidFill>
                                    <a:srgbClr val="FFFFFF">
                                      <a:lumMod val="50000"/>
                                    </a:srgbClr>
                                  </a:solidFill>
                                  <a:latin typeface="Cambria Math" panose="02040503050406030204" pitchFamily="18" charset="0"/>
                                </a:rPr>
                                <m:t>∗</m:t>
                              </m:r>
                            </m:sup>
                          </m:sSubSup>
                        </m:e>
                      </m:d>
                    </m:oMath>
                  </m:oMathPara>
                </a14:m>
                <a:endParaRPr lang="en-US" i="1" baseline="-25000" dirty="0">
                  <a:solidFill>
                    <a:srgbClr val="FFFFFF">
                      <a:lumMod val="65000"/>
                    </a:srgbClr>
                  </a:solidFill>
                  <a:latin typeface="Arial" panose="020B0604020202020204" pitchFamily="34" charset="0"/>
                  <a:cs typeface="Arial" panose="020B0604020202020204" pitchFamily="34" charset="0"/>
                </a:endParaRPr>
              </a:p>
            </p:txBody>
          </p:sp>
        </mc:Choice>
        <mc:Fallback xmlns="">
          <p:sp>
            <p:nvSpPr>
              <p:cNvPr id="53" name="TextBox 52">
                <a:extLst>
                  <a:ext uri="{FF2B5EF4-FFF2-40B4-BE49-F238E27FC236}">
                    <a16:creationId xmlns:a16="http://schemas.microsoft.com/office/drawing/2014/main" id="{D8B62710-32D1-46C0-8A04-8466999EBEEC}"/>
                  </a:ext>
                </a:extLst>
              </p:cNvPr>
              <p:cNvSpPr txBox="1">
                <a:spLocks noRot="1" noChangeAspect="1" noMove="1" noResize="1" noEditPoints="1" noAdjustHandles="1" noChangeArrowheads="1" noChangeShapeType="1" noTextEdit="1"/>
              </p:cNvSpPr>
              <p:nvPr/>
            </p:nvSpPr>
            <p:spPr>
              <a:xfrm>
                <a:off x="5532730" y="6282416"/>
                <a:ext cx="868070" cy="375424"/>
              </a:xfrm>
              <a:prstGeom prst="rect">
                <a:avLst/>
              </a:prstGeom>
              <a:blipFill>
                <a:blip r:embed="rId3"/>
                <a:stretch>
                  <a:fillRect l="-704" b="-1639"/>
                </a:stretch>
              </a:blipFill>
            </p:spPr>
            <p:txBody>
              <a:bodyPr/>
              <a:lstStyle/>
              <a:p>
                <a:r>
                  <a:rPr lang="en-CA">
                    <a:noFill/>
                  </a:rPr>
                  <a:t> </a:t>
                </a:r>
              </a:p>
            </p:txBody>
          </p:sp>
        </mc:Fallback>
      </mc:AlternateContent>
      <p:cxnSp>
        <p:nvCxnSpPr>
          <p:cNvPr id="8" name="Straight Arrow Connector 7"/>
          <p:cNvCxnSpPr>
            <a:cxnSpLocks/>
          </p:cNvCxnSpPr>
          <p:nvPr/>
        </p:nvCxnSpPr>
        <p:spPr>
          <a:xfrm flipH="1">
            <a:off x="7511392" y="2240474"/>
            <a:ext cx="261009" cy="6816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24656" y="1581112"/>
            <a:ext cx="4264440" cy="646331"/>
          </a:xfrm>
          <a:prstGeom prst="rect">
            <a:avLst/>
          </a:prstGeom>
          <a:noFill/>
        </p:spPr>
        <p:txBody>
          <a:bodyPr wrap="square" rtlCol="0">
            <a:spAutoFit/>
          </a:bodyPr>
          <a:lstStyle/>
          <a:p>
            <a:pPr defTabSz="914400"/>
            <a:r>
              <a:rPr lang="en-US" dirty="0">
                <a:solidFill>
                  <a:srgbClr val="000000"/>
                </a:solidFill>
                <a:latin typeface="cmss10"/>
                <a:cs typeface="Arial"/>
              </a:rPr>
              <a:t>Average cost in H </a:t>
            </a:r>
            <a:br>
              <a:rPr lang="en-US" dirty="0">
                <a:solidFill>
                  <a:srgbClr val="000000"/>
                </a:solidFill>
                <a:latin typeface="cmss10"/>
                <a:cs typeface="Arial"/>
              </a:rPr>
            </a:br>
            <a:r>
              <a:rPr lang="en-US" dirty="0">
                <a:solidFill>
                  <a:srgbClr val="000000"/>
                </a:solidFill>
                <a:latin typeface="cmss10"/>
                <a:cs typeface="Arial"/>
              </a:rPr>
              <a:t>(adverse selection </a:t>
            </a:r>
            <a:r>
              <a:rPr lang="en-US" dirty="0">
                <a:solidFill>
                  <a:srgbClr val="000000"/>
                </a:solidFill>
                <a:latin typeface="cmss10"/>
                <a:cs typeface="Arial"/>
                <a:sym typeface="Wingdings" panose="05000000000000000000" pitchFamily="2" charset="2"/>
              </a:rPr>
              <a:t> </a:t>
            </a:r>
            <a:r>
              <a:rPr lang="en-US" i="1" dirty="0">
                <a:solidFill>
                  <a:srgbClr val="000000"/>
                </a:solidFill>
                <a:latin typeface="cmss10"/>
                <a:cs typeface="Arial"/>
                <a:sym typeface="Wingdings" panose="05000000000000000000" pitchFamily="2" charset="2"/>
              </a:rPr>
              <a:t>AC</a:t>
            </a:r>
            <a:r>
              <a:rPr lang="en-US" i="1" baseline="-25000" dirty="0">
                <a:solidFill>
                  <a:srgbClr val="000000"/>
                </a:solidFill>
                <a:latin typeface="cmss10"/>
                <a:cs typeface="Arial"/>
                <a:sym typeface="Wingdings" panose="05000000000000000000" pitchFamily="2" charset="2"/>
              </a:rPr>
              <a:t>H</a:t>
            </a:r>
            <a:r>
              <a:rPr lang="en-US" dirty="0">
                <a:solidFill>
                  <a:srgbClr val="000000"/>
                </a:solidFill>
                <a:latin typeface="cmss10"/>
                <a:cs typeface="Arial"/>
                <a:sym typeface="Wingdings" panose="05000000000000000000" pitchFamily="2" charset="2"/>
              </a:rPr>
              <a:t> slopes down)</a:t>
            </a:r>
            <a:endParaRPr lang="en-US" dirty="0">
              <a:solidFill>
                <a:srgbClr val="000000"/>
              </a:solidFill>
              <a:latin typeface="cmss10"/>
              <a:cs typeface="Arial"/>
            </a:endParaRPr>
          </a:p>
        </p:txBody>
      </p:sp>
      <p:sp>
        <p:nvSpPr>
          <p:cNvPr id="23" name="TextBox 22">
            <a:extLst>
              <a:ext uri="{FF2B5EF4-FFF2-40B4-BE49-F238E27FC236}">
                <a16:creationId xmlns:a16="http://schemas.microsoft.com/office/drawing/2014/main" id="{C8A79469-C797-4F0A-8498-29B839043177}"/>
              </a:ext>
            </a:extLst>
          </p:cNvPr>
          <p:cNvSpPr txBox="1"/>
          <p:nvPr/>
        </p:nvSpPr>
        <p:spPr>
          <a:xfrm>
            <a:off x="9027452" y="4166554"/>
            <a:ext cx="1155491" cy="492443"/>
          </a:xfrm>
          <a:prstGeom prst="rect">
            <a:avLst/>
          </a:prstGeom>
          <a:noFill/>
        </p:spPr>
        <p:txBody>
          <a:bodyPr wrap="square" rtlCol="0">
            <a:spAutoFit/>
          </a:bodyPr>
          <a:lstStyle/>
          <a:p>
            <a:pPr defTabSz="914400"/>
            <a:r>
              <a:rPr lang="en-US" sz="2600" b="1" i="1" dirty="0">
                <a:solidFill>
                  <a:srgbClr val="333399"/>
                </a:solidFill>
                <a:latin typeface="Arial" panose="020B0604020202020204" pitchFamily="34" charset="0"/>
                <a:cs typeface="Arial" panose="020B0604020202020204" pitchFamily="34" charset="0"/>
              </a:rPr>
              <a:t>C</a:t>
            </a:r>
            <a:r>
              <a:rPr lang="en-US" sz="2600" b="1" i="1" baseline="-25000" dirty="0">
                <a:solidFill>
                  <a:srgbClr val="333399"/>
                </a:solidFill>
                <a:latin typeface="Arial" panose="020B0604020202020204" pitchFamily="34" charset="0"/>
                <a:cs typeface="Arial" panose="020B0604020202020204" pitchFamily="34" charset="0"/>
              </a:rPr>
              <a:t>H</a:t>
            </a:r>
            <a:r>
              <a:rPr lang="en-US" sz="2600" b="1" dirty="0">
                <a:solidFill>
                  <a:srgbClr val="333399"/>
                </a:solidFill>
                <a:latin typeface="Arial" panose="020B0604020202020204" pitchFamily="34" charset="0"/>
                <a:cs typeface="Arial" panose="020B0604020202020204" pitchFamily="34" charset="0"/>
              </a:rPr>
              <a:t>(</a:t>
            </a:r>
            <a:r>
              <a:rPr lang="en-US" sz="2600" b="1" i="1" dirty="0">
                <a:solidFill>
                  <a:srgbClr val="333399"/>
                </a:solidFill>
                <a:latin typeface="Arial" panose="020B0604020202020204" pitchFamily="34" charset="0"/>
                <a:cs typeface="Arial" panose="020B0604020202020204" pitchFamily="34" charset="0"/>
              </a:rPr>
              <a:t>s</a:t>
            </a:r>
            <a:r>
              <a:rPr lang="en-US" sz="2600" b="1" dirty="0">
                <a:solidFill>
                  <a:srgbClr val="333399"/>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448F44C3-6A5D-41E0-934E-61C2C68A78B3}"/>
              </a:ext>
            </a:extLst>
          </p:cNvPr>
          <p:cNvCxnSpPr>
            <a:cxnSpLocks/>
          </p:cNvCxnSpPr>
          <p:nvPr/>
        </p:nvCxnSpPr>
        <p:spPr>
          <a:xfrm flipH="1" flipV="1">
            <a:off x="3177934" y="2242832"/>
            <a:ext cx="6404614" cy="2557768"/>
          </a:xfrm>
          <a:prstGeom prst="line">
            <a:avLst/>
          </a:prstGeom>
          <a:ln w="34925">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85707" y="3494967"/>
            <a:ext cx="2138863" cy="646331"/>
          </a:xfrm>
          <a:prstGeom prst="rect">
            <a:avLst/>
          </a:prstGeom>
          <a:noFill/>
        </p:spPr>
        <p:txBody>
          <a:bodyPr wrap="square" rtlCol="0">
            <a:spAutoFit/>
          </a:bodyPr>
          <a:lstStyle/>
          <a:p>
            <a:pPr defTabSz="914400"/>
            <a:r>
              <a:rPr lang="en-US" dirty="0">
                <a:solidFill>
                  <a:srgbClr val="000000"/>
                </a:solidFill>
                <a:latin typeface="cmss10"/>
                <a:cs typeface="Arial"/>
              </a:rPr>
              <a:t>Type-specific costs (“marginal cost”) </a:t>
            </a:r>
          </a:p>
        </p:txBody>
      </p:sp>
      <p:cxnSp>
        <p:nvCxnSpPr>
          <p:cNvPr id="29" name="Straight Arrow Connector 28"/>
          <p:cNvCxnSpPr>
            <a:cxnSpLocks/>
          </p:cNvCxnSpPr>
          <p:nvPr/>
        </p:nvCxnSpPr>
        <p:spPr>
          <a:xfrm flipV="1">
            <a:off x="4356238" y="2992664"/>
            <a:ext cx="385066" cy="5025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10215" y="4189852"/>
            <a:ext cx="2138863" cy="646331"/>
          </a:xfrm>
          <a:prstGeom prst="rect">
            <a:avLst/>
          </a:prstGeom>
          <a:noFill/>
        </p:spPr>
        <p:txBody>
          <a:bodyPr wrap="square" rtlCol="0">
            <a:spAutoFit/>
          </a:bodyPr>
          <a:lstStyle/>
          <a:p>
            <a:pPr defTabSz="914400"/>
            <a:r>
              <a:rPr lang="en-US" dirty="0">
                <a:solidFill>
                  <a:srgbClr val="A80000"/>
                </a:solidFill>
                <a:latin typeface="cmss10"/>
                <a:cs typeface="Arial"/>
              </a:rPr>
              <a:t>Welfare loss from adverse selection</a:t>
            </a:r>
          </a:p>
        </p:txBody>
      </p:sp>
      <p:cxnSp>
        <p:nvCxnSpPr>
          <p:cNvPr id="31" name="Straight Arrow Connector 30"/>
          <p:cNvCxnSpPr>
            <a:cxnSpLocks/>
          </p:cNvCxnSpPr>
          <p:nvPr/>
        </p:nvCxnSpPr>
        <p:spPr>
          <a:xfrm flipV="1">
            <a:off x="6469228" y="3352498"/>
            <a:ext cx="98772" cy="834987"/>
          </a:xfrm>
          <a:prstGeom prst="straightConnector1">
            <a:avLst/>
          </a:prstGeom>
          <a:ln w="19050">
            <a:solidFill>
              <a:srgbClr val="90353B"/>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5375C58-DEBE-491E-B098-7F2588991FFB}"/>
              </a:ext>
            </a:extLst>
          </p:cNvPr>
          <p:cNvSpPr txBox="1"/>
          <p:nvPr/>
        </p:nvSpPr>
        <p:spPr>
          <a:xfrm>
            <a:off x="4797969" y="993183"/>
            <a:ext cx="2138863" cy="369332"/>
          </a:xfrm>
          <a:prstGeom prst="rect">
            <a:avLst/>
          </a:prstGeom>
          <a:noFill/>
        </p:spPr>
        <p:txBody>
          <a:bodyPr wrap="square" rtlCol="0">
            <a:spAutoFit/>
          </a:bodyPr>
          <a:lstStyle/>
          <a:p>
            <a:pPr defTabSz="914400"/>
            <a:r>
              <a:rPr lang="en-US" dirty="0">
                <a:solidFill>
                  <a:srgbClr val="000000"/>
                </a:solidFill>
                <a:latin typeface="cmss10"/>
                <a:cs typeface="Arial"/>
              </a:rPr>
              <a:t>WTP (demand)</a:t>
            </a:r>
          </a:p>
        </p:txBody>
      </p:sp>
      <p:cxnSp>
        <p:nvCxnSpPr>
          <p:cNvPr id="33" name="Straight Arrow Connector 32">
            <a:extLst>
              <a:ext uri="{FF2B5EF4-FFF2-40B4-BE49-F238E27FC236}">
                <a16:creationId xmlns:a16="http://schemas.microsoft.com/office/drawing/2014/main" id="{623ED677-9BF1-4600-816A-75C374BA2B74}"/>
              </a:ext>
            </a:extLst>
          </p:cNvPr>
          <p:cNvCxnSpPr>
            <a:cxnSpLocks/>
          </p:cNvCxnSpPr>
          <p:nvPr/>
        </p:nvCxnSpPr>
        <p:spPr>
          <a:xfrm flipH="1">
            <a:off x="4838045" y="1362516"/>
            <a:ext cx="426513" cy="5731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284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5" grpId="0"/>
      <p:bldP spid="50" grpId="0"/>
      <p:bldP spid="52" grpId="0"/>
      <p:bldP spid="53" grpId="0"/>
      <p:bldP spid="10" grpId="0"/>
      <p:bldP spid="28" grpId="0"/>
      <p:bldP spid="30" grpId="0"/>
      <p:bldP spid="3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9733-2BB0-4BE9-B82E-3A3EBC15D83F}"/>
              </a:ext>
            </a:extLst>
          </p:cNvPr>
          <p:cNvSpPr>
            <a:spLocks noGrp="1"/>
          </p:cNvSpPr>
          <p:nvPr>
            <p:ph type="title"/>
          </p:nvPr>
        </p:nvSpPr>
        <p:spPr/>
        <p:txBody>
          <a:bodyPr/>
          <a:lstStyle/>
          <a:p>
            <a:r>
              <a:rPr lang="en-US" dirty="0"/>
              <a:t>Extending EFC to Two Plans: Vertical Model</a:t>
            </a:r>
          </a:p>
        </p:txBody>
      </p:sp>
      <p:sp>
        <p:nvSpPr>
          <p:cNvPr id="3" name="Content Placeholder 2">
            <a:extLst>
              <a:ext uri="{FF2B5EF4-FFF2-40B4-BE49-F238E27FC236}">
                <a16:creationId xmlns:a16="http://schemas.microsoft.com/office/drawing/2014/main" id="{EB88971B-C032-46DA-97EF-FEA626504BF3}"/>
              </a:ext>
            </a:extLst>
          </p:cNvPr>
          <p:cNvSpPr>
            <a:spLocks noGrp="1"/>
          </p:cNvSpPr>
          <p:nvPr>
            <p:ph idx="1"/>
          </p:nvPr>
        </p:nvSpPr>
        <p:spPr/>
        <p:txBody>
          <a:bodyPr/>
          <a:lstStyle/>
          <a:p>
            <a:r>
              <a:rPr lang="en-US" sz="1800" dirty="0"/>
              <a:t>Two plans (H, L) compete in exchange with an outside option (U)</a:t>
            </a:r>
          </a:p>
          <a:p>
            <a:pPr lvl="1"/>
            <a:r>
              <a:rPr lang="en-US" sz="1600" dirty="0"/>
              <a:t>Each plan sets single community rated price (</a:t>
            </a:r>
            <a:r>
              <a:rPr lang="en-US" sz="1600" i="1" dirty="0"/>
              <a:t>P</a:t>
            </a:r>
            <a:r>
              <a:rPr lang="en-US" sz="1600" i="1" baseline="-25000" dirty="0"/>
              <a:t>H</a:t>
            </a:r>
            <a:r>
              <a:rPr lang="en-US" sz="1600" dirty="0"/>
              <a:t> and </a:t>
            </a:r>
            <a:r>
              <a:rPr lang="en-US" sz="1600" i="1" dirty="0"/>
              <a:t>P</a:t>
            </a:r>
            <a:r>
              <a:rPr lang="en-US" sz="1600" i="1" baseline="-25000" dirty="0"/>
              <a:t>L</a:t>
            </a:r>
            <a:r>
              <a:rPr lang="en-US" sz="1600" dirty="0"/>
              <a:t>)</a:t>
            </a:r>
          </a:p>
          <a:p>
            <a:pPr lvl="1"/>
            <a:r>
              <a:rPr lang="en-US" sz="1600" dirty="0"/>
              <a:t>Each price has WTP</a:t>
            </a:r>
            <a:r>
              <a:rPr lang="en-US" sz="1600" i="1" dirty="0"/>
              <a:t> </a:t>
            </a:r>
            <a:r>
              <a:rPr lang="en-US" sz="1600" i="1" dirty="0" err="1"/>
              <a:t>W</a:t>
            </a:r>
            <a:r>
              <a:rPr lang="en-US" sz="1600" i="1" baseline="-25000" dirty="0" err="1"/>
              <a:t>H,i</a:t>
            </a:r>
            <a:r>
              <a:rPr lang="en-US" sz="1600" dirty="0"/>
              <a:t> &gt; </a:t>
            </a:r>
            <a:r>
              <a:rPr lang="en-US" sz="1600" i="1" dirty="0" err="1"/>
              <a:t>W</a:t>
            </a:r>
            <a:r>
              <a:rPr lang="en-US" sz="1600" i="1" baseline="-25000" dirty="0" err="1"/>
              <a:t>L,i</a:t>
            </a:r>
            <a:r>
              <a:rPr lang="en-US" sz="1600" dirty="0"/>
              <a:t> ≥ 0 = </a:t>
            </a:r>
            <a:r>
              <a:rPr lang="en-US" sz="1600" i="1" dirty="0" err="1"/>
              <a:t>W</a:t>
            </a:r>
            <a:r>
              <a:rPr lang="en-US" sz="1600" i="1" baseline="-25000" dirty="0" err="1"/>
              <a:t>U,i</a:t>
            </a:r>
            <a:r>
              <a:rPr lang="en-US" sz="1600" dirty="0"/>
              <a:t>  for all consumers</a:t>
            </a:r>
          </a:p>
          <a:p>
            <a:pPr lvl="1"/>
            <a:endParaRPr lang="en-US" sz="1000" dirty="0"/>
          </a:p>
          <a:p>
            <a:r>
              <a:rPr lang="en-US" sz="1800" b="1" u="sng" dirty="0">
                <a:solidFill>
                  <a:schemeClr val="accent1">
                    <a:lumMod val="50000"/>
                  </a:schemeClr>
                </a:solidFill>
              </a:rPr>
              <a:t>Key Assumption: </a:t>
            </a:r>
            <a:r>
              <a:rPr lang="en-US" sz="1800" b="1" dirty="0"/>
              <a:t>Vertical model </a:t>
            </a:r>
            <a:r>
              <a:rPr lang="en-US" sz="1800" dirty="0"/>
              <a:t>(H &gt; L &gt; U) (Finkelstein, Hendren, and Shepard)</a:t>
            </a:r>
          </a:p>
          <a:p>
            <a:pPr lvl="1">
              <a:buSzPct val="100000"/>
              <a:buFont typeface="Wingdings" panose="05000000000000000000" pitchFamily="2" charset="2"/>
              <a:buChar char="Ø"/>
            </a:pPr>
            <a:r>
              <a:rPr lang="en-US" sz="1600" b="1" dirty="0"/>
              <a:t>Implication: </a:t>
            </a:r>
            <a:r>
              <a:rPr lang="en-US" sz="1600" dirty="0"/>
              <a:t>Highest WTP types buy </a:t>
            </a:r>
            <a:r>
              <a:rPr lang="en-US" sz="1600" i="1" dirty="0"/>
              <a:t>H</a:t>
            </a:r>
            <a:r>
              <a:rPr lang="en-US" sz="1600" dirty="0"/>
              <a:t>; middle buy </a:t>
            </a:r>
            <a:r>
              <a:rPr lang="en-US" sz="1600" i="1" dirty="0"/>
              <a:t>L</a:t>
            </a:r>
            <a:r>
              <a:rPr lang="en-US" sz="1600" dirty="0"/>
              <a:t>; lowest get </a:t>
            </a:r>
            <a:r>
              <a:rPr lang="en-US" sz="1600" i="1" dirty="0"/>
              <a:t>U</a:t>
            </a:r>
            <a:endParaRPr lang="en-US" sz="1800" dirty="0"/>
          </a:p>
        </p:txBody>
      </p:sp>
    </p:spTree>
    <p:extLst>
      <p:ext uri="{BB962C8B-B14F-4D97-AF65-F5344CB8AC3E}">
        <p14:creationId xmlns:p14="http://schemas.microsoft.com/office/powerpoint/2010/main" val="87115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is Adverse Selection?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b="0" dirty="0">
                <a:cs typeface="Times New Roman" panose="02020603050405020304" pitchFamily="18" charset="0"/>
              </a:rPr>
              <a:t>Another form of </a:t>
            </a:r>
            <a:r>
              <a:rPr lang="en-US" sz="2400" b="1" dirty="0">
                <a:cs typeface="Times New Roman" panose="02020603050405020304" pitchFamily="18" charset="0"/>
              </a:rPr>
              <a:t>asymmetric information</a:t>
            </a:r>
          </a:p>
          <a:p>
            <a:pPr lvl="1"/>
            <a:r>
              <a:rPr lang="en-US" sz="2400" dirty="0">
                <a:cs typeface="Times New Roman" panose="02020603050405020304" pitchFamily="18" charset="0"/>
              </a:rPr>
              <a:t>Moral hazard was a form of “hidden action”</a:t>
            </a:r>
          </a:p>
          <a:p>
            <a:pPr lvl="1"/>
            <a:r>
              <a:rPr lang="en-US" sz="2400" b="1" dirty="0">
                <a:cs typeface="Times New Roman" panose="02020603050405020304" pitchFamily="18" charset="0"/>
              </a:rPr>
              <a:t>Adverse selection is a form of “hidden type”  </a:t>
            </a:r>
            <a:endParaRPr lang="en-CA" sz="2400" b="0" dirty="0">
              <a:cs typeface="Times New Roman" panose="02020603050405020304" pitchFamily="18" charset="0"/>
            </a:endParaRPr>
          </a:p>
        </p:txBody>
      </p:sp>
    </p:spTree>
    <p:extLst>
      <p:ext uri="{BB962C8B-B14F-4D97-AF65-F5344CB8AC3E}">
        <p14:creationId xmlns:p14="http://schemas.microsoft.com/office/powerpoint/2010/main" val="37217555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59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344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00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A3942CF-2057-4C98-90DE-8D724ADAD28C}"/>
              </a:ext>
            </a:extLst>
          </p:cNvPr>
          <p:cNvSpPr txBox="1"/>
          <p:nvPr/>
        </p:nvSpPr>
        <p:spPr>
          <a:xfrm>
            <a:off x="4636600" y="557479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E6B9FF-F740-4387-8CF1-1974FBCF4534}"/>
              </a:ext>
            </a:extLst>
          </p:cNvPr>
          <p:cNvSpPr txBox="1"/>
          <p:nvPr/>
        </p:nvSpPr>
        <p:spPr>
          <a:xfrm>
            <a:off x="7173695" y="557479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25" name="TextBox 24">
            <a:extLst>
              <a:ext uri="{FF2B5EF4-FFF2-40B4-BE49-F238E27FC236}">
                <a16:creationId xmlns:a16="http://schemas.microsoft.com/office/drawing/2014/main" id="{332ACEC5-D42A-4B71-9B72-D2B719A4A445}"/>
              </a:ext>
            </a:extLst>
          </p:cNvPr>
          <p:cNvSpPr txBox="1"/>
          <p:nvPr/>
        </p:nvSpPr>
        <p:spPr>
          <a:xfrm>
            <a:off x="6224798" y="641852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26" name="Straight Arrow Connector 25">
            <a:extLst>
              <a:ext uri="{FF2B5EF4-FFF2-40B4-BE49-F238E27FC236}">
                <a16:creationId xmlns:a16="http://schemas.microsoft.com/office/drawing/2014/main" id="{16057C95-71FB-4E5A-98AD-39E7FD0697E1}"/>
              </a:ext>
            </a:extLst>
          </p:cNvPr>
          <p:cNvCxnSpPr>
            <a:cxnSpLocks/>
          </p:cNvCxnSpPr>
          <p:nvPr/>
        </p:nvCxnSpPr>
        <p:spPr>
          <a:xfrm flipV="1">
            <a:off x="7180112" y="621034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445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604977"/>
            <a:ext cx="1173977" cy="769441"/>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 = </a:t>
            </a:r>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i="1" dirty="0">
                <a:solidFill>
                  <a:srgbClr val="D2A000"/>
                </a:solidFill>
                <a:latin typeface="Arial" panose="020B0604020202020204" pitchFamily="34" charset="0"/>
                <a:cs typeface="Arial" panose="020B0604020202020204" pitchFamily="34" charset="0"/>
              </a:rPr>
              <a:t>(s)</a:t>
            </a:r>
            <a:endParaRPr lang="en-US" sz="2200" b="1" dirty="0">
              <a:solidFill>
                <a:srgbClr val="D2A000"/>
              </a:solidFill>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A3942CF-2057-4C98-90DE-8D724ADAD28C}"/>
              </a:ext>
            </a:extLst>
          </p:cNvPr>
          <p:cNvSpPr txBox="1"/>
          <p:nvPr/>
        </p:nvSpPr>
        <p:spPr>
          <a:xfrm>
            <a:off x="4636600" y="557479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E6B9FF-F740-4387-8CF1-1974FBCF4534}"/>
              </a:ext>
            </a:extLst>
          </p:cNvPr>
          <p:cNvSpPr txBox="1"/>
          <p:nvPr/>
        </p:nvSpPr>
        <p:spPr>
          <a:xfrm>
            <a:off x="7173695" y="557479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25" name="TextBox 24">
            <a:extLst>
              <a:ext uri="{FF2B5EF4-FFF2-40B4-BE49-F238E27FC236}">
                <a16:creationId xmlns:a16="http://schemas.microsoft.com/office/drawing/2014/main" id="{332ACEC5-D42A-4B71-9B72-D2B719A4A445}"/>
              </a:ext>
            </a:extLst>
          </p:cNvPr>
          <p:cNvSpPr txBox="1"/>
          <p:nvPr/>
        </p:nvSpPr>
        <p:spPr>
          <a:xfrm>
            <a:off x="6224798" y="641852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26" name="Straight Arrow Connector 25">
            <a:extLst>
              <a:ext uri="{FF2B5EF4-FFF2-40B4-BE49-F238E27FC236}">
                <a16:creationId xmlns:a16="http://schemas.microsoft.com/office/drawing/2014/main" id="{16057C95-71FB-4E5A-98AD-39E7FD0697E1}"/>
              </a:ext>
            </a:extLst>
          </p:cNvPr>
          <p:cNvCxnSpPr>
            <a:cxnSpLocks/>
          </p:cNvCxnSpPr>
          <p:nvPr/>
        </p:nvCxnSpPr>
        <p:spPr>
          <a:xfrm flipV="1">
            <a:off x="7180112" y="621034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7680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A3942CF-2057-4C98-90DE-8D724ADAD28C}"/>
              </a:ext>
            </a:extLst>
          </p:cNvPr>
          <p:cNvSpPr txBox="1"/>
          <p:nvPr/>
        </p:nvSpPr>
        <p:spPr>
          <a:xfrm>
            <a:off x="4636600" y="557479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E6B9FF-F740-4387-8CF1-1974FBCF4534}"/>
              </a:ext>
            </a:extLst>
          </p:cNvPr>
          <p:cNvSpPr txBox="1"/>
          <p:nvPr/>
        </p:nvSpPr>
        <p:spPr>
          <a:xfrm>
            <a:off x="7173695" y="557479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25" name="TextBox 24">
            <a:extLst>
              <a:ext uri="{FF2B5EF4-FFF2-40B4-BE49-F238E27FC236}">
                <a16:creationId xmlns:a16="http://schemas.microsoft.com/office/drawing/2014/main" id="{332ACEC5-D42A-4B71-9B72-D2B719A4A445}"/>
              </a:ext>
            </a:extLst>
          </p:cNvPr>
          <p:cNvSpPr txBox="1"/>
          <p:nvPr/>
        </p:nvSpPr>
        <p:spPr>
          <a:xfrm>
            <a:off x="6224798" y="641852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26" name="Straight Arrow Connector 25">
            <a:extLst>
              <a:ext uri="{FF2B5EF4-FFF2-40B4-BE49-F238E27FC236}">
                <a16:creationId xmlns:a16="http://schemas.microsoft.com/office/drawing/2014/main" id="{16057C95-71FB-4E5A-98AD-39E7FD0697E1}"/>
              </a:ext>
            </a:extLst>
          </p:cNvPr>
          <p:cNvCxnSpPr>
            <a:cxnSpLocks/>
          </p:cNvCxnSpPr>
          <p:nvPr/>
        </p:nvCxnSpPr>
        <p:spPr>
          <a:xfrm flipV="1">
            <a:off x="7180112" y="621034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80A0D1B-062D-45B3-88FD-A21344DA4388}"/>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185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3" name="Straight Connector 2">
            <a:extLst>
              <a:ext uri="{FF2B5EF4-FFF2-40B4-BE49-F238E27FC236}">
                <a16:creationId xmlns:a16="http://schemas.microsoft.com/office/drawing/2014/main" id="{F9DC297D-342D-4A38-9548-637171ECEE19}"/>
              </a:ext>
            </a:extLst>
          </p:cNvPr>
          <p:cNvCxnSpPr>
            <a:cxnSpLocks/>
          </p:cNvCxnSpPr>
          <p:nvPr/>
        </p:nvCxnSpPr>
        <p:spPr>
          <a:xfrm>
            <a:off x="4665868" y="2092131"/>
            <a:ext cx="0" cy="1792698"/>
          </a:xfrm>
          <a:prstGeom prst="line">
            <a:avLst/>
          </a:prstGeom>
          <a:ln w="476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2"/>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B507868-EA20-4EAA-B4AF-712221621FE7}"/>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4912FB6C-97F6-4C71-8040-8A7D06D5454A}"/>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29" name="Arrow: Left-Right 28">
            <a:extLst>
              <a:ext uri="{FF2B5EF4-FFF2-40B4-BE49-F238E27FC236}">
                <a16:creationId xmlns:a16="http://schemas.microsoft.com/office/drawing/2014/main" id="{C9BDE6F5-F9EB-45E5-9E52-035F91BD69D6}"/>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9F2C3CA-111C-4241-B7BA-03D2F27D83C2}"/>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30" name="TextBox 29">
                <a:extLst>
                  <a:ext uri="{FF2B5EF4-FFF2-40B4-BE49-F238E27FC236}">
                    <a16:creationId xmlns:a16="http://schemas.microsoft.com/office/drawing/2014/main" id="{49F2C3CA-111C-4241-B7BA-03D2F27D83C2}"/>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3"/>
                <a:stretch>
                  <a:fillRect t="-7042" b="-29577"/>
                </a:stretch>
              </a:blipFill>
            </p:spPr>
            <p:txBody>
              <a:bodyPr/>
              <a:lstStyle/>
              <a:p>
                <a:r>
                  <a:rPr lang="en-CA">
                    <a:noFill/>
                  </a:rPr>
                  <a:t> </a:t>
                </a:r>
              </a:p>
            </p:txBody>
          </p:sp>
        </mc:Fallback>
      </mc:AlternateContent>
    </p:spTree>
    <p:extLst>
      <p:ext uri="{BB962C8B-B14F-4D97-AF65-F5344CB8AC3E}">
        <p14:creationId xmlns:p14="http://schemas.microsoft.com/office/powerpoint/2010/main" val="157470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3" name="Straight Connector 2">
            <a:extLst>
              <a:ext uri="{FF2B5EF4-FFF2-40B4-BE49-F238E27FC236}">
                <a16:creationId xmlns:a16="http://schemas.microsoft.com/office/drawing/2014/main" id="{F9DC297D-342D-4A38-9548-637171ECEE19}"/>
              </a:ext>
            </a:extLst>
          </p:cNvPr>
          <p:cNvCxnSpPr>
            <a:cxnSpLocks/>
          </p:cNvCxnSpPr>
          <p:nvPr/>
        </p:nvCxnSpPr>
        <p:spPr>
          <a:xfrm>
            <a:off x="4665868" y="2886519"/>
            <a:ext cx="0" cy="1792698"/>
          </a:xfrm>
          <a:prstGeom prst="line">
            <a:avLst/>
          </a:prstGeom>
          <a:ln w="476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2"/>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ED46912-1F53-43EA-A94B-83232676726C}"/>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EE34C8ED-783A-4AA7-9219-6C4A62442766}"/>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30" name="Arrow: Left-Right 29">
            <a:extLst>
              <a:ext uri="{FF2B5EF4-FFF2-40B4-BE49-F238E27FC236}">
                <a16:creationId xmlns:a16="http://schemas.microsoft.com/office/drawing/2014/main" id="{11326DB2-4647-4145-B303-18A603F8C5DF}"/>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0EBC94-346B-4C22-BE3B-AEDD3CF4A266}"/>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31" name="TextBox 30">
                <a:extLst>
                  <a:ext uri="{FF2B5EF4-FFF2-40B4-BE49-F238E27FC236}">
                    <a16:creationId xmlns:a16="http://schemas.microsoft.com/office/drawing/2014/main" id="{700EBC94-346B-4C22-BE3B-AEDD3CF4A266}"/>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3"/>
                <a:stretch>
                  <a:fillRect t="-7042" b="-29577"/>
                </a:stretch>
              </a:blipFill>
            </p:spPr>
            <p:txBody>
              <a:bodyPr/>
              <a:lstStyle/>
              <a:p>
                <a:r>
                  <a:rPr lang="en-CA">
                    <a:noFill/>
                  </a:rPr>
                  <a:t> </a:t>
                </a:r>
              </a:p>
            </p:txBody>
          </p:sp>
        </mc:Fallback>
      </mc:AlternateContent>
    </p:spTree>
    <p:extLst>
      <p:ext uri="{BB962C8B-B14F-4D97-AF65-F5344CB8AC3E}">
        <p14:creationId xmlns:p14="http://schemas.microsoft.com/office/powerpoint/2010/main" val="71196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3" name="Straight Connector 2">
            <a:extLst>
              <a:ext uri="{FF2B5EF4-FFF2-40B4-BE49-F238E27FC236}">
                <a16:creationId xmlns:a16="http://schemas.microsoft.com/office/drawing/2014/main" id="{F9DC297D-342D-4A38-9548-637171ECEE19}"/>
              </a:ext>
            </a:extLst>
          </p:cNvPr>
          <p:cNvCxnSpPr>
            <a:cxnSpLocks/>
          </p:cNvCxnSpPr>
          <p:nvPr/>
        </p:nvCxnSpPr>
        <p:spPr>
          <a:xfrm>
            <a:off x="4665868" y="2886519"/>
            <a:ext cx="0" cy="1792698"/>
          </a:xfrm>
          <a:prstGeom prst="line">
            <a:avLst/>
          </a:prstGeom>
          <a:ln w="476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2"/>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ED3B18-4664-477C-8D21-2AD15E54F997}"/>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30001E3E-EF9D-44BB-A4C6-2B08B59596C5}"/>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32" name="Arrow: Left-Right 31">
            <a:extLst>
              <a:ext uri="{FF2B5EF4-FFF2-40B4-BE49-F238E27FC236}">
                <a16:creationId xmlns:a16="http://schemas.microsoft.com/office/drawing/2014/main" id="{757401D3-43C9-453E-ADE9-1EEC4C86D036}"/>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3190C7E-64B2-4BE9-A019-8BA6170C1F54}"/>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34" name="TextBox 33">
                <a:extLst>
                  <a:ext uri="{FF2B5EF4-FFF2-40B4-BE49-F238E27FC236}">
                    <a16:creationId xmlns:a16="http://schemas.microsoft.com/office/drawing/2014/main" id="{A3190C7E-64B2-4BE9-A019-8BA6170C1F54}"/>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3"/>
                <a:stretch>
                  <a:fillRect t="-7042" b="-29577"/>
                </a:stretch>
              </a:blipFill>
            </p:spPr>
            <p:txBody>
              <a:bodyPr/>
              <a:lstStyle/>
              <a:p>
                <a:r>
                  <a:rPr lang="en-CA">
                    <a:noFill/>
                  </a:rPr>
                  <a:t> </a:t>
                </a:r>
              </a:p>
            </p:txBody>
          </p:sp>
        </mc:Fallback>
      </mc:AlternateContent>
      <p:cxnSp>
        <p:nvCxnSpPr>
          <p:cNvPr id="42" name="Straight Arrow Connector 41">
            <a:extLst>
              <a:ext uri="{FF2B5EF4-FFF2-40B4-BE49-F238E27FC236}">
                <a16:creationId xmlns:a16="http://schemas.microsoft.com/office/drawing/2014/main" id="{FEC1C9FF-EA01-44D1-BDC4-7177EF32B006}"/>
              </a:ext>
            </a:extLst>
          </p:cNvPr>
          <p:cNvCxnSpPr>
            <a:cxnSpLocks/>
          </p:cNvCxnSpPr>
          <p:nvPr/>
        </p:nvCxnSpPr>
        <p:spPr>
          <a:xfrm flipH="1">
            <a:off x="5029200" y="2133600"/>
            <a:ext cx="762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05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3"/>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FF26667-83B2-4AFC-9419-156F28871EA9}"/>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2B2DD1B1-6008-435E-AE8F-231685FCBCC7}"/>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45" name="Arrow: Left-Right 44">
            <a:extLst>
              <a:ext uri="{FF2B5EF4-FFF2-40B4-BE49-F238E27FC236}">
                <a16:creationId xmlns:a16="http://schemas.microsoft.com/office/drawing/2014/main" id="{94975C1E-AFBB-4B1A-84BB-A55FDC570035}"/>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F934359-D8C9-4DBD-99E7-65E734B20547}"/>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46" name="TextBox 45">
                <a:extLst>
                  <a:ext uri="{FF2B5EF4-FFF2-40B4-BE49-F238E27FC236}">
                    <a16:creationId xmlns:a16="http://schemas.microsoft.com/office/drawing/2014/main" id="{8F934359-D8C9-4DBD-99E7-65E734B20547}"/>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4"/>
                <a:stretch>
                  <a:fillRect t="-7042" b="-29577"/>
                </a:stretch>
              </a:blipFill>
            </p:spPr>
            <p:txBody>
              <a:bodyPr/>
              <a:lstStyle/>
              <a:p>
                <a:r>
                  <a:rPr lang="en-CA">
                    <a:noFill/>
                  </a:rPr>
                  <a:t> </a:t>
                </a:r>
              </a:p>
            </p:txBody>
          </p:sp>
        </mc:Fallback>
      </mc:AlternateContent>
      <p:cxnSp>
        <p:nvCxnSpPr>
          <p:cNvPr id="47" name="Straight Arrow Connector 46">
            <a:extLst>
              <a:ext uri="{FF2B5EF4-FFF2-40B4-BE49-F238E27FC236}">
                <a16:creationId xmlns:a16="http://schemas.microsoft.com/office/drawing/2014/main" id="{32D328B3-8FA9-4A60-994F-7F3807D1CBEC}"/>
              </a:ext>
            </a:extLst>
          </p:cNvPr>
          <p:cNvCxnSpPr>
            <a:cxnSpLocks/>
          </p:cNvCxnSpPr>
          <p:nvPr/>
        </p:nvCxnSpPr>
        <p:spPr>
          <a:xfrm flipH="1">
            <a:off x="5029200" y="2133600"/>
            <a:ext cx="762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860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is Adverse Selection?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b="0" dirty="0">
                <a:cs typeface="Times New Roman" panose="02020603050405020304" pitchFamily="18" charset="0"/>
              </a:rPr>
              <a:t>Another form of </a:t>
            </a:r>
            <a:r>
              <a:rPr lang="en-US" sz="2400" b="1" dirty="0">
                <a:cs typeface="Times New Roman" panose="02020603050405020304" pitchFamily="18" charset="0"/>
              </a:rPr>
              <a:t>asymmetric information</a:t>
            </a:r>
          </a:p>
          <a:p>
            <a:pPr lvl="1"/>
            <a:r>
              <a:rPr lang="en-US" sz="2400" dirty="0">
                <a:cs typeface="Times New Roman" panose="02020603050405020304" pitchFamily="18" charset="0"/>
              </a:rPr>
              <a:t>Moral hazard was a form of “hidden action”</a:t>
            </a:r>
          </a:p>
          <a:p>
            <a:pPr lvl="1"/>
            <a:r>
              <a:rPr lang="en-US" sz="2400" b="1" dirty="0">
                <a:cs typeface="Times New Roman" panose="02020603050405020304" pitchFamily="18" charset="0"/>
              </a:rPr>
              <a:t>Adverse selection is a form of “hidden type”</a:t>
            </a:r>
          </a:p>
          <a:p>
            <a:pPr lvl="1"/>
            <a:endParaRPr lang="en-US" sz="2400" b="1" dirty="0">
              <a:cs typeface="Times New Roman" panose="02020603050405020304" pitchFamily="18" charset="0"/>
            </a:endParaRPr>
          </a:p>
          <a:p>
            <a:pPr marL="274320" lvl="1" indent="0">
              <a:buNone/>
            </a:pPr>
            <a:r>
              <a:rPr lang="en-US" sz="2400" b="1" dirty="0">
                <a:solidFill>
                  <a:schemeClr val="accent2">
                    <a:lumMod val="75000"/>
                  </a:schemeClr>
                </a:solidFill>
                <a:cs typeface="Times New Roman" panose="02020603050405020304" pitchFamily="18" charset="0"/>
              </a:rPr>
              <a:t>Think about the market for health insurance</a:t>
            </a:r>
          </a:p>
          <a:p>
            <a:pPr lvl="1"/>
            <a:r>
              <a:rPr lang="en-US" sz="2400" dirty="0">
                <a:cs typeface="Times New Roman" panose="02020603050405020304" pitchFamily="18" charset="0"/>
              </a:rPr>
              <a:t>Who would have the greatest demand for protection? </a:t>
            </a:r>
          </a:p>
          <a:p>
            <a:pPr lvl="1"/>
            <a:r>
              <a:rPr lang="en-US" sz="2400" dirty="0">
                <a:cs typeface="Times New Roman" panose="02020603050405020304" pitchFamily="18" charset="0"/>
              </a:rPr>
              <a:t>Who do insurers/regulators/government want to be insured the most? </a:t>
            </a:r>
            <a:r>
              <a:rPr lang="en-US" sz="2400" b="1" dirty="0">
                <a:cs typeface="Times New Roman" panose="02020603050405020304" pitchFamily="18" charset="0"/>
              </a:rPr>
              <a:t>  </a:t>
            </a:r>
            <a:endParaRPr lang="en-CA" sz="2400" b="0" dirty="0">
              <a:cs typeface="Times New Roman" panose="02020603050405020304" pitchFamily="18" charset="0"/>
            </a:endParaRPr>
          </a:p>
        </p:txBody>
      </p:sp>
    </p:spTree>
    <p:extLst>
      <p:ext uri="{BB962C8B-B14F-4D97-AF65-F5344CB8AC3E}">
        <p14:creationId xmlns:p14="http://schemas.microsoft.com/office/powerpoint/2010/main" val="36504811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4643373" y="561447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3"/>
                <a:stretch>
                  <a:fillRect b="-1667"/>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3005649" y="5605789"/>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3599080" y="6458209"/>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4671347"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80D9461-46F0-4ED2-BE16-097834F96E5D}"/>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E848C255-8773-4255-8E96-36C2ACBD0B47}"/>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47" name="Arrow: Left-Right 46">
            <a:extLst>
              <a:ext uri="{FF2B5EF4-FFF2-40B4-BE49-F238E27FC236}">
                <a16:creationId xmlns:a16="http://schemas.microsoft.com/office/drawing/2014/main" id="{3EA09E4F-5C20-4A1A-BFE1-13B30CEED518}"/>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A2D8E69-3A02-4A62-A49B-76E2C2F84C37}"/>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48" name="TextBox 47">
                <a:extLst>
                  <a:ext uri="{FF2B5EF4-FFF2-40B4-BE49-F238E27FC236}">
                    <a16:creationId xmlns:a16="http://schemas.microsoft.com/office/drawing/2014/main" id="{4A2D8E69-3A02-4A62-A49B-76E2C2F84C37}"/>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4"/>
                <a:stretch>
                  <a:fillRect t="-7042" b="-29577"/>
                </a:stretch>
              </a:blipFill>
            </p:spPr>
            <p:txBody>
              <a:bodyPr/>
              <a:lstStyle/>
              <a:p>
                <a:r>
                  <a:rPr lang="en-CA">
                    <a:noFill/>
                  </a:rPr>
                  <a:t> </a:t>
                </a:r>
              </a:p>
            </p:txBody>
          </p:sp>
        </mc:Fallback>
      </mc:AlternateContent>
      <p:cxnSp>
        <p:nvCxnSpPr>
          <p:cNvPr id="49" name="Straight Arrow Connector 48">
            <a:extLst>
              <a:ext uri="{FF2B5EF4-FFF2-40B4-BE49-F238E27FC236}">
                <a16:creationId xmlns:a16="http://schemas.microsoft.com/office/drawing/2014/main" id="{80372C14-EF8C-4D6E-B768-8819619CBCA6}"/>
              </a:ext>
            </a:extLst>
          </p:cNvPr>
          <p:cNvCxnSpPr>
            <a:cxnSpLocks/>
          </p:cNvCxnSpPr>
          <p:nvPr/>
        </p:nvCxnSpPr>
        <p:spPr>
          <a:xfrm flipH="1">
            <a:off x="5029200" y="2133600"/>
            <a:ext cx="762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387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4643373" y="561447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3"/>
                <a:stretch>
                  <a:fillRect b="-1667"/>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3005649" y="5605789"/>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3599080" y="6458209"/>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4671347"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C71132D-01A4-431A-8230-AB9B4F9DAF48}"/>
              </a:ext>
            </a:extLst>
          </p:cNvPr>
          <p:cNvSpPr txBox="1"/>
          <p:nvPr/>
        </p:nvSpPr>
        <p:spPr>
          <a:xfrm>
            <a:off x="6477001" y="1905000"/>
            <a:ext cx="2971799" cy="923330"/>
          </a:xfrm>
          <a:prstGeom prst="rect">
            <a:avLst/>
          </a:prstGeom>
          <a:noFill/>
        </p:spPr>
        <p:txBody>
          <a:bodyPr wrap="square" rtlCol="0">
            <a:spAutoFit/>
          </a:bodyPr>
          <a:lstStyle/>
          <a:p>
            <a:pPr defTabSz="914400"/>
            <a:r>
              <a:rPr lang="en-US" dirty="0">
                <a:solidFill>
                  <a:srgbClr val="000000"/>
                </a:solidFill>
                <a:latin typeface="cmss10"/>
                <a:cs typeface="Arial"/>
              </a:rPr>
              <a:t>Now, we have demand curves for </a:t>
            </a:r>
            <a:r>
              <a:rPr lang="en-US" i="1" dirty="0">
                <a:solidFill>
                  <a:srgbClr val="000000"/>
                </a:solidFill>
                <a:latin typeface="cmss10"/>
                <a:cs typeface="Arial"/>
              </a:rPr>
              <a:t>H</a:t>
            </a:r>
            <a:r>
              <a:rPr lang="en-US" dirty="0">
                <a:solidFill>
                  <a:srgbClr val="000000"/>
                </a:solidFill>
                <a:latin typeface="cmss10"/>
                <a:cs typeface="Arial"/>
              </a:rPr>
              <a:t> and </a:t>
            </a:r>
            <a:r>
              <a:rPr lang="en-US" i="1" dirty="0">
                <a:solidFill>
                  <a:srgbClr val="000000"/>
                </a:solidFill>
                <a:latin typeface="cmss10"/>
                <a:cs typeface="Arial"/>
              </a:rPr>
              <a:t>L</a:t>
            </a:r>
            <a:r>
              <a:rPr lang="en-US" dirty="0">
                <a:solidFill>
                  <a:srgbClr val="000000"/>
                </a:solidFill>
                <a:latin typeface="cmss10"/>
                <a:cs typeface="Arial"/>
              </a:rPr>
              <a:t>. But note that </a:t>
            </a:r>
            <a:r>
              <a:rPr lang="en-US" b="1" i="1" dirty="0">
                <a:solidFill>
                  <a:srgbClr val="000000"/>
                </a:solidFill>
                <a:latin typeface="Arial" panose="020B0604020202020204" pitchFamily="34" charset="0"/>
                <a:cs typeface="Arial" panose="020B0604020202020204" pitchFamily="34" charset="0"/>
              </a:rPr>
              <a:t>D</a:t>
            </a:r>
            <a:r>
              <a:rPr lang="en-US" b="1" i="1" baseline="-25000" dirty="0">
                <a:solidFill>
                  <a:srgbClr val="000000"/>
                </a:solidFill>
                <a:latin typeface="Arial" panose="020B0604020202020204" pitchFamily="34" charset="0"/>
                <a:cs typeface="Arial" panose="020B0604020202020204" pitchFamily="34" charset="0"/>
              </a:rPr>
              <a:t>H</a:t>
            </a:r>
            <a:r>
              <a:rPr lang="en-US" dirty="0">
                <a:solidFill>
                  <a:srgbClr val="000000"/>
                </a:solidFill>
                <a:latin typeface="cmss10"/>
                <a:cs typeface="Arial"/>
              </a:rPr>
              <a:t> depends on </a:t>
            </a:r>
            <a:r>
              <a:rPr lang="en-US" b="1" i="1" dirty="0">
                <a:solidFill>
                  <a:srgbClr val="000000"/>
                </a:solidFill>
                <a:latin typeface="Arial" panose="020B0604020202020204" pitchFamily="34" charset="0"/>
                <a:cs typeface="Arial" panose="020B0604020202020204" pitchFamily="34" charset="0"/>
              </a:rPr>
              <a:t>P</a:t>
            </a:r>
            <a:r>
              <a:rPr lang="en-US" b="1" i="1" baseline="-25000" dirty="0">
                <a:solidFill>
                  <a:srgbClr val="000000"/>
                </a:solidFill>
                <a:latin typeface="Arial" panose="020B0604020202020204" pitchFamily="34" charset="0"/>
                <a:cs typeface="Arial" panose="020B0604020202020204" pitchFamily="34" charset="0"/>
              </a:rPr>
              <a:t>L</a:t>
            </a:r>
            <a:r>
              <a:rPr lang="en-US" dirty="0">
                <a:solidFill>
                  <a:srgbClr val="000000"/>
                </a:solidFill>
                <a:latin typeface="cmss10"/>
                <a:cs typeface="Arial"/>
              </a:rPr>
              <a:t>.</a:t>
            </a:r>
          </a:p>
        </p:txBody>
      </p:sp>
    </p:spTree>
    <p:extLst>
      <p:ext uri="{BB962C8B-B14F-4D97-AF65-F5344CB8AC3E}">
        <p14:creationId xmlns:p14="http://schemas.microsoft.com/office/powerpoint/2010/main" val="2759838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a:cxnSpLocks/>
          </p:cNvCxnSpPr>
          <p:nvPr/>
        </p:nvCxnSpPr>
        <p:spPr>
          <a:xfrm>
            <a:off x="3005648" y="5003679"/>
            <a:ext cx="5147752"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1" y="4688831"/>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5195781" y="5619549"/>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922008" y="5598047"/>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7" y="5003679"/>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8129206" y="4419601"/>
            <a:ext cx="0" cy="15862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8078030" y="4941938"/>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7797114" y="590708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7797114" y="5907084"/>
                <a:ext cx="714323" cy="369332"/>
              </a:xfrm>
              <a:prstGeom prst="rect">
                <a:avLst/>
              </a:prstGeom>
              <a:blipFill>
                <a:blip r:embed="rId3"/>
                <a:stretch>
                  <a:fillRect/>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3005649" y="5605789"/>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3599080" y="6458209"/>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4671347"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7180309" y="648459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8135623" y="627641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051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a:cxnSpLocks/>
          </p:cNvCxnSpPr>
          <p:nvPr/>
        </p:nvCxnSpPr>
        <p:spPr>
          <a:xfrm>
            <a:off x="3005648" y="5003679"/>
            <a:ext cx="5147752"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1" y="4688831"/>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3792504" y="2868960"/>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4625827" y="5594203"/>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922008" y="5598047"/>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3490755" y="5867981"/>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3490755" y="5867981"/>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7" y="5003679"/>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8129206" y="4419601"/>
            <a:ext cx="0" cy="15862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8078030" y="4941938"/>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7797114" y="590708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7797114" y="5907084"/>
                <a:ext cx="714323" cy="369332"/>
              </a:xfrm>
              <a:prstGeom prst="rect">
                <a:avLst/>
              </a:prstGeom>
              <a:blipFill>
                <a:blip r:embed="rId3"/>
                <a:stretch>
                  <a:fillRect/>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2455697" y="5624890"/>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2733271" y="6456656"/>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8076568" y="437393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3805538" y="6248473"/>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7180309" y="648459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8135623" y="627641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149767" y="2638362"/>
            <a:ext cx="4979441" cy="180062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3063640" y="2218604"/>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a:cxnSpLocks/>
          </p:cNvCxnSpPr>
          <p:nvPr/>
        </p:nvCxnSpPr>
        <p:spPr>
          <a:xfrm>
            <a:off x="2989468" y="2870513"/>
            <a:ext cx="820532"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699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5956670D-06E1-43ED-9AE2-FF0ADC9FFA64}"/>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Now, we bring it all together</a:t>
            </a:r>
          </a:p>
        </p:txBody>
      </p:sp>
    </p:spTree>
    <p:extLst>
      <p:ext uri="{BB962C8B-B14F-4D97-AF65-F5344CB8AC3E}">
        <p14:creationId xmlns:p14="http://schemas.microsoft.com/office/powerpoint/2010/main" val="3205362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Start by specifying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m:t>
                        </m:r>
                      </m:e>
                      <m:sub>
                        <m:r>
                          <a:rPr lang="en-US" i="1">
                            <a:solidFill>
                              <a:srgbClr val="000000"/>
                            </a:solidFill>
                            <a:latin typeface="Cambria Math" panose="02040503050406030204" pitchFamily="18" charset="0"/>
                          </a:rPr>
                          <m:t>𝐿</m:t>
                        </m:r>
                      </m:sub>
                    </m:sSub>
                  </m:oMath>
                </a14:m>
                <a:endParaRPr lang="en-US" dirty="0">
                  <a:solidFill>
                    <a:srgbClr val="000000"/>
                  </a:solidFill>
                  <a:latin typeface="cmss10"/>
                  <a:cs typeface="Arial"/>
                </a:endParaRPr>
              </a:p>
            </p:txBody>
          </p:sp>
        </mc:Choice>
        <mc:Fallback xmlns="">
          <p:sp>
            <p:nvSpPr>
              <p:cNvPr id="18" name="TextBox 17">
                <a:extLst>
                  <a:ext uri="{FF2B5EF4-FFF2-40B4-BE49-F238E27FC236}">
                    <a16:creationId xmlns:a16="http://schemas.microsoft.com/office/drawing/2014/main" id="{0D02AA2D-3C35-47E3-A071-9F6A829FB3A0}"/>
                  </a:ext>
                </a:extLst>
              </p:cNvPr>
              <p:cNvSpPr txBox="1">
                <a:spLocks noRot="1" noChangeAspect="1" noMove="1" noResize="1" noEditPoints="1" noAdjustHandles="1" noChangeArrowheads="1" noChangeShapeType="1" noTextEdit="1"/>
              </p:cNvSpPr>
              <p:nvPr/>
            </p:nvSpPr>
            <p:spPr>
              <a:xfrm>
                <a:off x="4965731" y="1239468"/>
                <a:ext cx="4495795" cy="369332"/>
              </a:xfrm>
              <a:prstGeom prst="rect">
                <a:avLst/>
              </a:prstGeom>
              <a:blipFill>
                <a:blip r:embed="rId4"/>
                <a:stretch>
                  <a:fillRect l="-1221" t="-8197" b="-24590"/>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824B10F1-CE02-4E3B-BCF4-8507DB3D8831}"/>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7050A78-4E80-4864-90B4-006B26AF2C50}"/>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spTree>
    <p:extLst>
      <p:ext uri="{BB962C8B-B14F-4D97-AF65-F5344CB8AC3E}">
        <p14:creationId xmlns:p14="http://schemas.microsoft.com/office/powerpoint/2010/main" val="2735124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Start by specifying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m:t>
                        </m:r>
                      </m:e>
                      <m:sub>
                        <m:r>
                          <a:rPr lang="en-US" i="1">
                            <a:solidFill>
                              <a:srgbClr val="000000"/>
                            </a:solidFill>
                            <a:latin typeface="Cambria Math" panose="02040503050406030204" pitchFamily="18" charset="0"/>
                          </a:rPr>
                          <m:t>𝐿</m:t>
                        </m:r>
                      </m:sub>
                    </m:sSub>
                  </m:oMath>
                </a14:m>
                <a:endParaRPr lang="en-US" dirty="0">
                  <a:solidFill>
                    <a:srgbClr val="000000"/>
                  </a:solidFill>
                  <a:latin typeface="cmss10"/>
                  <a:cs typeface="Arial"/>
                </a:endParaRPr>
              </a:p>
            </p:txBody>
          </p:sp>
        </mc:Choice>
        <mc:Fallback xmlns="">
          <p:sp>
            <p:nvSpPr>
              <p:cNvPr id="18" name="TextBox 17">
                <a:extLst>
                  <a:ext uri="{FF2B5EF4-FFF2-40B4-BE49-F238E27FC236}">
                    <a16:creationId xmlns:a16="http://schemas.microsoft.com/office/drawing/2014/main" id="{0D02AA2D-3C35-47E3-A071-9F6A829FB3A0}"/>
                  </a:ext>
                </a:extLst>
              </p:cNvPr>
              <p:cNvSpPr txBox="1">
                <a:spLocks noRot="1" noChangeAspect="1" noMove="1" noResize="1" noEditPoints="1" noAdjustHandles="1" noChangeArrowheads="1" noChangeShapeType="1" noTextEdit="1"/>
              </p:cNvSpPr>
              <p:nvPr/>
            </p:nvSpPr>
            <p:spPr>
              <a:xfrm>
                <a:off x="4965731" y="1239468"/>
                <a:ext cx="4495795" cy="369332"/>
              </a:xfrm>
              <a:prstGeom prst="rect">
                <a:avLst/>
              </a:prstGeom>
              <a:blipFill>
                <a:blip r:embed="rId4"/>
                <a:stretch>
                  <a:fillRect l="-1221" t="-8197" b="-24590"/>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5"/>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5959848" y="5660391"/>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51104E8E-3380-4CFB-A4E4-410DEE0850BC}"/>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26" name="Straight Connector 25">
            <a:extLst>
              <a:ext uri="{FF2B5EF4-FFF2-40B4-BE49-F238E27FC236}">
                <a16:creationId xmlns:a16="http://schemas.microsoft.com/office/drawing/2014/main" id="{8B822423-9645-46A4-9AC0-3140F10E298F}"/>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104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m:t>
                        </m:r>
                      </m:e>
                      <m:sub>
                        <m:r>
                          <a:rPr lang="en-US" i="1">
                            <a:solidFill>
                              <a:srgbClr val="000000"/>
                            </a:solidFill>
                            <a:latin typeface="Cambria Math" panose="02040503050406030204" pitchFamily="18" charset="0"/>
                          </a:rPr>
                          <m:t>𝐿</m:t>
                        </m:r>
                      </m:sub>
                    </m:sSub>
                  </m:oMath>
                </a14:m>
                <a:r>
                  <a:rPr lang="en-US" dirty="0">
                    <a:solidFill>
                      <a:srgbClr val="000000"/>
                    </a:solidFill>
                    <a:latin typeface="cmss10"/>
                    <a:cs typeface="Arial"/>
                  </a:rPr>
                  <a:t> implies a demand curve for </a:t>
                </a:r>
                <a:r>
                  <a:rPr lang="en-US" i="1" dirty="0">
                    <a:solidFill>
                      <a:srgbClr val="000000"/>
                    </a:solidFill>
                    <a:latin typeface="cmss10"/>
                    <a:cs typeface="Arial"/>
                  </a:rPr>
                  <a:t>H</a:t>
                </a:r>
                <a:endParaRPr lang="en-US" dirty="0">
                  <a:solidFill>
                    <a:srgbClr val="000000"/>
                  </a:solidFill>
                  <a:latin typeface="cmss10"/>
                  <a:cs typeface="Arial"/>
                </a:endParaRPr>
              </a:p>
            </p:txBody>
          </p:sp>
        </mc:Choice>
        <mc:Fallback xmlns="">
          <p:sp>
            <p:nvSpPr>
              <p:cNvPr id="18" name="TextBox 17">
                <a:extLst>
                  <a:ext uri="{FF2B5EF4-FFF2-40B4-BE49-F238E27FC236}">
                    <a16:creationId xmlns:a16="http://schemas.microsoft.com/office/drawing/2014/main" id="{0D02AA2D-3C35-47E3-A071-9F6A829FB3A0}"/>
                  </a:ext>
                </a:extLst>
              </p:cNvPr>
              <p:cNvSpPr txBox="1">
                <a:spLocks noRot="1" noChangeAspect="1" noMove="1" noResize="1" noEditPoints="1" noAdjustHandles="1" noChangeArrowheads="1" noChangeShapeType="1" noTextEdit="1"/>
              </p:cNvSpPr>
              <p:nvPr/>
            </p:nvSpPr>
            <p:spPr>
              <a:xfrm>
                <a:off x="4965731" y="1239468"/>
                <a:ext cx="4495795" cy="369332"/>
              </a:xfrm>
              <a:prstGeom prst="rect">
                <a:avLst/>
              </a:prstGeom>
              <a:blipFill>
                <a:blip r:embed="rId4"/>
                <a:stretch>
                  <a:fillRect t="-8197" b="-24590"/>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5"/>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5959848" y="5660391"/>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849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an equilibrium price of </a:t>
            </a:r>
            <a:r>
              <a:rPr lang="en-US" i="1" dirty="0">
                <a:solidFill>
                  <a:srgbClr val="000000"/>
                </a:solidFill>
                <a:latin typeface="cmss10"/>
                <a:cs typeface="Arial"/>
              </a:rPr>
              <a:t>H</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4"/>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4378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an average cost curve for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806522" y="3787960"/>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4"/>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D7FABEE8-BB1B-4617-9212-AF52F901D2EE}"/>
              </a:ext>
            </a:extLst>
          </p:cNvPr>
          <p:cNvSpPr/>
          <p:nvPr/>
        </p:nvSpPr>
        <p:spPr>
          <a:xfrm>
            <a:off x="3205291" y="2511334"/>
            <a:ext cx="6249028" cy="2856964"/>
          </a:xfrm>
          <a:custGeom>
            <a:avLst/>
            <a:gdLst>
              <a:gd name="connsiteX0" fmla="*/ 0 w 6052930"/>
              <a:gd name="connsiteY0" fmla="*/ 0 h 3359426"/>
              <a:gd name="connsiteX1" fmla="*/ 238539 w 6052930"/>
              <a:gd name="connsiteY1" fmla="*/ 1093305 h 3359426"/>
              <a:gd name="connsiteX2" fmla="*/ 1023730 w 6052930"/>
              <a:gd name="connsiteY2" fmla="*/ 1928192 h 3359426"/>
              <a:gd name="connsiteX3" fmla="*/ 3399182 w 6052930"/>
              <a:gd name="connsiteY3" fmla="*/ 2902226 h 3359426"/>
              <a:gd name="connsiteX4" fmla="*/ 6033052 w 6052930"/>
              <a:gd name="connsiteY4" fmla="*/ 3359426 h 3359426"/>
              <a:gd name="connsiteX5" fmla="*/ 6033052 w 6052930"/>
              <a:gd name="connsiteY5" fmla="*/ 3359426 h 3359426"/>
              <a:gd name="connsiteX6" fmla="*/ 6052930 w 6052930"/>
              <a:gd name="connsiteY6" fmla="*/ 3359426 h 335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2930" h="3359426">
                <a:moveTo>
                  <a:pt x="0" y="0"/>
                </a:moveTo>
                <a:cubicBezTo>
                  <a:pt x="33958" y="385970"/>
                  <a:pt x="67917" y="771940"/>
                  <a:pt x="238539" y="1093305"/>
                </a:cubicBezTo>
                <a:cubicBezTo>
                  <a:pt x="409161" y="1414670"/>
                  <a:pt x="496956" y="1626705"/>
                  <a:pt x="1023730" y="1928192"/>
                </a:cubicBezTo>
                <a:cubicBezTo>
                  <a:pt x="1550504" y="2229679"/>
                  <a:pt x="2564295" y="2663687"/>
                  <a:pt x="3399182" y="2902226"/>
                </a:cubicBezTo>
                <a:cubicBezTo>
                  <a:pt x="4234069" y="3140765"/>
                  <a:pt x="6033052" y="3359426"/>
                  <a:pt x="6033052" y="3359426"/>
                </a:cubicBezTo>
                <a:lnTo>
                  <a:pt x="6033052" y="3359426"/>
                </a:lnTo>
                <a:lnTo>
                  <a:pt x="6052930" y="3359426"/>
                </a:lnTo>
              </a:path>
            </a:pathLst>
          </a:custGeom>
          <a:noFill/>
          <a:ln w="34925">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2922239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is Adverse Selection?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b="0" dirty="0">
                <a:cs typeface="Times New Roman" panose="02020603050405020304" pitchFamily="18" charset="0"/>
              </a:rPr>
              <a:t>Another form of </a:t>
            </a:r>
            <a:r>
              <a:rPr lang="en-US" sz="2400" b="1" dirty="0">
                <a:cs typeface="Times New Roman" panose="02020603050405020304" pitchFamily="18" charset="0"/>
              </a:rPr>
              <a:t>asymmetric information</a:t>
            </a:r>
          </a:p>
          <a:p>
            <a:pPr lvl="1"/>
            <a:r>
              <a:rPr lang="en-US" sz="2400" dirty="0">
                <a:cs typeface="Times New Roman" panose="02020603050405020304" pitchFamily="18" charset="0"/>
              </a:rPr>
              <a:t>Moral hazard was a form of “hidden action”</a:t>
            </a:r>
          </a:p>
          <a:p>
            <a:pPr lvl="1"/>
            <a:r>
              <a:rPr lang="en-US" sz="2400" b="1" dirty="0">
                <a:cs typeface="Times New Roman" panose="02020603050405020304" pitchFamily="18" charset="0"/>
              </a:rPr>
              <a:t>Adverse selection is a form of “hidden type”</a:t>
            </a:r>
          </a:p>
          <a:p>
            <a:pPr lvl="1"/>
            <a:endParaRPr lang="en-US" sz="2400" b="1" dirty="0">
              <a:cs typeface="Times New Roman" panose="02020603050405020304" pitchFamily="18" charset="0"/>
            </a:endParaRPr>
          </a:p>
          <a:p>
            <a:pPr marL="274320" lvl="1" indent="0">
              <a:buNone/>
            </a:pPr>
            <a:r>
              <a:rPr lang="en-US" sz="2400" b="1" dirty="0">
                <a:solidFill>
                  <a:schemeClr val="accent2">
                    <a:lumMod val="75000"/>
                  </a:schemeClr>
                </a:solidFill>
                <a:cs typeface="Times New Roman" panose="02020603050405020304" pitchFamily="18" charset="0"/>
              </a:rPr>
              <a:t>Think about the market for health insurance</a:t>
            </a:r>
          </a:p>
          <a:p>
            <a:pPr lvl="1"/>
            <a:r>
              <a:rPr lang="en-US" sz="2400" dirty="0">
                <a:cs typeface="Times New Roman" panose="02020603050405020304" pitchFamily="18" charset="0"/>
              </a:rPr>
              <a:t>Who would have the greatest demand for protection? </a:t>
            </a:r>
          </a:p>
          <a:p>
            <a:pPr lvl="1"/>
            <a:r>
              <a:rPr lang="en-US" sz="2400" dirty="0">
                <a:cs typeface="Times New Roman" panose="02020603050405020304" pitchFamily="18" charset="0"/>
              </a:rPr>
              <a:t>Who do insurers/regulators/government want to be insured the most?</a:t>
            </a:r>
          </a:p>
          <a:p>
            <a:pPr lvl="1"/>
            <a:endParaRPr lang="en-US" sz="2400" dirty="0">
              <a:cs typeface="Times New Roman" panose="02020603050405020304" pitchFamily="18" charset="0"/>
            </a:endParaRPr>
          </a:p>
          <a:p>
            <a:pPr marL="274320" lvl="1" indent="0">
              <a:buNone/>
            </a:pPr>
            <a:r>
              <a:rPr lang="en-US" sz="2400" b="1" dirty="0">
                <a:solidFill>
                  <a:schemeClr val="accent2">
                    <a:lumMod val="75000"/>
                  </a:schemeClr>
                </a:solidFill>
                <a:cs typeface="Times New Roman" panose="02020603050405020304" pitchFamily="18" charset="0"/>
              </a:rPr>
              <a:t>Adverse Selection threatens markets</a:t>
            </a:r>
          </a:p>
          <a:p>
            <a:pPr lvl="1"/>
            <a:r>
              <a:rPr lang="en-US" sz="2400" dirty="0">
                <a:cs typeface="Times New Roman" panose="02020603050405020304" pitchFamily="18" charset="0"/>
              </a:rPr>
              <a:t>If I can keep my risk hidden, can I get better outcomes? </a:t>
            </a:r>
          </a:p>
          <a:p>
            <a:pPr lvl="1"/>
            <a:r>
              <a:rPr lang="en-US" sz="2400" b="0" dirty="0">
                <a:cs typeface="Times New Roman" panose="02020603050405020304" pitchFamily="18" charset="0"/>
              </a:rPr>
              <a:t>Can people find out my risk? </a:t>
            </a:r>
          </a:p>
          <a:p>
            <a:pPr lvl="1"/>
            <a:r>
              <a:rPr lang="en-US" sz="2400" dirty="0">
                <a:cs typeface="Times New Roman" panose="02020603050405020304" pitchFamily="18" charset="0"/>
              </a:rPr>
              <a:t>Equilibria are distorted (pooling versus screening equilibria)</a:t>
            </a:r>
            <a:endParaRPr lang="en-CA" sz="2400" b="0" dirty="0">
              <a:cs typeface="Times New Roman" panose="02020603050405020304" pitchFamily="18" charset="0"/>
            </a:endParaRPr>
          </a:p>
        </p:txBody>
      </p:sp>
    </p:spTree>
    <p:extLst>
      <p:ext uri="{BB962C8B-B14F-4D97-AF65-F5344CB8AC3E}">
        <p14:creationId xmlns:p14="http://schemas.microsoft.com/office/powerpoint/2010/main" val="27004034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an equilibrium price of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20151" y="4380269"/>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603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demand curve for </a:t>
            </a:r>
            <a:r>
              <a:rPr lang="en-US" i="1" dirty="0">
                <a:solidFill>
                  <a:srgbClr val="000000"/>
                </a:solidFill>
                <a:latin typeface="cmss10"/>
                <a:cs typeface="Arial"/>
              </a:rPr>
              <a:t>H</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5F6D21-274D-4668-91DC-E7EE8EE1BC0E}"/>
              </a:ext>
            </a:extLst>
          </p:cNvPr>
          <p:cNvSpPr txBox="1"/>
          <p:nvPr/>
        </p:nvSpPr>
        <p:spPr>
          <a:xfrm>
            <a:off x="1920151" y="4380269"/>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5137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equilibrium price of </a:t>
            </a:r>
            <a:r>
              <a:rPr lang="en-US" i="1" dirty="0">
                <a:solidFill>
                  <a:srgbClr val="000000"/>
                </a:solidFill>
                <a:latin typeface="cmss10"/>
                <a:cs typeface="Arial"/>
              </a:rPr>
              <a:t>H</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38435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954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average cost curve for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384357"/>
            <a:ext cx="1328027" cy="759182"/>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a:p>
            <a:pPr defTabSz="914400"/>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0B31D522-02D8-476C-9D48-698F7EE858FA}"/>
              </a:ext>
            </a:extLst>
          </p:cNvPr>
          <p:cNvSpPr/>
          <p:nvPr/>
        </p:nvSpPr>
        <p:spPr>
          <a:xfrm>
            <a:off x="3205291" y="2511334"/>
            <a:ext cx="6249028" cy="2856964"/>
          </a:xfrm>
          <a:custGeom>
            <a:avLst/>
            <a:gdLst>
              <a:gd name="connsiteX0" fmla="*/ 0 w 6052930"/>
              <a:gd name="connsiteY0" fmla="*/ 0 h 3359426"/>
              <a:gd name="connsiteX1" fmla="*/ 238539 w 6052930"/>
              <a:gd name="connsiteY1" fmla="*/ 1093305 h 3359426"/>
              <a:gd name="connsiteX2" fmla="*/ 1023730 w 6052930"/>
              <a:gd name="connsiteY2" fmla="*/ 1928192 h 3359426"/>
              <a:gd name="connsiteX3" fmla="*/ 3399182 w 6052930"/>
              <a:gd name="connsiteY3" fmla="*/ 2902226 h 3359426"/>
              <a:gd name="connsiteX4" fmla="*/ 6033052 w 6052930"/>
              <a:gd name="connsiteY4" fmla="*/ 3359426 h 3359426"/>
              <a:gd name="connsiteX5" fmla="*/ 6033052 w 6052930"/>
              <a:gd name="connsiteY5" fmla="*/ 3359426 h 3359426"/>
              <a:gd name="connsiteX6" fmla="*/ 6052930 w 6052930"/>
              <a:gd name="connsiteY6" fmla="*/ 3359426 h 335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2930" h="3359426">
                <a:moveTo>
                  <a:pt x="0" y="0"/>
                </a:moveTo>
                <a:cubicBezTo>
                  <a:pt x="33958" y="385970"/>
                  <a:pt x="67917" y="771940"/>
                  <a:pt x="238539" y="1093305"/>
                </a:cubicBezTo>
                <a:cubicBezTo>
                  <a:pt x="409161" y="1414670"/>
                  <a:pt x="496956" y="1626705"/>
                  <a:pt x="1023730" y="1928192"/>
                </a:cubicBezTo>
                <a:cubicBezTo>
                  <a:pt x="1550504" y="2229679"/>
                  <a:pt x="2564295" y="2663687"/>
                  <a:pt x="3399182" y="2902226"/>
                </a:cubicBezTo>
                <a:cubicBezTo>
                  <a:pt x="4234069" y="3140765"/>
                  <a:pt x="6033052" y="3359426"/>
                  <a:pt x="6033052" y="3359426"/>
                </a:cubicBezTo>
                <a:lnTo>
                  <a:pt x="6033052" y="3359426"/>
                </a:lnTo>
                <a:lnTo>
                  <a:pt x="6052930" y="3359426"/>
                </a:lnTo>
              </a:path>
            </a:pathLst>
          </a:custGeom>
          <a:noFill/>
          <a:ln w="34925">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2815439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average cost curve for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38435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377603" y="4191000"/>
            <a:ext cx="5076717" cy="91440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0B31D522-02D8-476C-9D48-698F7EE858FA}"/>
              </a:ext>
            </a:extLst>
          </p:cNvPr>
          <p:cNvSpPr/>
          <p:nvPr/>
        </p:nvSpPr>
        <p:spPr>
          <a:xfrm>
            <a:off x="3205291" y="2511334"/>
            <a:ext cx="6249028" cy="2856964"/>
          </a:xfrm>
          <a:custGeom>
            <a:avLst/>
            <a:gdLst>
              <a:gd name="connsiteX0" fmla="*/ 0 w 6052930"/>
              <a:gd name="connsiteY0" fmla="*/ 0 h 3359426"/>
              <a:gd name="connsiteX1" fmla="*/ 238539 w 6052930"/>
              <a:gd name="connsiteY1" fmla="*/ 1093305 h 3359426"/>
              <a:gd name="connsiteX2" fmla="*/ 1023730 w 6052930"/>
              <a:gd name="connsiteY2" fmla="*/ 1928192 h 3359426"/>
              <a:gd name="connsiteX3" fmla="*/ 3399182 w 6052930"/>
              <a:gd name="connsiteY3" fmla="*/ 2902226 h 3359426"/>
              <a:gd name="connsiteX4" fmla="*/ 6033052 w 6052930"/>
              <a:gd name="connsiteY4" fmla="*/ 3359426 h 3359426"/>
              <a:gd name="connsiteX5" fmla="*/ 6033052 w 6052930"/>
              <a:gd name="connsiteY5" fmla="*/ 3359426 h 3359426"/>
              <a:gd name="connsiteX6" fmla="*/ 6052930 w 6052930"/>
              <a:gd name="connsiteY6" fmla="*/ 3359426 h 335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2930" h="3359426">
                <a:moveTo>
                  <a:pt x="0" y="0"/>
                </a:moveTo>
                <a:cubicBezTo>
                  <a:pt x="33958" y="385970"/>
                  <a:pt x="67917" y="771940"/>
                  <a:pt x="238539" y="1093305"/>
                </a:cubicBezTo>
                <a:cubicBezTo>
                  <a:pt x="409161" y="1414670"/>
                  <a:pt x="496956" y="1626705"/>
                  <a:pt x="1023730" y="1928192"/>
                </a:cubicBezTo>
                <a:cubicBezTo>
                  <a:pt x="1550504" y="2229679"/>
                  <a:pt x="2564295" y="2663687"/>
                  <a:pt x="3399182" y="2902226"/>
                </a:cubicBezTo>
                <a:cubicBezTo>
                  <a:pt x="4234069" y="3140765"/>
                  <a:pt x="6033052" y="3359426"/>
                  <a:pt x="6033052" y="3359426"/>
                </a:cubicBezTo>
                <a:lnTo>
                  <a:pt x="6033052" y="3359426"/>
                </a:lnTo>
                <a:lnTo>
                  <a:pt x="6052930" y="3359426"/>
                </a:lnTo>
              </a:path>
            </a:pathLst>
          </a:custGeom>
          <a:noFill/>
          <a:ln w="34925">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1985051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038" y="3276601"/>
            <a:ext cx="0" cy="27807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283"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equilibrium price of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460532"/>
            <a:ext cx="1328027" cy="759182"/>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a:p>
            <a:pPr defTabSz="914400"/>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003"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003" y="6077415"/>
                <a:ext cx="868070" cy="400110"/>
              </a:xfrm>
              <a:prstGeom prst="rect">
                <a:avLst/>
              </a:prstGeom>
              <a:blipFill>
                <a:blip r:embed="rId4"/>
                <a:stretch>
                  <a:fillRect r="-9155"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377603" y="4191000"/>
            <a:ext cx="5076717" cy="91440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264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405590"/>
            <a:ext cx="10237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23529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038" y="3276601"/>
            <a:ext cx="0" cy="27807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283"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gives us an equilibrium price vector!</a:t>
            </a: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721063" y="4451683"/>
            <a:ext cx="1507728" cy="759182"/>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a:t>
            </a:r>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a:p>
            <a:pPr defTabSz="914400"/>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003"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50000"/>
                                </a:srgbClr>
                              </a:solidFill>
                              <a:latin typeface="Cambria Math" panose="02040503050406030204" pitchFamily="18" charset="0"/>
                            </a:rPr>
                          </m:ctrlPr>
                        </m:sSubSup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up>
                          <m:r>
                            <a:rPr lang="en-US" sz="2000" i="1">
                              <a:solidFill>
                                <a:srgbClr val="FFFFFF">
                                  <a:lumMod val="50000"/>
                                </a:srgbClr>
                              </a:solidFill>
                              <a:latin typeface="Cambria Math" panose="02040503050406030204" pitchFamily="18" charset="0"/>
                            </a:rPr>
                            <m:t>𝑒</m:t>
                          </m:r>
                        </m:sup>
                      </m:sSubSup>
                      <m:r>
                        <a:rPr lang="en-US" sz="2000" i="1">
                          <a:solidFill>
                            <a:srgbClr val="FFFFFF">
                              <a:lumMod val="50000"/>
                            </a:srgbClr>
                          </a:solidFill>
                          <a:latin typeface="Cambria Math" panose="02040503050406030204" pitchFamily="18" charset="0"/>
                        </a:rPr>
                        <m:t>(</m:t>
                      </m:r>
                      <m:sSup>
                        <m:sSupPr>
                          <m:ctrlPr>
                            <a:rPr lang="en-US" sz="2000" i="1">
                              <a:solidFill>
                                <a:srgbClr val="FFFFFF">
                                  <a:lumMod val="50000"/>
                                </a:srgbClr>
                              </a:solidFill>
                              <a:latin typeface="Cambria Math" panose="02040503050406030204" pitchFamily="18" charset="0"/>
                            </a:rPr>
                          </m:ctrlPr>
                        </m:sSupPr>
                        <m:e>
                          <m:r>
                            <a:rPr lang="en-US" sz="2000" i="1">
                              <a:solidFill>
                                <a:srgbClr val="FFFFFF">
                                  <a:lumMod val="50000"/>
                                </a:srgbClr>
                              </a:solidFill>
                              <a:latin typeface="Cambria Math" panose="02040503050406030204" pitchFamily="18" charset="0"/>
                            </a:rPr>
                            <m:t>𝑃</m:t>
                          </m:r>
                        </m:e>
                        <m:sup>
                          <m:r>
                            <a:rPr lang="en-US" sz="2000" i="1">
                              <a:solidFill>
                                <a:srgbClr val="FFFFFF">
                                  <a:lumMod val="50000"/>
                                </a:srgbClr>
                              </a:solidFill>
                              <a:latin typeface="Cambria Math" panose="02040503050406030204" pitchFamily="18" charset="0"/>
                            </a:rPr>
                            <m:t>𝑒</m:t>
                          </m:r>
                        </m:sup>
                      </m:sSup>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003" y="6077415"/>
                <a:ext cx="868070" cy="400110"/>
              </a:xfrm>
              <a:prstGeom prst="rect">
                <a:avLst/>
              </a:prstGeom>
              <a:blipFill>
                <a:blip r:embed="rId4"/>
                <a:stretch>
                  <a:fillRect r="-23239"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0"/>
            <a:ext cx="4114638" cy="114300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err="1">
                <a:solidFill>
                  <a:srgbClr val="000000"/>
                </a:solidFill>
                <a:latin typeface="Arial" panose="020B0604020202020204" pitchFamily="34" charset="0"/>
                <a:cs typeface="Arial" panose="020B0604020202020204" pitchFamily="34" charset="0"/>
              </a:rPr>
              <a:t>P</a:t>
            </a:r>
            <a:r>
              <a:rPr lang="en-US" sz="2600" b="1" i="1" baseline="-25000" dirty="0" err="1">
                <a:solidFill>
                  <a:srgbClr val="000000"/>
                </a:solidFill>
                <a:latin typeface="Arial" panose="020B0604020202020204" pitchFamily="34" charset="0"/>
                <a:cs typeface="Arial" panose="020B0604020202020204" pitchFamily="34" charset="0"/>
              </a:rPr>
              <a:t>L</a:t>
            </a:r>
            <a:r>
              <a:rPr lang="en-US" sz="2600" b="1" i="1" baseline="30000" dirty="0" err="1">
                <a:solidFill>
                  <a:srgbClr val="000000"/>
                </a:solidFill>
                <a:latin typeface="Arial" panose="020B0604020202020204" pitchFamily="34" charset="0"/>
                <a:cs typeface="Arial" panose="020B0604020202020204" pitchFamily="34" charset="0"/>
              </a:rPr>
              <a:t>e</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50000"/>
                                </a:srgbClr>
                              </a:solidFill>
                              <a:latin typeface="Cambria Math" panose="02040503050406030204" pitchFamily="18" charset="0"/>
                            </a:rPr>
                          </m:ctrlPr>
                        </m:sSubSup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up>
                          <m:r>
                            <a:rPr lang="en-US" sz="2000" i="1">
                              <a:solidFill>
                                <a:srgbClr val="FFFFFF">
                                  <a:lumMod val="50000"/>
                                </a:srgbClr>
                              </a:solidFill>
                              <a:latin typeface="Cambria Math" panose="02040503050406030204" pitchFamily="18" charset="0"/>
                            </a:rPr>
                            <m:t>𝑒</m:t>
                          </m:r>
                        </m:sup>
                      </m:sSubSup>
                      <m:r>
                        <a:rPr lang="en-US" sz="2000" i="1">
                          <a:solidFill>
                            <a:srgbClr val="FFFFFF">
                              <a:lumMod val="50000"/>
                            </a:srgbClr>
                          </a:solidFill>
                          <a:latin typeface="Cambria Math" panose="02040503050406030204" pitchFamily="18" charset="0"/>
                        </a:rPr>
                        <m:t>(</m:t>
                      </m:r>
                      <m:sSup>
                        <m:sSupPr>
                          <m:ctrlPr>
                            <a:rPr lang="en-US" sz="2000" i="1">
                              <a:solidFill>
                                <a:srgbClr val="FFFFFF">
                                  <a:lumMod val="50000"/>
                                </a:srgbClr>
                              </a:solidFill>
                              <a:latin typeface="Cambria Math" panose="02040503050406030204" pitchFamily="18" charset="0"/>
                            </a:rPr>
                          </m:ctrlPr>
                        </m:sSupPr>
                        <m:e>
                          <m:r>
                            <a:rPr lang="en-US" sz="2000" i="1">
                              <a:solidFill>
                                <a:srgbClr val="FFFFFF">
                                  <a:lumMod val="50000"/>
                                </a:srgbClr>
                              </a:solidFill>
                              <a:latin typeface="Cambria Math" panose="02040503050406030204" pitchFamily="18" charset="0"/>
                            </a:rPr>
                            <m:t>𝑃</m:t>
                          </m:r>
                        </m:e>
                        <m:sup>
                          <m:r>
                            <a:rPr lang="en-US" sz="2000" i="1">
                              <a:solidFill>
                                <a:srgbClr val="FFFFFF">
                                  <a:lumMod val="50000"/>
                                </a:srgbClr>
                              </a:solidFill>
                              <a:latin typeface="Cambria Math" panose="02040503050406030204" pitchFamily="18" charset="0"/>
                            </a:rPr>
                            <m:t>𝑒</m:t>
                          </m:r>
                        </m:sup>
                      </m:sSup>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5"/>
                <a:stretch>
                  <a:fillRect r="-23944"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752601" y="2133601"/>
            <a:ext cx="14042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a:t>
            </a:r>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L</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err="1">
                <a:solidFill>
                  <a:srgbClr val="C00000"/>
                </a:solidFill>
                <a:latin typeface="Arial" panose="020B0604020202020204" pitchFamily="34" charset="0"/>
                <a:cs typeface="Arial" panose="020B0604020202020204" pitchFamily="34" charset="0"/>
              </a:rPr>
              <a:t>P</a:t>
            </a:r>
            <a:r>
              <a:rPr lang="en-US" sz="2400" b="1" i="1" baseline="-25000" dirty="0" err="1">
                <a:solidFill>
                  <a:srgbClr val="C00000"/>
                </a:solidFill>
                <a:latin typeface="Arial" panose="020B0604020202020204" pitchFamily="34" charset="0"/>
                <a:cs typeface="Arial" panose="020B0604020202020204" pitchFamily="34" charset="0"/>
              </a:rPr>
              <a:t>H</a:t>
            </a:r>
            <a:r>
              <a:rPr lang="en-US" sz="2400" b="1" i="1" baseline="30000" dirty="0" err="1">
                <a:solidFill>
                  <a:srgbClr val="C00000"/>
                </a:solidFill>
                <a:latin typeface="Arial" panose="020B0604020202020204" pitchFamily="34" charset="0"/>
                <a:cs typeface="Arial" panose="020B0604020202020204" pitchFamily="34" charset="0"/>
              </a:rPr>
              <a:t>e</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262187" y="4151132"/>
            <a:ext cx="5199338" cy="954269"/>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911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Equilibrium in Vertical H-L-U Model</a:t>
            </a:r>
            <a:endParaRPr lang="en-US" i="1" dirty="0"/>
          </a:p>
        </p:txBody>
      </p:sp>
      <p:sp>
        <p:nvSpPr>
          <p:cNvPr id="4" name="Content Placeholder 3"/>
          <p:cNvSpPr>
            <a:spLocks noGrp="1"/>
          </p:cNvSpPr>
          <p:nvPr>
            <p:ph idx="1"/>
          </p:nvPr>
        </p:nvSpPr>
        <p:spPr/>
        <p:txBody>
          <a:bodyPr/>
          <a:lstStyle/>
          <a:p>
            <a:r>
              <a:rPr lang="en-US" dirty="0"/>
              <a:t>Build on EFC (2010) framework to show competitive equilibrium in the vertical </a:t>
            </a:r>
            <a:r>
              <a:rPr lang="en-US" i="1" dirty="0"/>
              <a:t>H-L-U</a:t>
            </a:r>
            <a:r>
              <a:rPr lang="en-US" dirty="0"/>
              <a:t> model graphically</a:t>
            </a:r>
          </a:p>
          <a:p>
            <a:pPr lvl="1"/>
            <a:r>
              <a:rPr lang="en-US" sz="1600" dirty="0"/>
              <a:t>Need demand and average cost curves for </a:t>
            </a:r>
            <a:r>
              <a:rPr lang="en-US" sz="1600" i="1" dirty="0"/>
              <a:t>both</a:t>
            </a:r>
            <a:r>
              <a:rPr lang="en-US" sz="1600" dirty="0"/>
              <a:t> </a:t>
            </a:r>
            <a:r>
              <a:rPr lang="en-US" sz="1600" i="1" dirty="0"/>
              <a:t>H</a:t>
            </a:r>
            <a:r>
              <a:rPr lang="en-US" sz="1600" dirty="0"/>
              <a:t> and </a:t>
            </a:r>
            <a:r>
              <a:rPr lang="en-US" sz="1600" i="1" dirty="0"/>
              <a:t>L</a:t>
            </a:r>
          </a:p>
          <a:p>
            <a:pPr lvl="1"/>
            <a:r>
              <a:rPr lang="en-US" sz="1600" dirty="0"/>
              <a:t>Equilibrium occurs where </a:t>
            </a:r>
            <a:r>
              <a:rPr lang="en-US" sz="1600" i="1" dirty="0"/>
              <a:t>D</a:t>
            </a:r>
            <a:r>
              <a:rPr lang="en-US" sz="1600" i="1" baseline="-25000" dirty="0"/>
              <a:t>H</a:t>
            </a:r>
            <a:r>
              <a:rPr lang="en-US" sz="1600" dirty="0"/>
              <a:t> = </a:t>
            </a:r>
            <a:r>
              <a:rPr lang="en-US" sz="1600" i="1" dirty="0"/>
              <a:t>AC</a:t>
            </a:r>
            <a:r>
              <a:rPr lang="en-US" sz="1600" i="1" baseline="-25000" dirty="0"/>
              <a:t>H</a:t>
            </a:r>
            <a:r>
              <a:rPr lang="en-US" sz="1600" dirty="0"/>
              <a:t> and </a:t>
            </a:r>
            <a:r>
              <a:rPr lang="en-US" sz="1600" i="1" dirty="0"/>
              <a:t>D</a:t>
            </a:r>
            <a:r>
              <a:rPr lang="en-US" sz="1600" i="1" baseline="-25000" dirty="0"/>
              <a:t>L</a:t>
            </a:r>
            <a:r>
              <a:rPr lang="en-US" sz="1600" dirty="0"/>
              <a:t> = </a:t>
            </a:r>
            <a:r>
              <a:rPr lang="en-US" sz="1600" i="1" dirty="0"/>
              <a:t>AC</a:t>
            </a:r>
            <a:r>
              <a:rPr lang="en-US" sz="1600" i="1" baseline="-25000" dirty="0"/>
              <a:t>L</a:t>
            </a:r>
            <a:endParaRPr lang="en-US" sz="1600" b="1" i="1" baseline="-25000" dirty="0"/>
          </a:p>
          <a:p>
            <a:endParaRPr lang="en-US" sz="2400" b="1" i="1" baseline="-25000" dirty="0"/>
          </a:p>
          <a:p>
            <a:r>
              <a:rPr lang="en-US" b="1" dirty="0"/>
              <a:t>New feature</a:t>
            </a:r>
            <a:r>
              <a:rPr lang="en-US" dirty="0"/>
              <a:t>: </a:t>
            </a:r>
            <a:r>
              <a:rPr lang="en-US" i="1" dirty="0"/>
              <a:t>D</a:t>
            </a:r>
            <a:r>
              <a:rPr lang="en-US" i="1" baseline="-25000" dirty="0"/>
              <a:t>H</a:t>
            </a:r>
            <a:r>
              <a:rPr lang="en-US" dirty="0"/>
              <a:t> and </a:t>
            </a:r>
            <a:r>
              <a:rPr lang="en-US" i="1" dirty="0"/>
              <a:t>AC</a:t>
            </a:r>
            <a:r>
              <a:rPr lang="en-US" i="1" baseline="-25000" dirty="0"/>
              <a:t>L</a:t>
            </a:r>
            <a:r>
              <a:rPr lang="en-US" dirty="0"/>
              <a:t> are </a:t>
            </a:r>
            <a:r>
              <a:rPr lang="en-US" u="sng" dirty="0"/>
              <a:t>equilibrium objects</a:t>
            </a:r>
            <a:r>
              <a:rPr lang="en-US" dirty="0"/>
              <a:t> that are affected by the price of the other plan</a:t>
            </a:r>
          </a:p>
          <a:p>
            <a:pPr lvl="1"/>
            <a:r>
              <a:rPr lang="en-US" sz="1600" dirty="0"/>
              <a:t>Lower </a:t>
            </a:r>
            <a:r>
              <a:rPr lang="en-US" sz="1600" i="1" dirty="0"/>
              <a:t>P</a:t>
            </a:r>
            <a:r>
              <a:rPr lang="en-US" sz="1600" i="1" baseline="-25000" dirty="0"/>
              <a:t>L</a:t>
            </a:r>
            <a:r>
              <a:rPr lang="en-US" sz="1600" dirty="0"/>
              <a:t> </a:t>
            </a:r>
            <a:r>
              <a:rPr lang="en-US" sz="1600" dirty="0">
                <a:sym typeface="Wingdings" panose="05000000000000000000" pitchFamily="2" charset="2"/>
              </a:rPr>
              <a:t> Reduces demand for </a:t>
            </a:r>
            <a:r>
              <a:rPr lang="en-US" sz="1600" i="1" dirty="0">
                <a:sym typeface="Wingdings" panose="05000000000000000000" pitchFamily="2" charset="2"/>
              </a:rPr>
              <a:t>H</a:t>
            </a:r>
            <a:r>
              <a:rPr lang="en-US" sz="1600" dirty="0">
                <a:sym typeface="Wingdings" panose="05000000000000000000" pitchFamily="2" charset="2"/>
              </a:rPr>
              <a:t>  (</a:t>
            </a:r>
            <a:r>
              <a:rPr lang="en-US" sz="1600" i="1" dirty="0"/>
              <a:t>D</a:t>
            </a:r>
            <a:r>
              <a:rPr lang="en-US" sz="1600" i="1" baseline="-25000" dirty="0"/>
              <a:t>H</a:t>
            </a:r>
            <a:r>
              <a:rPr lang="en-US" sz="1600" dirty="0">
                <a:sym typeface="Wingdings" panose="05000000000000000000" pitchFamily="2" charset="2"/>
              </a:rPr>
              <a:t>) </a:t>
            </a:r>
          </a:p>
          <a:p>
            <a:pPr lvl="1"/>
            <a:r>
              <a:rPr lang="en-US" sz="1600" dirty="0"/>
              <a:t>Lower </a:t>
            </a:r>
            <a:r>
              <a:rPr lang="en-US" sz="1600" i="1" dirty="0"/>
              <a:t>P</a:t>
            </a:r>
            <a:r>
              <a:rPr lang="en-US" sz="1600" i="1" baseline="-25000" dirty="0"/>
              <a:t>H</a:t>
            </a:r>
            <a:r>
              <a:rPr lang="en-US" sz="1600" dirty="0"/>
              <a:t> </a:t>
            </a:r>
            <a:r>
              <a:rPr lang="en-US" sz="1600" dirty="0">
                <a:sym typeface="Wingdings" panose="05000000000000000000" pitchFamily="2" charset="2"/>
              </a:rPr>
              <a:t> Reduces average cost of </a:t>
            </a:r>
            <a:r>
              <a:rPr lang="en-US" sz="1600" i="1" dirty="0">
                <a:sym typeface="Wingdings" panose="05000000000000000000" pitchFamily="2" charset="2"/>
              </a:rPr>
              <a:t>L</a:t>
            </a:r>
            <a:r>
              <a:rPr lang="en-US" sz="1600" dirty="0">
                <a:sym typeface="Wingdings" panose="05000000000000000000" pitchFamily="2" charset="2"/>
              </a:rPr>
              <a:t>  (</a:t>
            </a:r>
            <a:r>
              <a:rPr lang="en-US" sz="1600" i="1" dirty="0"/>
              <a:t>AC</a:t>
            </a:r>
            <a:r>
              <a:rPr lang="en-US" sz="1600" i="1" baseline="-25000" dirty="0"/>
              <a:t>L</a:t>
            </a:r>
            <a:r>
              <a:rPr lang="en-US" sz="1600" dirty="0">
                <a:sym typeface="Wingdings" panose="05000000000000000000" pitchFamily="2" charset="2"/>
              </a:rPr>
              <a:t>)</a:t>
            </a:r>
          </a:p>
          <a:p>
            <a:pPr lvl="1"/>
            <a:r>
              <a:rPr lang="en-US" sz="1600" dirty="0"/>
              <a:t>This creates the interactions b/n selection margins central to our paper</a:t>
            </a:r>
          </a:p>
          <a:p>
            <a:pPr marL="0" indent="0">
              <a:buNone/>
            </a:pPr>
            <a:endParaRPr lang="en-US" sz="800" dirty="0"/>
          </a:p>
          <a:p>
            <a:r>
              <a:rPr lang="en-US" dirty="0"/>
              <a:t>Critically, can also use the framework to </a:t>
            </a:r>
            <a:r>
              <a:rPr lang="en-US" b="1" dirty="0"/>
              <a:t>analyze market welfare</a:t>
            </a:r>
          </a:p>
          <a:p>
            <a:pPr lvl="1"/>
            <a:r>
              <a:rPr lang="en-US" dirty="0"/>
              <a:t>Important because we’ll show that many policies improve coverage on one margin but worsen it on the other: Welfare is ambiguous</a:t>
            </a:r>
          </a:p>
        </p:txBody>
      </p:sp>
    </p:spTree>
    <p:extLst>
      <p:ext uri="{BB962C8B-B14F-4D97-AF65-F5344CB8AC3E}">
        <p14:creationId xmlns:p14="http://schemas.microsoft.com/office/powerpoint/2010/main" val="10558240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24200" y="4468726"/>
            <a:ext cx="148630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H</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 </a:t>
            </a:r>
          </a:p>
        </p:txBody>
      </p: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38036512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Tree>
    <p:extLst>
      <p:ext uri="{BB962C8B-B14F-4D97-AF65-F5344CB8AC3E}">
        <p14:creationId xmlns:p14="http://schemas.microsoft.com/office/powerpoint/2010/main" val="363566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err="1">
                <a:cs typeface="Times New Roman" panose="02020603050405020304" pitchFamily="18" charset="0"/>
              </a:rPr>
              <a:t>Akerlof’s</a:t>
            </a:r>
            <a:r>
              <a:rPr lang="en-US" dirty="0">
                <a:cs typeface="Times New Roman" panose="02020603050405020304" pitchFamily="18" charset="0"/>
              </a:rPr>
              <a:t> Market for Lemons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marL="285750" indent="-285750">
              <a:buFont typeface="Arial" panose="020B0604020202020204" pitchFamily="34" charset="0"/>
              <a:buChar char="•"/>
            </a:pPr>
            <a:r>
              <a:rPr lang="en-US" sz="2400" dirty="0"/>
              <a:t>We are looking to buy a used car</a:t>
            </a:r>
          </a:p>
          <a:p>
            <a:pPr marL="285750" indent="-285750">
              <a:buFont typeface="Arial" panose="020B0604020202020204" pitchFamily="34" charset="0"/>
              <a:buChar char="•"/>
            </a:pPr>
            <a:r>
              <a:rPr lang="en-US" sz="2400" b="1" dirty="0"/>
              <a:t>Assumption 1: </a:t>
            </a:r>
            <a:r>
              <a:rPr lang="en-US" sz="2400" dirty="0"/>
              <a:t>Heterogeneity in car quality</a:t>
            </a:r>
          </a:p>
          <a:p>
            <a:pPr marL="742950" lvl="1" indent="-285750">
              <a:buFont typeface="Arial" panose="020B0604020202020204" pitchFamily="34" charset="0"/>
              <a:buChar char="•"/>
            </a:pPr>
            <a:r>
              <a:rPr lang="en-US" sz="2400" dirty="0"/>
              <a:t>Car valuation </a:t>
            </a:r>
            <a:r>
              <a:rPr lang="en-US" sz="2400" i="1" dirty="0"/>
              <a:t>v </a:t>
            </a:r>
            <a:r>
              <a:rPr lang="en-US" sz="2400" dirty="0"/>
              <a:t>is distributed uniformly on interval [$1,000, $9,000]</a:t>
            </a:r>
          </a:p>
          <a:p>
            <a:pPr marL="285750" indent="-285750">
              <a:buFont typeface="Arial" panose="020B0604020202020204" pitchFamily="34" charset="0"/>
              <a:buChar char="•"/>
            </a:pPr>
            <a:r>
              <a:rPr lang="en-US" sz="2400" b="1" dirty="0"/>
              <a:t>Assumption 2: </a:t>
            </a:r>
            <a:r>
              <a:rPr lang="en-US" sz="2400" dirty="0"/>
              <a:t> Car sellers </a:t>
            </a:r>
            <a:r>
              <a:rPr lang="en-US" sz="2400" i="1" dirty="0"/>
              <a:t>know </a:t>
            </a:r>
            <a:r>
              <a:rPr lang="en-US" sz="2400" dirty="0"/>
              <a:t>valuation</a:t>
            </a:r>
          </a:p>
          <a:p>
            <a:pPr marL="285750" indent="-285750">
              <a:buFont typeface="Arial" panose="020B0604020202020204" pitchFamily="34" charset="0"/>
              <a:buChar char="•"/>
            </a:pPr>
            <a:r>
              <a:rPr lang="en-US" sz="2400" b="1" dirty="0"/>
              <a:t>Assumption 3: </a:t>
            </a:r>
            <a:r>
              <a:rPr lang="en-US" sz="2400" dirty="0"/>
              <a:t>Car quality is </a:t>
            </a:r>
            <a:r>
              <a:rPr lang="en-US" sz="2400" i="1" u="sng" dirty="0"/>
              <a:t>unknown to buyer</a:t>
            </a:r>
            <a:endParaRPr lang="en-US" sz="2400" u="sng" dirty="0"/>
          </a:p>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0378125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Tree>
    <p:extLst>
      <p:ext uri="{BB962C8B-B14F-4D97-AF65-F5344CB8AC3E}">
        <p14:creationId xmlns:p14="http://schemas.microsoft.com/office/powerpoint/2010/main" val="5963007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7A20EB18-8256-4A13-8D4D-D1D5860342F5}"/>
              </a:ext>
            </a:extLst>
          </p:cNvPr>
          <p:cNvSpPr txBox="1"/>
          <p:nvPr/>
        </p:nvSpPr>
        <p:spPr>
          <a:xfrm>
            <a:off x="8417189" y="4206861"/>
            <a:ext cx="1578948" cy="584775"/>
          </a:xfrm>
          <a:prstGeom prst="rect">
            <a:avLst/>
          </a:prstGeom>
          <a:noFill/>
        </p:spPr>
        <p:txBody>
          <a:bodyPr wrap="square" rtlCol="0">
            <a:spAutoFit/>
          </a:bodyPr>
          <a:lstStyle/>
          <a:p>
            <a:pPr algn="ctr" defTabSz="914400"/>
            <a:r>
              <a:rPr lang="en-US" sz="1600" dirty="0">
                <a:solidFill>
                  <a:srgbClr val="C00000"/>
                </a:solidFill>
                <a:latin typeface="Arial"/>
                <a:cs typeface="Arial"/>
              </a:rPr>
              <a:t>Too many uninsured</a:t>
            </a:r>
          </a:p>
        </p:txBody>
      </p:sp>
    </p:spTree>
    <p:extLst>
      <p:ext uri="{BB962C8B-B14F-4D97-AF65-F5344CB8AC3E}">
        <p14:creationId xmlns:p14="http://schemas.microsoft.com/office/powerpoint/2010/main" val="23473243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6019800" y="23622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0" name="Straight Connector 99">
            <a:extLst>
              <a:ext uri="{FF2B5EF4-FFF2-40B4-BE49-F238E27FC236}">
                <a16:creationId xmlns:a16="http://schemas.microsoft.com/office/drawing/2014/main" id="{C2511BA1-0F11-4210-8C45-CB391728E74B}"/>
              </a:ext>
            </a:extLst>
          </p:cNvPr>
          <p:cNvCxnSpPr>
            <a:cxnSpLocks/>
          </p:cNvCxnSpPr>
          <p:nvPr/>
        </p:nvCxnSpPr>
        <p:spPr>
          <a:xfrm flipH="1">
            <a:off x="5638800" y="2819401"/>
            <a:ext cx="566332" cy="531393"/>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2" name="Freeform 21"/>
          <p:cNvSpPr/>
          <p:nvPr/>
        </p:nvSpPr>
        <p:spPr>
          <a:xfrm>
            <a:off x="4272457" y="1854438"/>
            <a:ext cx="5173494" cy="3708875"/>
          </a:xfrm>
          <a:custGeom>
            <a:avLst/>
            <a:gdLst>
              <a:gd name="connsiteX0" fmla="*/ 3289 w 5173494"/>
              <a:gd name="connsiteY0" fmla="*/ 0 h 3708875"/>
              <a:gd name="connsiteX1" fmla="*/ 5173494 w 5173494"/>
              <a:gd name="connsiteY1" fmla="*/ 3555051 h 3708875"/>
              <a:gd name="connsiteX2" fmla="*/ 5164949 w 5173494"/>
              <a:gd name="connsiteY2" fmla="*/ 3708875 h 3708875"/>
              <a:gd name="connsiteX3" fmla="*/ 4336007 w 5173494"/>
              <a:gd name="connsiteY3" fmla="*/ 3529413 h 3708875"/>
              <a:gd name="connsiteX4" fmla="*/ 3289 w 5173494"/>
              <a:gd name="connsiteY4" fmla="*/ 1461331 h 3708875"/>
              <a:gd name="connsiteX5" fmla="*/ 3289 w 5173494"/>
              <a:gd name="connsiteY5" fmla="*/ 0 h 370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494" h="3708875">
                <a:moveTo>
                  <a:pt x="3289" y="0"/>
                </a:moveTo>
                <a:lnTo>
                  <a:pt x="5173494" y="3555051"/>
                </a:lnTo>
                <a:lnTo>
                  <a:pt x="5164949" y="3708875"/>
                </a:lnTo>
                <a:lnTo>
                  <a:pt x="4336007" y="3529413"/>
                </a:lnTo>
                <a:lnTo>
                  <a:pt x="3289" y="1461331"/>
                </a:lnTo>
                <a:cubicBezTo>
                  <a:pt x="440" y="982767"/>
                  <a:pt x="-2408" y="504202"/>
                  <a:pt x="3289" y="0"/>
                </a:cubicBezTo>
                <a:close/>
              </a:path>
            </a:pathLst>
          </a:cu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3F998724-DC3E-4741-AAA3-EB80B99AF4C8}"/>
              </a:ext>
            </a:extLst>
          </p:cNvPr>
          <p:cNvSpPr txBox="1"/>
          <p:nvPr/>
        </p:nvSpPr>
        <p:spPr>
          <a:xfrm>
            <a:off x="6621985" y="2857022"/>
            <a:ext cx="1578948" cy="338554"/>
          </a:xfrm>
          <a:prstGeom prst="rect">
            <a:avLst/>
          </a:prstGeom>
          <a:noFill/>
        </p:spPr>
        <p:txBody>
          <a:bodyPr wrap="square" rtlCol="0">
            <a:spAutoFit/>
          </a:bodyPr>
          <a:lstStyle/>
          <a:p>
            <a:pPr algn="ctr" defTabSz="914400"/>
            <a:r>
              <a:rPr lang="en-US" sz="1600" dirty="0">
                <a:solidFill>
                  <a:srgbClr val="C00000"/>
                </a:solidFill>
                <a:latin typeface="Arial"/>
                <a:cs typeface="Arial"/>
              </a:rPr>
              <a:t>Too few in H</a:t>
            </a:r>
          </a:p>
        </p:txBody>
      </p:sp>
    </p:spTree>
    <p:extLst>
      <p:ext uri="{BB962C8B-B14F-4D97-AF65-F5344CB8AC3E}">
        <p14:creationId xmlns:p14="http://schemas.microsoft.com/office/powerpoint/2010/main" val="31872253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6019800" y="23622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0" name="Straight Connector 99">
            <a:extLst>
              <a:ext uri="{FF2B5EF4-FFF2-40B4-BE49-F238E27FC236}">
                <a16:creationId xmlns:a16="http://schemas.microsoft.com/office/drawing/2014/main" id="{C2511BA1-0F11-4210-8C45-CB391728E74B}"/>
              </a:ext>
            </a:extLst>
          </p:cNvPr>
          <p:cNvCxnSpPr>
            <a:cxnSpLocks/>
          </p:cNvCxnSpPr>
          <p:nvPr/>
        </p:nvCxnSpPr>
        <p:spPr>
          <a:xfrm flipH="1">
            <a:off x="5638800" y="2819401"/>
            <a:ext cx="566332" cy="531393"/>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2" name="Freeform 21"/>
          <p:cNvSpPr/>
          <p:nvPr/>
        </p:nvSpPr>
        <p:spPr>
          <a:xfrm>
            <a:off x="4272457" y="1854438"/>
            <a:ext cx="5173494" cy="3708875"/>
          </a:xfrm>
          <a:custGeom>
            <a:avLst/>
            <a:gdLst>
              <a:gd name="connsiteX0" fmla="*/ 3289 w 5173494"/>
              <a:gd name="connsiteY0" fmla="*/ 0 h 3708875"/>
              <a:gd name="connsiteX1" fmla="*/ 5173494 w 5173494"/>
              <a:gd name="connsiteY1" fmla="*/ 3555051 h 3708875"/>
              <a:gd name="connsiteX2" fmla="*/ 5164949 w 5173494"/>
              <a:gd name="connsiteY2" fmla="*/ 3708875 h 3708875"/>
              <a:gd name="connsiteX3" fmla="*/ 4336007 w 5173494"/>
              <a:gd name="connsiteY3" fmla="*/ 3529413 h 3708875"/>
              <a:gd name="connsiteX4" fmla="*/ 3289 w 5173494"/>
              <a:gd name="connsiteY4" fmla="*/ 1461331 h 3708875"/>
              <a:gd name="connsiteX5" fmla="*/ 3289 w 5173494"/>
              <a:gd name="connsiteY5" fmla="*/ 0 h 370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494" h="3708875">
                <a:moveTo>
                  <a:pt x="3289" y="0"/>
                </a:moveTo>
                <a:lnTo>
                  <a:pt x="5173494" y="3555051"/>
                </a:lnTo>
                <a:lnTo>
                  <a:pt x="5164949" y="3708875"/>
                </a:lnTo>
                <a:lnTo>
                  <a:pt x="4336007" y="3529413"/>
                </a:lnTo>
                <a:lnTo>
                  <a:pt x="3289" y="1461331"/>
                </a:lnTo>
                <a:cubicBezTo>
                  <a:pt x="440" y="982767"/>
                  <a:pt x="-2408" y="504202"/>
                  <a:pt x="3289" y="0"/>
                </a:cubicBezTo>
                <a:close/>
              </a:path>
            </a:pathLst>
          </a:cu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FE2625DA-3CF5-4577-B61E-CE2449ED921A}"/>
              </a:ext>
            </a:extLst>
          </p:cNvPr>
          <p:cNvSpPr txBox="1"/>
          <p:nvPr/>
        </p:nvSpPr>
        <p:spPr>
          <a:xfrm>
            <a:off x="6180153" y="859576"/>
            <a:ext cx="4279543" cy="400110"/>
          </a:xfrm>
          <a:prstGeom prst="rect">
            <a:avLst/>
          </a:prstGeom>
          <a:noFill/>
        </p:spPr>
        <p:txBody>
          <a:bodyPr wrap="square" rtlCol="0">
            <a:spAutoFit/>
          </a:bodyPr>
          <a:lstStyle/>
          <a:p>
            <a:pPr defTabSz="914400"/>
            <a:r>
              <a:rPr lang="en-US" sz="2000" b="1" i="1" dirty="0" err="1">
                <a:solidFill>
                  <a:srgbClr val="000000"/>
                </a:solidFill>
                <a:latin typeface="Arial" panose="020B0604020202020204" pitchFamily="34" charset="0"/>
                <a:cs typeface="Arial" panose="020B0604020202020204" pitchFamily="34" charset="0"/>
              </a:rPr>
              <a:t>W</a:t>
            </a:r>
            <a:r>
              <a:rPr lang="en-US" sz="2000" b="1" i="1" baseline="-25000" dirty="0" err="1">
                <a:solidFill>
                  <a:srgbClr val="000000"/>
                </a:solidFill>
                <a:latin typeface="Arial" panose="020B0604020202020204" pitchFamily="34" charset="0"/>
                <a:cs typeface="Arial" panose="020B0604020202020204" pitchFamily="34" charset="0"/>
              </a:rPr>
              <a:t>H</a:t>
            </a:r>
            <a:r>
              <a:rPr lang="en-US" sz="2000" b="1" i="1" baseline="30000" dirty="0" err="1">
                <a:solidFill>
                  <a:srgbClr val="000000"/>
                </a:solidFill>
                <a:latin typeface="Arial" panose="020B0604020202020204" pitchFamily="34" charset="0"/>
                <a:cs typeface="Arial" panose="020B0604020202020204" pitchFamily="34" charset="0"/>
              </a:rPr>
              <a:t>Net</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C</a:t>
            </a:r>
            <a:r>
              <a:rPr lang="en-US" sz="2000" b="1" i="1" baseline="-25000" dirty="0">
                <a:solidFill>
                  <a:srgbClr val="000000"/>
                </a:solidFill>
                <a:latin typeface="Arial" panose="020B0604020202020204" pitchFamily="34" charset="0"/>
                <a:cs typeface="Arial" panose="020B0604020202020204" pitchFamily="34" charset="0"/>
              </a:rPr>
              <a:t>HL</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59" name="Straight Connector 58">
            <a:extLst>
              <a:ext uri="{FF2B5EF4-FFF2-40B4-BE49-F238E27FC236}">
                <a16:creationId xmlns:a16="http://schemas.microsoft.com/office/drawing/2014/main" id="{A4843DE4-0987-4782-AB4D-4E61F80FF3C9}"/>
              </a:ext>
            </a:extLst>
          </p:cNvPr>
          <p:cNvCxnSpPr>
            <a:cxnSpLocks/>
          </p:cNvCxnSpPr>
          <p:nvPr/>
        </p:nvCxnSpPr>
        <p:spPr>
          <a:xfrm flipH="1">
            <a:off x="6096000" y="1235134"/>
            <a:ext cx="183538" cy="286387"/>
          </a:xfrm>
          <a:prstGeom prst="line">
            <a:avLst/>
          </a:prstGeom>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553803A3-A86D-4C13-95BF-1186AD696A0A}"/>
              </a:ext>
            </a:extLst>
          </p:cNvPr>
          <p:cNvSpPr txBox="1"/>
          <p:nvPr/>
        </p:nvSpPr>
        <p:spPr>
          <a:xfrm>
            <a:off x="8491288" y="1409129"/>
            <a:ext cx="2329188" cy="584775"/>
          </a:xfrm>
          <a:prstGeom prst="rect">
            <a:avLst/>
          </a:prstGeom>
          <a:noFill/>
        </p:spPr>
        <p:txBody>
          <a:bodyPr wrap="square" rtlCol="0">
            <a:spAutoFit/>
          </a:bodyPr>
          <a:lstStyle/>
          <a:p>
            <a:pPr defTabSz="914400"/>
            <a:r>
              <a:rPr lang="en-US" sz="1600" dirty="0">
                <a:solidFill>
                  <a:srgbClr val="000000"/>
                </a:solidFill>
                <a:latin typeface="cmss10"/>
                <a:cs typeface="Arial"/>
              </a:rPr>
              <a:t>Moral hazard difference b/n </a:t>
            </a:r>
            <a:r>
              <a:rPr lang="en-US" sz="1600" i="1" dirty="0">
                <a:solidFill>
                  <a:srgbClr val="000000"/>
                </a:solidFill>
                <a:latin typeface="cmss10"/>
                <a:cs typeface="Arial"/>
              </a:rPr>
              <a:t>H</a:t>
            </a:r>
            <a:r>
              <a:rPr lang="en-US" sz="1600" dirty="0">
                <a:solidFill>
                  <a:srgbClr val="000000"/>
                </a:solidFill>
                <a:latin typeface="cmss10"/>
                <a:cs typeface="Arial"/>
              </a:rPr>
              <a:t> and </a:t>
            </a:r>
            <a:r>
              <a:rPr lang="en-US" sz="1600" i="1" dirty="0">
                <a:solidFill>
                  <a:srgbClr val="000000"/>
                </a:solidFill>
                <a:latin typeface="cmss10"/>
                <a:cs typeface="Arial"/>
              </a:rPr>
              <a:t>L</a:t>
            </a:r>
            <a:r>
              <a:rPr lang="en-US" sz="1600" dirty="0">
                <a:solidFill>
                  <a:srgbClr val="000000"/>
                </a:solidFill>
                <a:latin typeface="cmss10"/>
                <a:cs typeface="Arial"/>
              </a:rPr>
              <a:t> plans</a:t>
            </a:r>
            <a:endParaRPr lang="en-US" sz="1600" i="1" dirty="0">
              <a:solidFill>
                <a:srgbClr val="000000"/>
              </a:solidFill>
              <a:latin typeface="cmss10"/>
              <a:cs typeface="Arial"/>
            </a:endParaRPr>
          </a:p>
        </p:txBody>
      </p:sp>
      <p:sp>
        <p:nvSpPr>
          <p:cNvPr id="62" name="Right Brace 61">
            <a:extLst>
              <a:ext uri="{FF2B5EF4-FFF2-40B4-BE49-F238E27FC236}">
                <a16:creationId xmlns:a16="http://schemas.microsoft.com/office/drawing/2014/main" id="{488A8582-D966-4BD9-A13F-15B730B70FA6}"/>
              </a:ext>
            </a:extLst>
          </p:cNvPr>
          <p:cNvSpPr/>
          <p:nvPr/>
        </p:nvSpPr>
        <p:spPr>
          <a:xfrm rot="5400000">
            <a:off x="8822556" y="895119"/>
            <a:ext cx="165465" cy="876491"/>
          </a:xfrm>
          <a:prstGeom prst="righ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en-US">
              <a:solidFill>
                <a:srgbClr val="000000"/>
              </a:solidFill>
              <a:latin typeface="cmss10"/>
              <a:cs typeface="Arial"/>
            </a:endParaRPr>
          </a:p>
        </p:txBody>
      </p:sp>
      <p:cxnSp>
        <p:nvCxnSpPr>
          <p:cNvPr id="63" name="Straight Connector 62">
            <a:extLst>
              <a:ext uri="{FF2B5EF4-FFF2-40B4-BE49-F238E27FC236}">
                <a16:creationId xmlns:a16="http://schemas.microsoft.com/office/drawing/2014/main" id="{688542F9-9F2E-455D-88E5-9F9291CE1BD6}"/>
              </a:ext>
            </a:extLst>
          </p:cNvPr>
          <p:cNvCxnSpPr>
            <a:cxnSpLocks/>
          </p:cNvCxnSpPr>
          <p:nvPr/>
        </p:nvCxnSpPr>
        <p:spPr>
          <a:xfrm flipH="1" flipV="1">
            <a:off x="3918773" y="211319"/>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465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12192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6019800" y="23622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0" name="Straight Connector 99">
            <a:extLst>
              <a:ext uri="{FF2B5EF4-FFF2-40B4-BE49-F238E27FC236}">
                <a16:creationId xmlns:a16="http://schemas.microsoft.com/office/drawing/2014/main" id="{C2511BA1-0F11-4210-8C45-CB391728E74B}"/>
              </a:ext>
            </a:extLst>
          </p:cNvPr>
          <p:cNvCxnSpPr>
            <a:cxnSpLocks/>
          </p:cNvCxnSpPr>
          <p:nvPr/>
        </p:nvCxnSpPr>
        <p:spPr>
          <a:xfrm flipH="1">
            <a:off x="5638800" y="2819401"/>
            <a:ext cx="566332" cy="531393"/>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2" name="Freeform 21"/>
          <p:cNvSpPr/>
          <p:nvPr/>
        </p:nvSpPr>
        <p:spPr>
          <a:xfrm>
            <a:off x="4272457" y="1854438"/>
            <a:ext cx="5173494" cy="3708875"/>
          </a:xfrm>
          <a:custGeom>
            <a:avLst/>
            <a:gdLst>
              <a:gd name="connsiteX0" fmla="*/ 3289 w 5173494"/>
              <a:gd name="connsiteY0" fmla="*/ 0 h 3708875"/>
              <a:gd name="connsiteX1" fmla="*/ 5173494 w 5173494"/>
              <a:gd name="connsiteY1" fmla="*/ 3555051 h 3708875"/>
              <a:gd name="connsiteX2" fmla="*/ 5164949 w 5173494"/>
              <a:gd name="connsiteY2" fmla="*/ 3708875 h 3708875"/>
              <a:gd name="connsiteX3" fmla="*/ 4336007 w 5173494"/>
              <a:gd name="connsiteY3" fmla="*/ 3529413 h 3708875"/>
              <a:gd name="connsiteX4" fmla="*/ 3289 w 5173494"/>
              <a:gd name="connsiteY4" fmla="*/ 1461331 h 3708875"/>
              <a:gd name="connsiteX5" fmla="*/ 3289 w 5173494"/>
              <a:gd name="connsiteY5" fmla="*/ 0 h 370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494" h="3708875">
                <a:moveTo>
                  <a:pt x="3289" y="0"/>
                </a:moveTo>
                <a:lnTo>
                  <a:pt x="5173494" y="3555051"/>
                </a:lnTo>
                <a:lnTo>
                  <a:pt x="5164949" y="3708875"/>
                </a:lnTo>
                <a:lnTo>
                  <a:pt x="4336007" y="3529413"/>
                </a:lnTo>
                <a:lnTo>
                  <a:pt x="3289" y="1461331"/>
                </a:lnTo>
                <a:cubicBezTo>
                  <a:pt x="440" y="982767"/>
                  <a:pt x="-2408" y="504202"/>
                  <a:pt x="3289" y="0"/>
                </a:cubicBezTo>
                <a:close/>
              </a:path>
            </a:pathLst>
          </a:cu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FE2625DA-3CF5-4577-B61E-CE2449ED921A}"/>
              </a:ext>
            </a:extLst>
          </p:cNvPr>
          <p:cNvSpPr txBox="1"/>
          <p:nvPr/>
        </p:nvSpPr>
        <p:spPr>
          <a:xfrm>
            <a:off x="5287613" y="1605764"/>
            <a:ext cx="4279543" cy="400110"/>
          </a:xfrm>
          <a:prstGeom prst="rect">
            <a:avLst/>
          </a:prstGeom>
          <a:noFill/>
        </p:spPr>
        <p:txBody>
          <a:bodyPr wrap="square" rtlCol="0">
            <a:spAutoFit/>
          </a:bodyPr>
          <a:lstStyle/>
          <a:p>
            <a:pPr defTabSz="914400"/>
            <a:r>
              <a:rPr lang="en-US" sz="2000" b="1" i="1" dirty="0" err="1">
                <a:solidFill>
                  <a:srgbClr val="000000"/>
                </a:solidFill>
                <a:latin typeface="Arial" panose="020B0604020202020204" pitchFamily="34" charset="0"/>
                <a:cs typeface="Arial" panose="020B0604020202020204" pitchFamily="34" charset="0"/>
              </a:rPr>
              <a:t>W</a:t>
            </a:r>
            <a:r>
              <a:rPr lang="en-US" sz="2000" b="1" i="1" baseline="-25000" dirty="0" err="1">
                <a:solidFill>
                  <a:srgbClr val="000000"/>
                </a:solidFill>
                <a:latin typeface="Arial" panose="020B0604020202020204" pitchFamily="34" charset="0"/>
                <a:cs typeface="Arial" panose="020B0604020202020204" pitchFamily="34" charset="0"/>
              </a:rPr>
              <a:t>H</a:t>
            </a:r>
            <a:r>
              <a:rPr lang="en-US" sz="2000" b="1" i="1" baseline="30000" dirty="0" err="1">
                <a:solidFill>
                  <a:srgbClr val="000000"/>
                </a:solidFill>
                <a:latin typeface="Arial" panose="020B0604020202020204" pitchFamily="34" charset="0"/>
                <a:cs typeface="Arial" panose="020B0604020202020204" pitchFamily="34" charset="0"/>
              </a:rPr>
              <a:t>Net</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C</a:t>
            </a:r>
            <a:r>
              <a:rPr lang="en-US" sz="2000" b="1" i="1" baseline="-25000" dirty="0">
                <a:solidFill>
                  <a:srgbClr val="000000"/>
                </a:solidFill>
                <a:latin typeface="Arial" panose="020B0604020202020204" pitchFamily="34" charset="0"/>
                <a:cs typeface="Arial" panose="020B0604020202020204" pitchFamily="34" charset="0"/>
              </a:rPr>
              <a:t>HL</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a:t>
            </a:r>
            <a:endParaRPr lang="en-US" sz="2000" b="1" baseline="30000" dirty="0">
              <a:solidFill>
                <a:srgbClr val="00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553803A3-A86D-4C13-95BF-1186AD696A0A}"/>
              </a:ext>
            </a:extLst>
          </p:cNvPr>
          <p:cNvSpPr txBox="1"/>
          <p:nvPr/>
        </p:nvSpPr>
        <p:spPr>
          <a:xfrm>
            <a:off x="7598748" y="2155317"/>
            <a:ext cx="2329188" cy="584775"/>
          </a:xfrm>
          <a:prstGeom prst="rect">
            <a:avLst/>
          </a:prstGeom>
          <a:noFill/>
        </p:spPr>
        <p:txBody>
          <a:bodyPr wrap="square" rtlCol="0">
            <a:spAutoFit/>
          </a:bodyPr>
          <a:lstStyle/>
          <a:p>
            <a:pPr defTabSz="914400"/>
            <a:r>
              <a:rPr lang="en-US" sz="1600" dirty="0">
                <a:solidFill>
                  <a:srgbClr val="000000"/>
                </a:solidFill>
                <a:latin typeface="cmss10"/>
                <a:cs typeface="Arial"/>
              </a:rPr>
              <a:t>Moral hazard difference b/n </a:t>
            </a:r>
            <a:r>
              <a:rPr lang="en-US" sz="1600" i="1" dirty="0">
                <a:solidFill>
                  <a:srgbClr val="000000"/>
                </a:solidFill>
                <a:latin typeface="cmss10"/>
                <a:cs typeface="Arial"/>
              </a:rPr>
              <a:t>H</a:t>
            </a:r>
            <a:r>
              <a:rPr lang="en-US" sz="1600" dirty="0">
                <a:solidFill>
                  <a:srgbClr val="000000"/>
                </a:solidFill>
                <a:latin typeface="cmss10"/>
                <a:cs typeface="Arial"/>
              </a:rPr>
              <a:t> and </a:t>
            </a:r>
            <a:r>
              <a:rPr lang="en-US" sz="1600" i="1" dirty="0">
                <a:solidFill>
                  <a:srgbClr val="000000"/>
                </a:solidFill>
                <a:latin typeface="cmss10"/>
                <a:cs typeface="Arial"/>
              </a:rPr>
              <a:t>L</a:t>
            </a:r>
            <a:r>
              <a:rPr lang="en-US" sz="1600" dirty="0">
                <a:solidFill>
                  <a:srgbClr val="000000"/>
                </a:solidFill>
                <a:latin typeface="cmss10"/>
                <a:cs typeface="Arial"/>
              </a:rPr>
              <a:t> plans</a:t>
            </a:r>
            <a:endParaRPr lang="en-US" sz="1600" i="1" dirty="0">
              <a:solidFill>
                <a:srgbClr val="000000"/>
              </a:solidFill>
              <a:latin typeface="cmss10"/>
              <a:cs typeface="Arial"/>
            </a:endParaRPr>
          </a:p>
        </p:txBody>
      </p:sp>
      <p:sp>
        <p:nvSpPr>
          <p:cNvPr id="62" name="Right Brace 61">
            <a:extLst>
              <a:ext uri="{FF2B5EF4-FFF2-40B4-BE49-F238E27FC236}">
                <a16:creationId xmlns:a16="http://schemas.microsoft.com/office/drawing/2014/main" id="{488A8582-D966-4BD9-A13F-15B730B70FA6}"/>
              </a:ext>
            </a:extLst>
          </p:cNvPr>
          <p:cNvSpPr/>
          <p:nvPr/>
        </p:nvSpPr>
        <p:spPr>
          <a:xfrm rot="5400000">
            <a:off x="7930016" y="1641307"/>
            <a:ext cx="165465" cy="876491"/>
          </a:xfrm>
          <a:prstGeom prst="righ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en-US">
              <a:solidFill>
                <a:srgbClr val="000000"/>
              </a:solidFill>
              <a:latin typeface="cmss10"/>
              <a:cs typeface="Arial"/>
            </a:endParaRPr>
          </a:p>
        </p:txBody>
      </p:sp>
      <p:cxnSp>
        <p:nvCxnSpPr>
          <p:cNvPr id="63" name="Straight Connector 62">
            <a:extLst>
              <a:ext uri="{FF2B5EF4-FFF2-40B4-BE49-F238E27FC236}">
                <a16:creationId xmlns:a16="http://schemas.microsoft.com/office/drawing/2014/main" id="{688542F9-9F2E-455D-88E5-9F9291CE1BD6}"/>
              </a:ext>
            </a:extLst>
          </p:cNvPr>
          <p:cNvCxnSpPr>
            <a:cxnSpLocks/>
          </p:cNvCxnSpPr>
          <p:nvPr/>
        </p:nvCxnSpPr>
        <p:spPr>
          <a:xfrm flipH="1" flipV="1">
            <a:off x="3117238" y="1042524"/>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192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30"/>
          <p:cNvSpPr/>
          <p:nvPr/>
        </p:nvSpPr>
        <p:spPr>
          <a:xfrm>
            <a:off x="4286251" y="2952750"/>
            <a:ext cx="1738313" cy="1158875"/>
          </a:xfrm>
          <a:custGeom>
            <a:avLst/>
            <a:gdLst>
              <a:gd name="connsiteX0" fmla="*/ 0 w 1738313"/>
              <a:gd name="connsiteY0" fmla="*/ 0 h 1158875"/>
              <a:gd name="connsiteX1" fmla="*/ 0 w 1738313"/>
              <a:gd name="connsiteY1" fmla="*/ 341313 h 1158875"/>
              <a:gd name="connsiteX2" fmla="*/ 1738313 w 1738313"/>
              <a:gd name="connsiteY2" fmla="*/ 1158875 h 1158875"/>
              <a:gd name="connsiteX3" fmla="*/ 0 w 1738313"/>
              <a:gd name="connsiteY3" fmla="*/ 0 h 1158875"/>
            </a:gdLst>
            <a:ahLst/>
            <a:cxnLst>
              <a:cxn ang="0">
                <a:pos x="connsiteX0" y="connsiteY0"/>
              </a:cxn>
              <a:cxn ang="0">
                <a:pos x="connsiteX1" y="connsiteY1"/>
              </a:cxn>
              <a:cxn ang="0">
                <a:pos x="connsiteX2" y="connsiteY2"/>
              </a:cxn>
              <a:cxn ang="0">
                <a:pos x="connsiteX3" y="connsiteY3"/>
              </a:cxn>
            </a:cxnLst>
            <a:rect l="l" t="t" r="r" b="b"/>
            <a:pathLst>
              <a:path w="1738313" h="1158875">
                <a:moveTo>
                  <a:pt x="0" y="0"/>
                </a:moveTo>
                <a:lnTo>
                  <a:pt x="0" y="341313"/>
                </a:lnTo>
                <a:lnTo>
                  <a:pt x="1738313" y="1158875"/>
                </a:lnTo>
                <a:lnTo>
                  <a:pt x="0" y="0"/>
                </a:lnTo>
                <a:close/>
              </a:path>
            </a:pathLst>
          </a:cu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34" name="Freeform 33"/>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28" name="Freeform 27"/>
          <p:cNvSpPr/>
          <p:nvPr/>
        </p:nvSpPr>
        <p:spPr>
          <a:xfrm>
            <a:off x="3143251" y="2190750"/>
            <a:ext cx="4175125" cy="2889250"/>
          </a:xfrm>
          <a:custGeom>
            <a:avLst/>
            <a:gdLst>
              <a:gd name="connsiteX0" fmla="*/ 0 w 4175125"/>
              <a:gd name="connsiteY0" fmla="*/ 0 h 2889250"/>
              <a:gd name="connsiteX1" fmla="*/ 1127125 w 4175125"/>
              <a:gd name="connsiteY1" fmla="*/ 754063 h 2889250"/>
              <a:gd name="connsiteX2" fmla="*/ 1111250 w 4175125"/>
              <a:gd name="connsiteY2" fmla="*/ 1127125 h 2889250"/>
              <a:gd name="connsiteX3" fmla="*/ 4159250 w 4175125"/>
              <a:gd name="connsiteY3" fmla="*/ 2579688 h 2889250"/>
              <a:gd name="connsiteX4" fmla="*/ 4175125 w 4175125"/>
              <a:gd name="connsiteY4" fmla="*/ 2889250 h 2889250"/>
              <a:gd name="connsiteX5" fmla="*/ 23813 w 4175125"/>
              <a:gd name="connsiteY5" fmla="*/ 1960563 h 2889250"/>
              <a:gd name="connsiteX6" fmla="*/ 0 w 4175125"/>
              <a:gd name="connsiteY6" fmla="*/ 0 h 288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2889250">
                <a:moveTo>
                  <a:pt x="0" y="0"/>
                </a:moveTo>
                <a:lnTo>
                  <a:pt x="1127125" y="754063"/>
                </a:lnTo>
                <a:lnTo>
                  <a:pt x="1111250" y="1127125"/>
                </a:lnTo>
                <a:lnTo>
                  <a:pt x="4159250" y="2579688"/>
                </a:lnTo>
                <a:lnTo>
                  <a:pt x="4175125" y="2889250"/>
                </a:lnTo>
                <a:lnTo>
                  <a:pt x="23813" y="1960563"/>
                </a:lnTo>
                <a:lnTo>
                  <a:pt x="0" y="0"/>
                </a:lnTo>
                <a:close/>
              </a:path>
            </a:pathLst>
          </a:custGeom>
          <a:pattFill prst="wdUpDiag">
            <a:fgClr>
              <a:schemeClr val="accent3">
                <a:lumMod val="40000"/>
                <a:lumOff val="60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a:stCxn id="52" idx="4"/>
          </p:cNvCxnSpPr>
          <p:nvPr/>
        </p:nvCxnSpPr>
        <p:spPr>
          <a:xfrm flipH="1">
            <a:off x="4244036" y="2971214"/>
            <a:ext cx="18071" cy="3086184"/>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80524"/>
            <a:ext cx="1270289" cy="400110"/>
          </a:xfrm>
          <a:prstGeom prst="rect">
            <a:avLst/>
          </a:prstGeom>
          <a:noFill/>
        </p:spPr>
        <p:txBody>
          <a:bodyPr wrap="square" rtlCol="0">
            <a:spAutoFit/>
          </a:bodyPr>
          <a:lstStyle/>
          <a:p>
            <a:pPr algn="ctr" defTabSz="914400"/>
            <a:r>
              <a:rPr lang="en-US" sz="2000" b="1" dirty="0" err="1">
                <a:solidFill>
                  <a:srgbClr val="FFFFFF">
                    <a:lumMod val="75000"/>
                  </a:srgbClr>
                </a:solidFill>
                <a:latin typeface="Arial" panose="020B0604020202020204" pitchFamily="34" charset="0"/>
                <a:cs typeface="Arial" panose="020B0604020202020204" pitchFamily="34" charset="0"/>
              </a:rPr>
              <a:t>Unins</a:t>
            </a:r>
            <a:r>
              <a:rPr lang="en-US" sz="2000" b="1" dirty="0">
                <a:solidFill>
                  <a:srgbClr val="FFFFFF">
                    <a:lumMod val="75000"/>
                  </a:srgbClr>
                </a:solidFill>
                <a:latin typeface="Arial" panose="020B0604020202020204" pitchFamily="34" charset="0"/>
                <a:cs typeface="Arial" panose="020B0604020202020204" pitchFamily="34" charset="0"/>
              </a:rPr>
              <a:t>.</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a:stCxn id="82" idx="0"/>
          </p:cNvCxnSpPr>
          <p:nvPr/>
        </p:nvCxnSpPr>
        <p:spPr>
          <a:xfrm flipH="1">
            <a:off x="7315038" y="4704819"/>
            <a:ext cx="4550" cy="135258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1" y="18288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14801" y="2514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37297" y="391775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4" name="TextBox 83">
            <a:extLst>
              <a:ext uri="{FF2B5EF4-FFF2-40B4-BE49-F238E27FC236}">
                <a16:creationId xmlns:a16="http://schemas.microsoft.com/office/drawing/2014/main" id="{B39A39A6-9E03-4C90-BA6A-B031D2887239}"/>
              </a:ext>
            </a:extLst>
          </p:cNvPr>
          <p:cNvSpPr txBox="1"/>
          <p:nvPr/>
        </p:nvSpPr>
        <p:spPr>
          <a:xfrm>
            <a:off x="59636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50310" y="4122047"/>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5410201" y="1371600"/>
            <a:ext cx="4279543" cy="400110"/>
          </a:xfrm>
          <a:prstGeom prst="rect">
            <a:avLst/>
          </a:prstGeom>
          <a:noFill/>
        </p:spPr>
        <p:txBody>
          <a:bodyPr wrap="square" rtlCol="0">
            <a:spAutoFit/>
          </a:bodyPr>
          <a:lstStyle/>
          <a:p>
            <a:pPr defTabSz="914400"/>
            <a:r>
              <a:rPr lang="en-US" sz="2000" b="1" i="1" dirty="0" err="1">
                <a:solidFill>
                  <a:srgbClr val="000000"/>
                </a:solidFill>
                <a:latin typeface="Arial" panose="020B0604020202020204" pitchFamily="34" charset="0"/>
                <a:cs typeface="Arial" panose="020B0604020202020204" pitchFamily="34" charset="0"/>
              </a:rPr>
              <a:t>W</a:t>
            </a:r>
            <a:r>
              <a:rPr lang="en-US" sz="2000" b="1" i="1" baseline="-25000" dirty="0" err="1">
                <a:solidFill>
                  <a:srgbClr val="000000"/>
                </a:solidFill>
                <a:latin typeface="Arial" panose="020B0604020202020204" pitchFamily="34" charset="0"/>
                <a:cs typeface="Arial" panose="020B0604020202020204" pitchFamily="34" charset="0"/>
              </a:rPr>
              <a:t>H</a:t>
            </a:r>
            <a:r>
              <a:rPr lang="en-US" sz="2000" b="1" i="1" baseline="30000" dirty="0" err="1">
                <a:solidFill>
                  <a:srgbClr val="000000"/>
                </a:solidFill>
                <a:latin typeface="Arial" panose="020B0604020202020204" pitchFamily="34" charset="0"/>
                <a:cs typeface="Arial" panose="020B0604020202020204" pitchFamily="34" charset="0"/>
              </a:rPr>
              <a:t>Net</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C</a:t>
            </a:r>
            <a:r>
              <a:rPr lang="en-US" sz="2000" b="1" i="1" baseline="-25000" dirty="0">
                <a:solidFill>
                  <a:srgbClr val="000000"/>
                </a:solidFill>
                <a:latin typeface="Arial" panose="020B0604020202020204" pitchFamily="34" charset="0"/>
                <a:cs typeface="Arial" panose="020B0604020202020204" pitchFamily="34" charset="0"/>
              </a:rPr>
              <a:t>HL</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2" y="2133600"/>
            <a:ext cx="2946645" cy="20236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10" name="Straight Connector 109"/>
          <p:cNvCxnSpPr>
            <a:cxnSpLocks/>
          </p:cNvCxnSpPr>
          <p:nvPr/>
        </p:nvCxnSpPr>
        <p:spPr>
          <a:xfrm flipH="1">
            <a:off x="4572000" y="1747158"/>
            <a:ext cx="937586" cy="1377043"/>
          </a:xfrm>
          <a:prstGeom prst="line">
            <a:avLst/>
          </a:prstGeom>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A6EB3D9A-CEA4-4CA3-823F-01E64F4A1A45}"/>
              </a:ext>
            </a:extLst>
          </p:cNvPr>
          <p:cNvSpPr txBox="1"/>
          <p:nvPr/>
        </p:nvSpPr>
        <p:spPr>
          <a:xfrm>
            <a:off x="9412141" y="51055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23" name="TextBox 22">
            <a:extLst>
              <a:ext uri="{FF2B5EF4-FFF2-40B4-BE49-F238E27FC236}">
                <a16:creationId xmlns:a16="http://schemas.microsoft.com/office/drawing/2014/main" id="{D8094FA6-208C-4F0F-8C79-5506F43127F5}"/>
              </a:ext>
            </a:extLst>
          </p:cNvPr>
          <p:cNvSpPr txBox="1"/>
          <p:nvPr/>
        </p:nvSpPr>
        <p:spPr>
          <a:xfrm>
            <a:off x="7721336" y="1921153"/>
            <a:ext cx="2329188" cy="584775"/>
          </a:xfrm>
          <a:prstGeom prst="rect">
            <a:avLst/>
          </a:prstGeom>
          <a:noFill/>
        </p:spPr>
        <p:txBody>
          <a:bodyPr wrap="square" rtlCol="0">
            <a:spAutoFit/>
          </a:bodyPr>
          <a:lstStyle/>
          <a:p>
            <a:pPr defTabSz="914400"/>
            <a:r>
              <a:rPr lang="en-US" sz="1600" dirty="0">
                <a:solidFill>
                  <a:srgbClr val="000000"/>
                </a:solidFill>
                <a:latin typeface="cmss10"/>
                <a:cs typeface="Arial"/>
              </a:rPr>
              <a:t>Moral hazard difference b/n </a:t>
            </a:r>
            <a:r>
              <a:rPr lang="en-US" sz="1600" i="1" dirty="0">
                <a:solidFill>
                  <a:srgbClr val="000000"/>
                </a:solidFill>
                <a:latin typeface="cmss10"/>
                <a:cs typeface="Arial"/>
              </a:rPr>
              <a:t>H</a:t>
            </a:r>
            <a:r>
              <a:rPr lang="en-US" sz="1600" dirty="0">
                <a:solidFill>
                  <a:srgbClr val="000000"/>
                </a:solidFill>
                <a:latin typeface="cmss10"/>
                <a:cs typeface="Arial"/>
              </a:rPr>
              <a:t> and </a:t>
            </a:r>
            <a:r>
              <a:rPr lang="en-US" sz="1600" i="1" dirty="0">
                <a:solidFill>
                  <a:srgbClr val="000000"/>
                </a:solidFill>
                <a:latin typeface="cmss10"/>
                <a:cs typeface="Arial"/>
              </a:rPr>
              <a:t>L</a:t>
            </a:r>
            <a:r>
              <a:rPr lang="en-US" sz="1600" dirty="0">
                <a:solidFill>
                  <a:srgbClr val="000000"/>
                </a:solidFill>
                <a:latin typeface="cmss10"/>
                <a:cs typeface="Arial"/>
              </a:rPr>
              <a:t> plans</a:t>
            </a:r>
            <a:endParaRPr lang="en-US" sz="1600" i="1" dirty="0">
              <a:solidFill>
                <a:srgbClr val="000000"/>
              </a:solidFill>
              <a:latin typeface="cmss10"/>
              <a:cs typeface="Arial"/>
            </a:endParaRPr>
          </a:p>
        </p:txBody>
      </p:sp>
      <p:sp>
        <p:nvSpPr>
          <p:cNvPr id="24" name="Right Brace 23">
            <a:extLst>
              <a:ext uri="{FF2B5EF4-FFF2-40B4-BE49-F238E27FC236}">
                <a16:creationId xmlns:a16="http://schemas.microsoft.com/office/drawing/2014/main" id="{F15CE9A0-F597-4566-A39D-DAAFA45CD21B}"/>
              </a:ext>
            </a:extLst>
          </p:cNvPr>
          <p:cNvSpPr/>
          <p:nvPr/>
        </p:nvSpPr>
        <p:spPr>
          <a:xfrm rot="5400000">
            <a:off x="8052604" y="1407143"/>
            <a:ext cx="165465" cy="876491"/>
          </a:xfrm>
          <a:prstGeom prst="righ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en-US">
              <a:solidFill>
                <a:srgbClr val="000000"/>
              </a:solidFill>
              <a:latin typeface="cmss10"/>
              <a:cs typeface="Arial"/>
            </a:endParaRP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90466" y="4405457"/>
            <a:ext cx="2998974" cy="64636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a:endCxn id="52" idx="0"/>
          </p:cNvCxnSpPr>
          <p:nvPr/>
        </p:nvCxnSpPr>
        <p:spPr>
          <a:xfrm flipH="1" flipV="1">
            <a:off x="4262106" y="2885850"/>
            <a:ext cx="2478" cy="371491"/>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2"/>
          </p:cNvCxnSpPr>
          <p:nvPr/>
        </p:nvCxnSpPr>
        <p:spPr>
          <a:xfrm>
            <a:off x="3100536" y="2150757"/>
            <a:ext cx="1140996" cy="792274"/>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p:nvPr/>
        </p:nvCxnSpPr>
        <p:spPr>
          <a:xfrm flipV="1">
            <a:off x="3153286" y="2108075"/>
            <a:ext cx="5432" cy="205598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200974" y="4182656"/>
            <a:ext cx="1218627" cy="25245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0536" y="2108075"/>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0958" y="2885850"/>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54" name="Straight Connector 53">
            <a:extLst>
              <a:ext uri="{FF2B5EF4-FFF2-40B4-BE49-F238E27FC236}">
                <a16:creationId xmlns:a16="http://schemas.microsoft.com/office/drawing/2014/main" id="{B318C283-A121-47A7-A574-3CBE8A2ACCAC}"/>
              </a:ext>
            </a:extLst>
          </p:cNvPr>
          <p:cNvCxnSpPr>
            <a:cxnSpLocks/>
          </p:cNvCxnSpPr>
          <p:nvPr/>
        </p:nvCxnSpPr>
        <p:spPr>
          <a:xfrm flipH="1" flipV="1">
            <a:off x="6064280" y="4146964"/>
            <a:ext cx="1209312" cy="810764"/>
          </a:xfrm>
          <a:prstGeom prst="line">
            <a:avLst/>
          </a:prstGeom>
          <a:ln w="349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9CCD0EE-FF76-47A6-A97F-22C1CEA05B74}"/>
              </a:ext>
            </a:extLst>
          </p:cNvPr>
          <p:cNvSpPr txBox="1"/>
          <p:nvPr/>
        </p:nvSpPr>
        <p:spPr>
          <a:xfrm>
            <a:off x="6096001" y="3810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K</a:t>
            </a:r>
          </a:p>
        </p:txBody>
      </p:sp>
      <p:sp>
        <p:nvSpPr>
          <p:cNvPr id="79" name="Oval 78">
            <a:extLst>
              <a:ext uri="{FF2B5EF4-FFF2-40B4-BE49-F238E27FC236}">
                <a16:creationId xmlns:a16="http://schemas.microsoft.com/office/drawing/2014/main" id="{0AED01AB-D518-47D7-8C28-DB2251D5939D}"/>
              </a:ext>
            </a:extLst>
          </p:cNvPr>
          <p:cNvSpPr/>
          <p:nvPr/>
        </p:nvSpPr>
        <p:spPr>
          <a:xfrm>
            <a:off x="4220386" y="44104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24200" y="415156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64" name="Straight Connector 63">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79500" y="534193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9" name="TextBox 88">
            <a:extLst>
              <a:ext uri="{FF2B5EF4-FFF2-40B4-BE49-F238E27FC236}">
                <a16:creationId xmlns:a16="http://schemas.microsoft.com/office/drawing/2014/main" id="{E449BA43-1DF1-48A0-9998-33D7B1C87B27}"/>
              </a:ext>
            </a:extLst>
          </p:cNvPr>
          <p:cNvSpPr txBox="1"/>
          <p:nvPr/>
        </p:nvSpPr>
        <p:spPr>
          <a:xfrm>
            <a:off x="7188212" y="6093024"/>
            <a:ext cx="1638292" cy="307777"/>
          </a:xfrm>
          <a:prstGeom prst="rect">
            <a:avLst/>
          </a:prstGeom>
          <a:noFill/>
        </p:spPr>
        <p:txBody>
          <a:bodyPr wrap="square" rtlCol="0">
            <a:spAutoFit/>
          </a:bodyPr>
          <a:lstStyle/>
          <a:p>
            <a:pPr algn="ctr" defTabSz="914400"/>
            <a:r>
              <a:rPr lang="en-US" sz="1400" i="1" dirty="0">
                <a:solidFill>
                  <a:srgbClr val="FFFFFF">
                    <a:lumMod val="50000"/>
                  </a:srgbClr>
                </a:solidFill>
                <a:latin typeface="cmss10"/>
                <a:cs typeface="Arial"/>
              </a:rPr>
              <a:t>Too many </a:t>
            </a:r>
            <a:r>
              <a:rPr lang="en-US" sz="1400" i="1" dirty="0" err="1">
                <a:solidFill>
                  <a:srgbClr val="FFFFFF">
                    <a:lumMod val="50000"/>
                  </a:srgbClr>
                </a:solidFill>
                <a:latin typeface="cmss10"/>
                <a:cs typeface="Arial"/>
              </a:rPr>
              <a:t>unins</a:t>
            </a:r>
            <a:r>
              <a:rPr lang="en-US" sz="1400" i="1" dirty="0">
                <a:solidFill>
                  <a:srgbClr val="FFFFFF">
                    <a:lumMod val="50000"/>
                  </a:srgbClr>
                </a:solidFill>
                <a:latin typeface="cmss10"/>
                <a:cs typeface="Arial"/>
              </a:rPr>
              <a:t>.</a:t>
            </a: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610600" y="4695828"/>
            <a:ext cx="4550" cy="135258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82" idx="4"/>
          </p:cNvCxnSpPr>
          <p:nvPr/>
        </p:nvCxnSpPr>
        <p:spPr>
          <a:xfrm>
            <a:off x="4267484" y="3336538"/>
            <a:ext cx="3052104" cy="145364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6" name="Oval 75">
            <a:extLst>
              <a:ext uri="{FF2B5EF4-FFF2-40B4-BE49-F238E27FC236}">
                <a16:creationId xmlns:a16="http://schemas.microsoft.com/office/drawing/2014/main" id="{99055BB2-DC13-4FC2-80A6-155DA73FD29D}"/>
              </a:ext>
            </a:extLst>
          </p:cNvPr>
          <p:cNvSpPr/>
          <p:nvPr/>
        </p:nvSpPr>
        <p:spPr>
          <a:xfrm>
            <a:off x="6013047" y="409791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103" name="TextBox 102"/>
          <p:cNvSpPr txBox="1"/>
          <p:nvPr/>
        </p:nvSpPr>
        <p:spPr>
          <a:xfrm>
            <a:off x="5964852" y="2370138"/>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5" name="Straight Connector 104">
            <a:extLst>
              <a:ext uri="{FF2B5EF4-FFF2-40B4-BE49-F238E27FC236}">
                <a16:creationId xmlns:a16="http://schemas.microsoft.com/office/drawing/2014/main" id="{C2511BA1-0F11-4210-8C45-CB391728E74B}"/>
              </a:ext>
            </a:extLst>
          </p:cNvPr>
          <p:cNvCxnSpPr>
            <a:cxnSpLocks/>
          </p:cNvCxnSpPr>
          <p:nvPr/>
        </p:nvCxnSpPr>
        <p:spPr>
          <a:xfrm flipH="1">
            <a:off x="4876800" y="2819400"/>
            <a:ext cx="1295400" cy="661986"/>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rgbClr val="632523"/>
            </a:solidFill>
            <a:headEnd type="none"/>
            <a:tailEnd type="oval"/>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7772400"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12" name="TextBox 111">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FFFFFF">
                    <a:lumMod val="75000"/>
                  </a:srgbClr>
                </a:solidFill>
                <a:latin typeface="Arial" panose="020B0604020202020204" pitchFamily="34" charset="0"/>
                <a:cs typeface="Arial" panose="020B0604020202020204" pitchFamily="34" charset="0"/>
              </a:rPr>
              <a:t>W</a:t>
            </a:r>
            <a:r>
              <a:rPr lang="en-US" sz="2000" b="1" i="1" baseline="-25000" dirty="0">
                <a:solidFill>
                  <a:srgbClr val="FFFFFF">
                    <a:lumMod val="75000"/>
                  </a:srgbClr>
                </a:solidFill>
                <a:latin typeface="Arial" panose="020B0604020202020204" pitchFamily="34" charset="0"/>
                <a:cs typeface="Arial" panose="020B0604020202020204" pitchFamily="34" charset="0"/>
              </a:rPr>
              <a:t>H</a:t>
            </a:r>
            <a:r>
              <a:rPr lang="en-US" sz="2000" b="1" i="1" baseline="30000" dirty="0">
                <a:solidFill>
                  <a:srgbClr val="FFFFFF">
                    <a:lumMod val="75000"/>
                  </a:srgbClr>
                </a:solidFill>
                <a:latin typeface="Arial" panose="020B0604020202020204" pitchFamily="34" charset="0"/>
                <a:cs typeface="Arial" panose="020B0604020202020204" pitchFamily="34" charset="0"/>
              </a:rPr>
              <a:t> </a:t>
            </a:r>
            <a:r>
              <a:rPr lang="en-US" sz="2000" b="1" dirty="0">
                <a:solidFill>
                  <a:srgbClr val="FFFFFF">
                    <a:lumMod val="75000"/>
                  </a:srgbClr>
                </a:solidFill>
                <a:latin typeface="Arial" panose="020B0604020202020204" pitchFamily="34" charset="0"/>
                <a:cs typeface="Arial" panose="020B0604020202020204" pitchFamily="34" charset="0"/>
              </a:rPr>
              <a:t>(</a:t>
            </a:r>
            <a:r>
              <a:rPr lang="en-US" sz="2000" b="1" i="1" dirty="0">
                <a:solidFill>
                  <a:srgbClr val="FFFFFF">
                    <a:lumMod val="75000"/>
                  </a:srgbClr>
                </a:solidFill>
                <a:latin typeface="Arial" panose="020B0604020202020204" pitchFamily="34" charset="0"/>
                <a:cs typeface="Arial" panose="020B0604020202020204" pitchFamily="34" charset="0"/>
              </a:rPr>
              <a:t>s</a:t>
            </a:r>
            <a:r>
              <a:rPr lang="en-US" sz="2000" b="1" dirty="0">
                <a:solidFill>
                  <a:srgbClr val="FFFFFF">
                    <a:lumMod val="75000"/>
                  </a:srgbClr>
                </a:solidFill>
                <a:latin typeface="Arial" panose="020B0604020202020204" pitchFamily="34" charset="0"/>
                <a:cs typeface="Arial" panose="020B0604020202020204" pitchFamily="34" charset="0"/>
              </a:rPr>
              <a:t>)</a:t>
            </a:r>
            <a:endParaRPr lang="en-US" sz="2000" b="1" baseline="30000" dirty="0">
              <a:solidFill>
                <a:srgbClr val="FFFFFF">
                  <a:lumMod val="75000"/>
                </a:srgbClr>
              </a:solidFill>
              <a:latin typeface="Arial" panose="020B0604020202020204" pitchFamily="34" charset="0"/>
              <a:cs typeface="Arial" panose="020B0604020202020204" pitchFamily="34" charset="0"/>
            </a:endParaRPr>
          </a:p>
        </p:txBody>
      </p:sp>
      <p:sp>
        <p:nvSpPr>
          <p:cNvPr id="113" name="TextBox 112"/>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114" name="TextBox 113">
            <a:extLst>
              <a:ext uri="{FF2B5EF4-FFF2-40B4-BE49-F238E27FC236}">
                <a16:creationId xmlns:a16="http://schemas.microsoft.com/office/drawing/2014/main" id="{3261A88E-4320-4C66-BF4A-EFA9755B5323}"/>
              </a:ext>
            </a:extLst>
          </p:cNvPr>
          <p:cNvSpPr txBox="1"/>
          <p:nvPr/>
        </p:nvSpPr>
        <p:spPr>
          <a:xfrm>
            <a:off x="4496030" y="6093024"/>
            <a:ext cx="1295171" cy="307777"/>
          </a:xfrm>
          <a:prstGeom prst="rect">
            <a:avLst/>
          </a:prstGeom>
          <a:noFill/>
        </p:spPr>
        <p:txBody>
          <a:bodyPr wrap="square" rtlCol="0">
            <a:spAutoFit/>
          </a:bodyPr>
          <a:lstStyle/>
          <a:p>
            <a:pPr algn="ctr" defTabSz="914400"/>
            <a:r>
              <a:rPr lang="en-US" sz="1400" i="1" dirty="0">
                <a:solidFill>
                  <a:srgbClr val="FFFFFF">
                    <a:lumMod val="50000"/>
                  </a:srgbClr>
                </a:solidFill>
                <a:latin typeface="cmss10"/>
                <a:cs typeface="Arial"/>
              </a:rPr>
              <a:t>Too many in L</a:t>
            </a:r>
          </a:p>
        </p:txBody>
      </p:sp>
      <p:cxnSp>
        <p:nvCxnSpPr>
          <p:cNvPr id="115" name="Straight Arrow Connector 114">
            <a:extLst>
              <a:ext uri="{FF2B5EF4-FFF2-40B4-BE49-F238E27FC236}">
                <a16:creationId xmlns:a16="http://schemas.microsoft.com/office/drawing/2014/main" id="{965A1530-ED9B-4F40-986B-48AC4239EBBB}"/>
              </a:ext>
            </a:extLst>
          </p:cNvPr>
          <p:cNvCxnSpPr/>
          <p:nvPr/>
        </p:nvCxnSpPr>
        <p:spPr>
          <a:xfrm flipH="1">
            <a:off x="4246563" y="6096000"/>
            <a:ext cx="1773238" cy="0"/>
          </a:xfrm>
          <a:prstGeom prst="straightConnector1">
            <a:avLst/>
          </a:prstGeom>
          <a:ln w="15875">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6" idx="1"/>
          </p:cNvCxnSpPr>
          <p:nvPr/>
        </p:nvCxnSpPr>
        <p:spPr>
          <a:xfrm flipH="1">
            <a:off x="6019801" y="4110412"/>
            <a:ext cx="5299" cy="1961776"/>
          </a:xfrm>
          <a:prstGeom prst="line">
            <a:avLst/>
          </a:prstGeom>
          <a:ln w="3175"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965A1530-ED9B-4F40-986B-48AC4239EBBB}"/>
              </a:ext>
            </a:extLst>
          </p:cNvPr>
          <p:cNvCxnSpPr/>
          <p:nvPr/>
        </p:nvCxnSpPr>
        <p:spPr>
          <a:xfrm flipH="1">
            <a:off x="7356476" y="6096000"/>
            <a:ext cx="1254124" cy="0"/>
          </a:xfrm>
          <a:prstGeom prst="straightConnector1">
            <a:avLst/>
          </a:prstGeom>
          <a:ln w="15875">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B39A39A6-9E03-4C90-BA6A-B031D2887239}"/>
              </a:ext>
            </a:extLst>
          </p:cNvPr>
          <p:cNvSpPr txBox="1"/>
          <p:nvPr/>
        </p:nvSpPr>
        <p:spPr>
          <a:xfrm>
            <a:off x="4419600" y="5680014"/>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8432961-1857-451E-AD0B-8BF057CFAE44}"/>
              </a:ext>
            </a:extLst>
          </p:cNvPr>
          <p:cNvSpPr txBox="1"/>
          <p:nvPr/>
        </p:nvSpPr>
        <p:spPr>
          <a:xfrm>
            <a:off x="8229601" y="5686428"/>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82" name="Oval 81">
            <a:extLst>
              <a:ext uri="{FF2B5EF4-FFF2-40B4-BE49-F238E27FC236}">
                <a16:creationId xmlns:a16="http://schemas.microsoft.com/office/drawing/2014/main" id="{B2FD7093-EAFE-4365-B577-A40ED4F1A243}"/>
              </a:ext>
            </a:extLst>
          </p:cNvPr>
          <p:cNvSpPr/>
          <p:nvPr/>
        </p:nvSpPr>
        <p:spPr>
          <a:xfrm>
            <a:off x="7278440" y="4704820"/>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786351" y="6212068"/>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786351" y="6212068"/>
                <a:ext cx="868070" cy="400110"/>
              </a:xfrm>
              <a:prstGeom prst="rect">
                <a:avLst/>
              </a:prstGeom>
              <a:blipFill>
                <a:blip r:embed="rId3"/>
                <a:stretch>
                  <a:fillRect r="-23077"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6995810" y="6233344"/>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995810" y="6233344"/>
                <a:ext cx="868070" cy="400110"/>
              </a:xfrm>
              <a:prstGeom prst="rect">
                <a:avLst/>
              </a:prstGeom>
              <a:blipFill>
                <a:blip r:embed="rId4"/>
                <a:stretch>
                  <a:fillRect r="-23239"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E2D7E4E-AA1C-49EB-B801-4E72C7501CEB}"/>
                  </a:ext>
                </a:extLst>
              </p:cNvPr>
              <p:cNvSpPr txBox="1"/>
              <p:nvPr/>
            </p:nvSpPr>
            <p:spPr>
              <a:xfrm>
                <a:off x="5557268" y="6207677"/>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90" name="TextBox 8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5557268" y="6207677"/>
                <a:ext cx="868070" cy="400110"/>
              </a:xfrm>
              <a:prstGeom prst="rect">
                <a:avLst/>
              </a:prstGeom>
              <a:blipFill>
                <a:blip r:embed="rId5"/>
                <a:stretch>
                  <a:fillRect b="-151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71027FB-D31C-4108-B248-65EFD67A5D40}"/>
                  </a:ext>
                </a:extLst>
              </p:cNvPr>
              <p:cNvSpPr txBox="1"/>
              <p:nvPr/>
            </p:nvSpPr>
            <p:spPr>
              <a:xfrm>
                <a:off x="8229600" y="6214120"/>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96" name="TextBox 9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229600" y="6214120"/>
                <a:ext cx="868070" cy="400110"/>
              </a:xfrm>
              <a:prstGeom prst="rect">
                <a:avLst/>
              </a:prstGeom>
              <a:blipFill>
                <a:blip r:embed="rId6"/>
                <a:stretch>
                  <a:fillRect b="-1515"/>
                </a:stretch>
              </a:blipFill>
            </p:spPr>
            <p:txBody>
              <a:bodyPr/>
              <a:lstStyle/>
              <a:p>
                <a:r>
                  <a:rPr lang="en-CA">
                    <a:noFill/>
                  </a:rPr>
                  <a:t> </a:t>
                </a:r>
              </a:p>
            </p:txBody>
          </p:sp>
        </mc:Fallback>
      </mc:AlternateContent>
    </p:spTree>
    <p:extLst>
      <p:ext uri="{BB962C8B-B14F-4D97-AF65-F5344CB8AC3E}">
        <p14:creationId xmlns:p14="http://schemas.microsoft.com/office/powerpoint/2010/main" val="77574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paper tell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182880" marR="0" lvl="0" indent="-182880" algn="l" defTabSz="914400" rtl="0" eaLnBrk="1" fontAlgn="auto" latinLnBrk="0" hangingPunct="1">
              <a:lnSpc>
                <a:spcPct val="95000"/>
              </a:lnSpc>
              <a:spcBef>
                <a:spcPts val="1400"/>
              </a:spcBef>
              <a:spcAft>
                <a:spcPts val="200"/>
              </a:spcAft>
              <a:buClr>
                <a:srgbClr val="6F6F74"/>
              </a:buClr>
              <a:buSzPct val="80000"/>
              <a:buFont typeface="Arial" pitchFamily="34" charset="0"/>
              <a:buChar char="•"/>
              <a:tabLst/>
              <a:defRPr/>
            </a:pPr>
            <a:r>
              <a:rPr kumimoji="0" lang="en-US" sz="2400" b="0" i="0" u="none" strike="noStrike" kern="1200" cap="none" spc="1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Once again, ways to “strategically complicate” the state space we’re considering</a:t>
            </a:r>
          </a:p>
          <a:p>
            <a:pPr lvl="1">
              <a:lnSpc>
                <a:spcPct val="95000"/>
              </a:lnSpc>
              <a:spcBef>
                <a:spcPts val="1400"/>
              </a:spcBef>
              <a:spcAft>
                <a:spcPts val="200"/>
              </a:spcAft>
              <a:buClr>
                <a:srgbClr val="6F6F74"/>
              </a:buClr>
              <a:buSzPct val="80000"/>
              <a:buFont typeface="Arial" pitchFamily="34" charset="0"/>
              <a:buChar char="•"/>
            </a:pPr>
            <a:r>
              <a:rPr kumimoji="0" lang="en-US" sz="22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When is this useful? When you want to study the interaction of two effects! </a:t>
            </a:r>
          </a:p>
          <a:p>
            <a:pPr lvl="1">
              <a:lnSpc>
                <a:spcPct val="95000"/>
              </a:lnSpc>
              <a:spcBef>
                <a:spcPts val="1400"/>
              </a:spcBef>
              <a:spcAft>
                <a:spcPts val="200"/>
              </a:spcAft>
              <a:buClr>
                <a:srgbClr val="6F6F74"/>
              </a:buClr>
              <a:buSzPct val="80000"/>
              <a:buFont typeface="Arial" pitchFamily="34" charset="0"/>
              <a:buChar char="•"/>
            </a:pPr>
            <a:r>
              <a:rPr lang="en-US" sz="2200" dirty="0">
                <a:solidFill>
                  <a:srgbClr val="000000">
                    <a:lumMod val="85000"/>
                    <a:lumOff val="15000"/>
                  </a:srgbClr>
                </a:solidFill>
                <a:cs typeface="Times New Roman" panose="02020603050405020304" pitchFamily="18" charset="0"/>
              </a:rPr>
              <a:t>When is it not useful? When assumptions don’t hold (perfect ordering)	</a:t>
            </a:r>
          </a:p>
          <a:p>
            <a:pPr>
              <a:buClr>
                <a:srgbClr val="6F6F74"/>
              </a:buClr>
            </a:pPr>
            <a:r>
              <a:rPr kumimoji="0" lang="en-US" sz="24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Shows the unintended effects of policy </a:t>
            </a:r>
            <a:r>
              <a:rPr lang="en-US" sz="2400" spc="0" dirty="0">
                <a:solidFill>
                  <a:srgbClr val="000000">
                    <a:lumMod val="85000"/>
                    <a:lumOff val="15000"/>
                  </a:srgbClr>
                </a:solidFill>
                <a:cs typeface="Times New Roman" panose="02020603050405020304" pitchFamily="18" charset="0"/>
              </a:rPr>
              <a:t>may be first-order if you ignore a margin</a:t>
            </a:r>
          </a:p>
          <a:p>
            <a:pPr lvl="1">
              <a:buClr>
                <a:srgbClr val="6F6F74"/>
              </a:buClr>
            </a:pPr>
            <a:r>
              <a:rPr kumimoji="0" lang="en-US" sz="2200" b="0" i="0" u="none" strike="noStrike" kern="1200" cap="none"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Since prices/quantities are </a:t>
            </a:r>
            <a:r>
              <a:rPr kumimoji="0" lang="en-US" sz="2200" b="1" i="0" u="none" strike="noStrike" kern="1200" cap="none"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equilibrium objects</a:t>
            </a:r>
            <a:r>
              <a:rPr kumimoji="0" lang="en-US" sz="2200" i="0" u="none" strike="noStrike" kern="1200" cap="none"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 policies affecting one margin may change another!</a:t>
            </a:r>
          </a:p>
          <a:p>
            <a:pPr lvl="1">
              <a:buClr>
                <a:srgbClr val="6F6F74"/>
              </a:buClr>
            </a:pPr>
            <a:r>
              <a:rPr lang="en-US" sz="2200" b="0" spc="0" dirty="0">
                <a:solidFill>
                  <a:srgbClr val="000000">
                    <a:lumMod val="85000"/>
                    <a:lumOff val="15000"/>
                  </a:srgbClr>
                </a:solidFill>
                <a:cs typeface="Times New Roman" panose="02020603050405020304" pitchFamily="18" charset="0"/>
              </a:rPr>
              <a:t>A strong mandate meant to i</a:t>
            </a:r>
            <a:r>
              <a:rPr lang="en-US" sz="2200" dirty="0">
                <a:solidFill>
                  <a:srgbClr val="000000">
                    <a:lumMod val="85000"/>
                    <a:lumOff val="15000"/>
                  </a:srgbClr>
                </a:solidFill>
                <a:cs typeface="Times New Roman" panose="02020603050405020304" pitchFamily="18" charset="0"/>
              </a:rPr>
              <a:t>ncrease </a:t>
            </a:r>
            <a:r>
              <a:rPr lang="en-US" sz="2200" dirty="0" err="1">
                <a:solidFill>
                  <a:srgbClr val="000000">
                    <a:lumMod val="85000"/>
                    <a:lumOff val="15000"/>
                  </a:srgbClr>
                </a:solidFill>
                <a:cs typeface="Times New Roman" panose="02020603050405020304" pitchFamily="18" charset="0"/>
              </a:rPr>
              <a:t>takeup</a:t>
            </a:r>
            <a:r>
              <a:rPr lang="en-US" sz="2200" dirty="0">
                <a:solidFill>
                  <a:srgbClr val="000000">
                    <a:lumMod val="85000"/>
                    <a:lumOff val="15000"/>
                  </a:srgbClr>
                </a:solidFill>
                <a:cs typeface="Times New Roman" panose="02020603050405020304" pitchFamily="18" charset="0"/>
              </a:rPr>
              <a:t> (in MA) could reduce the generosity of plans by 35%! </a:t>
            </a:r>
          </a:p>
          <a:p>
            <a:pPr lvl="1">
              <a:buClr>
                <a:srgbClr val="6F6F74"/>
              </a:buClr>
            </a:pPr>
            <a:r>
              <a:rPr lang="en-US" sz="2200" dirty="0">
                <a:solidFill>
                  <a:srgbClr val="000000">
                    <a:lumMod val="85000"/>
                    <a:lumOff val="15000"/>
                  </a:srgbClr>
                </a:solidFill>
                <a:cs typeface="Times New Roman" panose="02020603050405020304" pitchFamily="18" charset="0"/>
              </a:rPr>
              <a:t>In the other direction, strengthening risk adjustment (increasing plan generosity) could reduce extensive margin participation by 60%!</a:t>
            </a:r>
          </a:p>
          <a:p>
            <a:pPr>
              <a:buClr>
                <a:srgbClr val="6F6F74"/>
              </a:buClr>
            </a:pPr>
            <a:r>
              <a:rPr kumimoji="0" lang="en-US" sz="24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Considering both margin</a:t>
            </a:r>
            <a:r>
              <a:rPr lang="en-US" sz="2400" spc="0" dirty="0">
                <a:solidFill>
                  <a:srgbClr val="000000">
                    <a:lumMod val="85000"/>
                    <a:lumOff val="15000"/>
                  </a:srgbClr>
                </a:solidFill>
                <a:cs typeface="Times New Roman" panose="02020603050405020304" pitchFamily="18" charset="0"/>
              </a:rPr>
              <a:t>s is necessary </a:t>
            </a:r>
            <a:r>
              <a:rPr lang="en-US" sz="2400" spc="0">
                <a:solidFill>
                  <a:srgbClr val="000000">
                    <a:lumMod val="85000"/>
                    <a:lumOff val="15000"/>
                  </a:srgbClr>
                </a:solidFill>
                <a:cs typeface="Times New Roman" panose="02020603050405020304" pitchFamily="18" charset="0"/>
              </a:rPr>
              <a:t>for optimal policy</a:t>
            </a:r>
            <a:endParaRPr kumimoji="0" lang="en-US" sz="24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337374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Private information distorts demand for services! </a:t>
            </a:r>
          </a:p>
          <a:p>
            <a:r>
              <a:rPr lang="en-US" sz="2400" dirty="0">
                <a:cs typeface="Times New Roman" panose="02020603050405020304" pitchFamily="18" charset="0"/>
              </a:rPr>
              <a:t>People have information about their own risk</a:t>
            </a:r>
          </a:p>
          <a:p>
            <a:pPr lvl="1"/>
            <a:r>
              <a:rPr lang="en-US" sz="2200" dirty="0">
                <a:cs typeface="Times New Roman" panose="02020603050405020304" pitchFamily="18" charset="0"/>
              </a:rPr>
              <a:t>Sometimes on multiple dimensions</a:t>
            </a:r>
          </a:p>
          <a:p>
            <a:r>
              <a:rPr lang="en-US" sz="2400" dirty="0">
                <a:cs typeface="Times New Roman" panose="02020603050405020304" pitchFamily="18" charset="0"/>
              </a:rPr>
              <a:t>Government intervention may be needed to mitigate risks</a:t>
            </a:r>
          </a:p>
          <a:p>
            <a:pPr lvl="1"/>
            <a:r>
              <a:rPr lang="en-US" sz="2200" dirty="0">
                <a:cs typeface="Times New Roman" panose="02020603050405020304" pitchFamily="18" charset="0"/>
              </a:rPr>
              <a:t>Mandates, risk adjustment, subsidies (oh my!) </a:t>
            </a:r>
          </a:p>
          <a:p>
            <a:pPr lvl="1"/>
            <a:r>
              <a:rPr lang="en-US" sz="2200" dirty="0">
                <a:cs typeface="Times New Roman" panose="02020603050405020304" pitchFamily="18" charset="0"/>
              </a:rPr>
              <a:t>But may also have unintended consequences!</a:t>
            </a:r>
          </a:p>
          <a:p>
            <a:pPr marL="0" indent="0">
              <a:buNone/>
            </a:pPr>
            <a:r>
              <a:rPr lang="en-US" sz="2400" b="1" dirty="0">
                <a:solidFill>
                  <a:srgbClr val="0070C0"/>
                </a:solidFill>
                <a:cs typeface="Times New Roman" panose="02020603050405020304" pitchFamily="18" charset="0"/>
              </a:rPr>
              <a:t>Next time: provider payment</a:t>
            </a:r>
          </a:p>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p:txBody>
      </p:sp>
    </p:spTree>
    <p:extLst>
      <p:ext uri="{BB962C8B-B14F-4D97-AF65-F5344CB8AC3E}">
        <p14:creationId xmlns:p14="http://schemas.microsoft.com/office/powerpoint/2010/main" val="20387803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lstStyle/>
          <a:p>
            <a:r>
              <a:rPr lang="en-US" dirty="0"/>
              <a:t>The Affordable Care Act</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1905750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err="1">
                <a:cs typeface="Times New Roman" panose="02020603050405020304" pitchFamily="18" charset="0"/>
              </a:rPr>
              <a:t>Akerlof’s</a:t>
            </a:r>
            <a:r>
              <a:rPr lang="en-US" dirty="0">
                <a:cs typeface="Times New Roman" panose="02020603050405020304" pitchFamily="18" charset="0"/>
              </a:rPr>
              <a:t> Market for Lemons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marL="285750" indent="-285750">
              <a:buFont typeface="Arial" panose="020B0604020202020204" pitchFamily="34" charset="0"/>
              <a:buChar char="•"/>
            </a:pPr>
            <a:r>
              <a:rPr lang="en-US" sz="2400" dirty="0"/>
              <a:t>We are looking to buy a used car</a:t>
            </a:r>
          </a:p>
          <a:p>
            <a:pPr marL="285750" indent="-285750">
              <a:buFont typeface="Arial" panose="020B0604020202020204" pitchFamily="34" charset="0"/>
              <a:buChar char="•"/>
            </a:pPr>
            <a:r>
              <a:rPr lang="en-US" sz="2400" b="1" dirty="0"/>
              <a:t>Assumption 1: </a:t>
            </a:r>
            <a:r>
              <a:rPr lang="en-US" sz="2400" dirty="0"/>
              <a:t>Heterogeneity in car quality</a:t>
            </a:r>
          </a:p>
          <a:p>
            <a:pPr marL="742950" lvl="1" indent="-285750">
              <a:buFont typeface="Arial" panose="020B0604020202020204" pitchFamily="34" charset="0"/>
              <a:buChar char="•"/>
            </a:pPr>
            <a:r>
              <a:rPr lang="en-US" sz="2400" dirty="0"/>
              <a:t>Car valuation </a:t>
            </a:r>
            <a:r>
              <a:rPr lang="en-US" sz="2400" i="1" dirty="0"/>
              <a:t>v </a:t>
            </a:r>
            <a:r>
              <a:rPr lang="en-US" sz="2400" dirty="0"/>
              <a:t>is distributed uniformly on interval [$1,000, $9,000]</a:t>
            </a:r>
          </a:p>
          <a:p>
            <a:pPr marL="285750" indent="-285750">
              <a:buFont typeface="Arial" panose="020B0604020202020204" pitchFamily="34" charset="0"/>
              <a:buChar char="•"/>
            </a:pPr>
            <a:r>
              <a:rPr lang="en-US" sz="2400" b="1" dirty="0"/>
              <a:t>Assumption 2: </a:t>
            </a:r>
            <a:r>
              <a:rPr lang="en-US" sz="2400" dirty="0"/>
              <a:t> Car sellers </a:t>
            </a:r>
            <a:r>
              <a:rPr lang="en-US" sz="2400" i="1" dirty="0"/>
              <a:t>know </a:t>
            </a:r>
            <a:r>
              <a:rPr lang="en-US" sz="2400" dirty="0"/>
              <a:t>valuation</a:t>
            </a:r>
          </a:p>
          <a:p>
            <a:pPr marL="285750" indent="-285750">
              <a:buFont typeface="Arial" panose="020B0604020202020204" pitchFamily="34" charset="0"/>
              <a:buChar char="•"/>
            </a:pPr>
            <a:r>
              <a:rPr lang="en-US" sz="2400" b="1" dirty="0"/>
              <a:t>Assumption 3: </a:t>
            </a:r>
            <a:r>
              <a:rPr lang="en-US" sz="2400" dirty="0"/>
              <a:t>Car quality is </a:t>
            </a:r>
            <a:r>
              <a:rPr lang="en-US" sz="2400" i="1" u="sng" dirty="0"/>
              <a:t>unknown to buyer</a:t>
            </a:r>
            <a:endParaRPr lang="en-US" sz="2400" u="sng" dirty="0"/>
          </a:p>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84B0151-0483-E8AA-A2A9-A818CAAABFBE}"/>
              </a:ext>
            </a:extLst>
          </p:cNvPr>
          <p:cNvPicPr>
            <a:picLocks noChangeAspect="1"/>
          </p:cNvPicPr>
          <p:nvPr/>
        </p:nvPicPr>
        <p:blipFill>
          <a:blip r:embed="rId3"/>
          <a:stretch>
            <a:fillRect/>
          </a:stretch>
        </p:blipFill>
        <p:spPr>
          <a:xfrm>
            <a:off x="7162800" y="2513432"/>
            <a:ext cx="249958" cy="1280271"/>
          </a:xfrm>
          <a:prstGeom prst="rect">
            <a:avLst/>
          </a:prstGeom>
        </p:spPr>
      </p:pic>
      <p:sp>
        <p:nvSpPr>
          <p:cNvPr id="11" name="TextBox 10">
            <a:extLst>
              <a:ext uri="{FF2B5EF4-FFF2-40B4-BE49-F238E27FC236}">
                <a16:creationId xmlns:a16="http://schemas.microsoft.com/office/drawing/2014/main" id="{6B5194A3-EE53-B669-0075-BDD4D683E49D}"/>
              </a:ext>
            </a:extLst>
          </p:cNvPr>
          <p:cNvSpPr txBox="1"/>
          <p:nvPr/>
        </p:nvSpPr>
        <p:spPr>
          <a:xfrm>
            <a:off x="7412758" y="2968901"/>
            <a:ext cx="6103088" cy="369332"/>
          </a:xfrm>
          <a:prstGeom prst="rect">
            <a:avLst/>
          </a:prstGeom>
          <a:noFill/>
        </p:spPr>
        <p:txBody>
          <a:bodyPr wrap="square">
            <a:spAutoFit/>
          </a:bodyPr>
          <a:lstStyle/>
          <a:p>
            <a:r>
              <a:rPr lang="en-CA" b="1" i="1" dirty="0">
                <a:solidFill>
                  <a:schemeClr val="accent3">
                    <a:lumMod val="75000"/>
                  </a:schemeClr>
                </a:solidFill>
              </a:rPr>
              <a:t>Information asymmetry </a:t>
            </a:r>
          </a:p>
        </p:txBody>
      </p:sp>
    </p:spTree>
    <p:extLst>
      <p:ext uri="{BB962C8B-B14F-4D97-AF65-F5344CB8AC3E}">
        <p14:creationId xmlns:p14="http://schemas.microsoft.com/office/powerpoint/2010/main" val="32149832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Adverse Selection in Health Insurance pre-ACA</a:t>
            </a:r>
          </a:p>
        </p:txBody>
      </p:sp>
      <p:sp>
        <p:nvSpPr>
          <p:cNvPr id="7" name="TextBox 6">
            <a:extLst>
              <a:ext uri="{FF2B5EF4-FFF2-40B4-BE49-F238E27FC236}">
                <a16:creationId xmlns:a16="http://schemas.microsoft.com/office/drawing/2014/main" id="{D949125B-8C25-405C-A3E0-EFFA32EE10F0}"/>
              </a:ext>
            </a:extLst>
          </p:cNvPr>
          <p:cNvSpPr txBox="1"/>
          <p:nvPr/>
        </p:nvSpPr>
        <p:spPr>
          <a:xfrm>
            <a:off x="195532" y="937404"/>
            <a:ext cx="11726174" cy="461665"/>
          </a:xfrm>
          <a:prstGeom prst="rect">
            <a:avLst/>
          </a:prstGeom>
          <a:noFill/>
        </p:spPr>
        <p:txBody>
          <a:bodyPr wrap="square" rtlCol="0">
            <a:spAutoFit/>
          </a:bodyPr>
          <a:lstStyle/>
          <a:p>
            <a:pPr marL="342900" lvl="1" indent="-342900">
              <a:buFont typeface="Arial" panose="020B0604020202020204" pitchFamily="34" charset="0"/>
              <a:buChar char="•"/>
            </a:pPr>
            <a:r>
              <a:rPr lang="en-US" sz="2400" b="1" dirty="0">
                <a:solidFill>
                  <a:schemeClr val="accent6"/>
                </a:solidFill>
              </a:rPr>
              <a:t>Biggest problem: high variance in expected costs</a:t>
            </a:r>
          </a:p>
        </p:txBody>
      </p:sp>
      <p:pic>
        <p:nvPicPr>
          <p:cNvPr id="8" name="Picture 7">
            <a:extLst>
              <a:ext uri="{FF2B5EF4-FFF2-40B4-BE49-F238E27FC236}">
                <a16:creationId xmlns:a16="http://schemas.microsoft.com/office/drawing/2014/main" id="{C8645F22-B869-4EA3-B651-5CA1EDF3B6EC}"/>
              </a:ext>
            </a:extLst>
          </p:cNvPr>
          <p:cNvPicPr>
            <a:picLocks noChangeAspect="1"/>
          </p:cNvPicPr>
          <p:nvPr/>
        </p:nvPicPr>
        <p:blipFill>
          <a:blip r:embed="rId2"/>
          <a:stretch>
            <a:fillRect/>
          </a:stretch>
        </p:blipFill>
        <p:spPr>
          <a:xfrm>
            <a:off x="467812" y="1468557"/>
            <a:ext cx="6500254" cy="5029200"/>
          </a:xfrm>
          <a:prstGeom prst="rect">
            <a:avLst/>
          </a:prstGeom>
        </p:spPr>
      </p:pic>
      <p:sp>
        <p:nvSpPr>
          <p:cNvPr id="9" name="Oval 8">
            <a:extLst>
              <a:ext uri="{FF2B5EF4-FFF2-40B4-BE49-F238E27FC236}">
                <a16:creationId xmlns:a16="http://schemas.microsoft.com/office/drawing/2014/main" id="{241F527C-9546-4EA4-89B6-80805449B492}"/>
              </a:ext>
            </a:extLst>
          </p:cNvPr>
          <p:cNvSpPr/>
          <p:nvPr/>
        </p:nvSpPr>
        <p:spPr>
          <a:xfrm>
            <a:off x="724619" y="3382993"/>
            <a:ext cx="2145102" cy="97047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1EAB07CB-BB80-499E-9EAE-3CD3788F74DA}"/>
              </a:ext>
            </a:extLst>
          </p:cNvPr>
          <p:cNvCxnSpPr/>
          <p:nvPr/>
        </p:nvCxnSpPr>
        <p:spPr>
          <a:xfrm flipV="1">
            <a:off x="3019245" y="3801374"/>
            <a:ext cx="4807789" cy="8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4251B4-CD03-4916-9869-F6B988279026}"/>
              </a:ext>
            </a:extLst>
          </p:cNvPr>
          <p:cNvSpPr txBox="1"/>
          <p:nvPr/>
        </p:nvSpPr>
        <p:spPr>
          <a:xfrm>
            <a:off x="7844287" y="3382993"/>
            <a:ext cx="3456317" cy="646331"/>
          </a:xfrm>
          <a:prstGeom prst="rect">
            <a:avLst/>
          </a:prstGeom>
          <a:noFill/>
        </p:spPr>
        <p:txBody>
          <a:bodyPr wrap="square" rtlCol="0">
            <a:spAutoFit/>
          </a:bodyPr>
          <a:lstStyle/>
          <a:p>
            <a:r>
              <a:rPr lang="en-US" dirty="0"/>
              <a:t>Why would most insurance be from private insurers? </a:t>
            </a:r>
          </a:p>
        </p:txBody>
      </p:sp>
      <p:sp>
        <p:nvSpPr>
          <p:cNvPr id="13" name="Oval 12">
            <a:extLst>
              <a:ext uri="{FF2B5EF4-FFF2-40B4-BE49-F238E27FC236}">
                <a16:creationId xmlns:a16="http://schemas.microsoft.com/office/drawing/2014/main" id="{84B0652A-EFE4-4130-BAE4-76EEFEE11C0B}"/>
              </a:ext>
            </a:extLst>
          </p:cNvPr>
          <p:cNvSpPr/>
          <p:nvPr/>
        </p:nvSpPr>
        <p:spPr>
          <a:xfrm>
            <a:off x="467812" y="5285116"/>
            <a:ext cx="1401245" cy="68723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D3F3CED-A6B2-452E-81F5-BFFBA7321016}"/>
              </a:ext>
            </a:extLst>
          </p:cNvPr>
          <p:cNvCxnSpPr>
            <a:cxnSpLocks/>
          </p:cNvCxnSpPr>
          <p:nvPr/>
        </p:nvCxnSpPr>
        <p:spPr>
          <a:xfrm>
            <a:off x="2055962" y="5529533"/>
            <a:ext cx="6064370" cy="9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98133F2-12D2-467C-9D8C-AD951FF2F65B}"/>
              </a:ext>
            </a:extLst>
          </p:cNvPr>
          <p:cNvSpPr txBox="1"/>
          <p:nvPr/>
        </p:nvSpPr>
        <p:spPr>
          <a:xfrm>
            <a:off x="8071450" y="5028570"/>
            <a:ext cx="3456317" cy="369332"/>
          </a:xfrm>
          <a:prstGeom prst="rect">
            <a:avLst/>
          </a:prstGeom>
          <a:noFill/>
        </p:spPr>
        <p:txBody>
          <a:bodyPr wrap="square" rtlCol="0">
            <a:spAutoFit/>
          </a:bodyPr>
          <a:lstStyle/>
          <a:p>
            <a:r>
              <a:rPr lang="en-US" dirty="0"/>
              <a:t>Why would we care about these? </a:t>
            </a:r>
          </a:p>
        </p:txBody>
      </p:sp>
    </p:spTree>
    <p:extLst>
      <p:ext uri="{BB962C8B-B14F-4D97-AF65-F5344CB8AC3E}">
        <p14:creationId xmlns:p14="http://schemas.microsoft.com/office/powerpoint/2010/main" val="20220340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Adverse Selection in Health Insurance pre-ACA</a:t>
            </a:r>
          </a:p>
        </p:txBody>
      </p:sp>
      <p:sp>
        <p:nvSpPr>
          <p:cNvPr id="7" name="TextBox 6">
            <a:extLst>
              <a:ext uri="{FF2B5EF4-FFF2-40B4-BE49-F238E27FC236}">
                <a16:creationId xmlns:a16="http://schemas.microsoft.com/office/drawing/2014/main" id="{D949125B-8C25-405C-A3E0-EFFA32EE10F0}"/>
              </a:ext>
            </a:extLst>
          </p:cNvPr>
          <p:cNvSpPr txBox="1"/>
          <p:nvPr/>
        </p:nvSpPr>
        <p:spPr>
          <a:xfrm>
            <a:off x="195532" y="937404"/>
            <a:ext cx="11726174" cy="461665"/>
          </a:xfrm>
          <a:prstGeom prst="rect">
            <a:avLst/>
          </a:prstGeom>
          <a:noFill/>
        </p:spPr>
        <p:txBody>
          <a:bodyPr wrap="square" rtlCol="0">
            <a:spAutoFit/>
          </a:bodyPr>
          <a:lstStyle/>
          <a:p>
            <a:pPr marL="342900" lvl="1" indent="-342900">
              <a:buFont typeface="Arial" panose="020B0604020202020204" pitchFamily="34" charset="0"/>
              <a:buChar char="•"/>
            </a:pPr>
            <a:r>
              <a:rPr lang="en-US" sz="2400" b="1" dirty="0">
                <a:solidFill>
                  <a:schemeClr val="accent6"/>
                </a:solidFill>
              </a:rPr>
              <a:t>Biggest problem: high variance in expected costs</a:t>
            </a:r>
          </a:p>
        </p:txBody>
      </p:sp>
      <p:pic>
        <p:nvPicPr>
          <p:cNvPr id="8" name="Picture 7">
            <a:extLst>
              <a:ext uri="{FF2B5EF4-FFF2-40B4-BE49-F238E27FC236}">
                <a16:creationId xmlns:a16="http://schemas.microsoft.com/office/drawing/2014/main" id="{C8645F22-B869-4EA3-B651-5CA1EDF3B6EC}"/>
              </a:ext>
            </a:extLst>
          </p:cNvPr>
          <p:cNvPicPr>
            <a:picLocks noChangeAspect="1"/>
          </p:cNvPicPr>
          <p:nvPr/>
        </p:nvPicPr>
        <p:blipFill>
          <a:blip r:embed="rId2"/>
          <a:stretch>
            <a:fillRect/>
          </a:stretch>
        </p:blipFill>
        <p:spPr>
          <a:xfrm>
            <a:off x="467812" y="1468557"/>
            <a:ext cx="6500254" cy="5029200"/>
          </a:xfrm>
          <a:prstGeom prst="rect">
            <a:avLst/>
          </a:prstGeom>
        </p:spPr>
      </p:pic>
      <p:sp>
        <p:nvSpPr>
          <p:cNvPr id="9" name="Oval 8">
            <a:extLst>
              <a:ext uri="{FF2B5EF4-FFF2-40B4-BE49-F238E27FC236}">
                <a16:creationId xmlns:a16="http://schemas.microsoft.com/office/drawing/2014/main" id="{241F527C-9546-4EA4-89B6-80805449B492}"/>
              </a:ext>
            </a:extLst>
          </p:cNvPr>
          <p:cNvSpPr/>
          <p:nvPr/>
        </p:nvSpPr>
        <p:spPr>
          <a:xfrm>
            <a:off x="724619" y="3382993"/>
            <a:ext cx="2145102" cy="97047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1EAB07CB-BB80-499E-9EAE-3CD3788F74DA}"/>
              </a:ext>
            </a:extLst>
          </p:cNvPr>
          <p:cNvCxnSpPr/>
          <p:nvPr/>
        </p:nvCxnSpPr>
        <p:spPr>
          <a:xfrm flipV="1">
            <a:off x="3019245" y="3801374"/>
            <a:ext cx="4807789" cy="8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4251B4-CD03-4916-9869-F6B988279026}"/>
              </a:ext>
            </a:extLst>
          </p:cNvPr>
          <p:cNvSpPr txBox="1"/>
          <p:nvPr/>
        </p:nvSpPr>
        <p:spPr>
          <a:xfrm>
            <a:off x="7844287" y="3382993"/>
            <a:ext cx="3456317" cy="1200329"/>
          </a:xfrm>
          <a:prstGeom prst="rect">
            <a:avLst/>
          </a:prstGeom>
          <a:noFill/>
        </p:spPr>
        <p:txBody>
          <a:bodyPr wrap="square" rtlCol="0">
            <a:spAutoFit/>
          </a:bodyPr>
          <a:lstStyle/>
          <a:p>
            <a:r>
              <a:rPr lang="en-US" dirty="0"/>
              <a:t>Why would most insurance be from private insurers? </a:t>
            </a:r>
          </a:p>
          <a:p>
            <a:pPr marL="342900" indent="-342900">
              <a:buAutoNum type="arabicPeriod"/>
            </a:pPr>
            <a:r>
              <a:rPr lang="en-US" dirty="0"/>
              <a:t>Risk pooling</a:t>
            </a:r>
          </a:p>
          <a:p>
            <a:pPr marL="342900" indent="-342900">
              <a:buAutoNum type="arabicPeriod"/>
            </a:pPr>
            <a:r>
              <a:rPr lang="en-US" dirty="0"/>
              <a:t>Failure in non-group markets</a:t>
            </a:r>
          </a:p>
        </p:txBody>
      </p:sp>
      <p:sp>
        <p:nvSpPr>
          <p:cNvPr id="13" name="Oval 12">
            <a:extLst>
              <a:ext uri="{FF2B5EF4-FFF2-40B4-BE49-F238E27FC236}">
                <a16:creationId xmlns:a16="http://schemas.microsoft.com/office/drawing/2014/main" id="{84B0652A-EFE4-4130-BAE4-76EEFEE11C0B}"/>
              </a:ext>
            </a:extLst>
          </p:cNvPr>
          <p:cNvSpPr/>
          <p:nvPr/>
        </p:nvSpPr>
        <p:spPr>
          <a:xfrm>
            <a:off x="467812" y="5285116"/>
            <a:ext cx="1401245" cy="68723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D3F3CED-A6B2-452E-81F5-BFFBA7321016}"/>
              </a:ext>
            </a:extLst>
          </p:cNvPr>
          <p:cNvCxnSpPr>
            <a:cxnSpLocks/>
          </p:cNvCxnSpPr>
          <p:nvPr/>
        </p:nvCxnSpPr>
        <p:spPr>
          <a:xfrm>
            <a:off x="2055962" y="5529533"/>
            <a:ext cx="6064370" cy="9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98133F2-12D2-467C-9D8C-AD951FF2F65B}"/>
              </a:ext>
            </a:extLst>
          </p:cNvPr>
          <p:cNvSpPr txBox="1"/>
          <p:nvPr/>
        </p:nvSpPr>
        <p:spPr>
          <a:xfrm>
            <a:off x="8071450" y="5028570"/>
            <a:ext cx="3456317" cy="1200329"/>
          </a:xfrm>
          <a:prstGeom prst="rect">
            <a:avLst/>
          </a:prstGeom>
          <a:noFill/>
        </p:spPr>
        <p:txBody>
          <a:bodyPr wrap="square" rtlCol="0">
            <a:spAutoFit/>
          </a:bodyPr>
          <a:lstStyle/>
          <a:p>
            <a:r>
              <a:rPr lang="en-US" dirty="0"/>
              <a:t>Why would we care about these? </a:t>
            </a:r>
          </a:p>
          <a:p>
            <a:pPr marL="342900" indent="-342900">
              <a:buAutoNum type="arabicPeriod"/>
            </a:pPr>
            <a:r>
              <a:rPr lang="en-US" dirty="0"/>
              <a:t>Externalities</a:t>
            </a:r>
          </a:p>
          <a:p>
            <a:pPr marL="342900" indent="-342900">
              <a:buAutoNum type="arabicPeriod"/>
            </a:pPr>
            <a:r>
              <a:rPr lang="en-US" dirty="0"/>
              <a:t>Paternalism</a:t>
            </a:r>
          </a:p>
          <a:p>
            <a:pPr marL="342900" indent="-342900">
              <a:buAutoNum type="arabicPeriod"/>
            </a:pPr>
            <a:r>
              <a:rPr lang="en-US" dirty="0"/>
              <a:t>Job lock</a:t>
            </a:r>
          </a:p>
        </p:txBody>
      </p:sp>
    </p:spTree>
    <p:extLst>
      <p:ext uri="{BB962C8B-B14F-4D97-AF65-F5344CB8AC3E}">
        <p14:creationId xmlns:p14="http://schemas.microsoft.com/office/powerpoint/2010/main" val="6441137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The Three Legs of the ACA: Reducing Adverse Selection</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3" name="Picture 2">
            <a:extLst>
              <a:ext uri="{FF2B5EF4-FFF2-40B4-BE49-F238E27FC236}">
                <a16:creationId xmlns:a16="http://schemas.microsoft.com/office/drawing/2014/main" id="{D085A854-B017-48FF-A9D7-1A6317BF87F5}"/>
              </a:ext>
            </a:extLst>
          </p:cNvPr>
          <p:cNvPicPr>
            <a:picLocks noChangeAspect="1"/>
          </p:cNvPicPr>
          <p:nvPr/>
        </p:nvPicPr>
        <p:blipFill>
          <a:blip r:embed="rId2"/>
          <a:stretch>
            <a:fillRect/>
          </a:stretch>
        </p:blipFill>
        <p:spPr>
          <a:xfrm>
            <a:off x="1603884" y="885645"/>
            <a:ext cx="8909470" cy="5587042"/>
          </a:xfrm>
          <a:prstGeom prst="rect">
            <a:avLst/>
          </a:prstGeom>
        </p:spPr>
      </p:pic>
    </p:spTree>
    <p:extLst>
      <p:ext uri="{BB962C8B-B14F-4D97-AF65-F5344CB8AC3E}">
        <p14:creationId xmlns:p14="http://schemas.microsoft.com/office/powerpoint/2010/main" val="3571706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Other ACA Components</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sp>
        <p:nvSpPr>
          <p:cNvPr id="7" name="TextBox 6">
            <a:extLst>
              <a:ext uri="{FF2B5EF4-FFF2-40B4-BE49-F238E27FC236}">
                <a16:creationId xmlns:a16="http://schemas.microsoft.com/office/drawing/2014/main" id="{C3606803-83DB-4B83-A488-F84138EA6BA8}"/>
              </a:ext>
            </a:extLst>
          </p:cNvPr>
          <p:cNvSpPr txBox="1"/>
          <p:nvPr/>
        </p:nvSpPr>
        <p:spPr>
          <a:xfrm>
            <a:off x="195532" y="937404"/>
            <a:ext cx="11726174" cy="4339650"/>
          </a:xfrm>
          <a:prstGeom prst="rect">
            <a:avLst/>
          </a:prstGeom>
          <a:noFill/>
        </p:spPr>
        <p:txBody>
          <a:bodyPr wrap="square" rtlCol="0">
            <a:spAutoFit/>
          </a:bodyPr>
          <a:lstStyle/>
          <a:p>
            <a:pPr lvl="1" indent="-457200">
              <a:lnSpc>
                <a:spcPct val="150000"/>
              </a:lnSpc>
              <a:buAutoNum type="arabicPeriod"/>
            </a:pPr>
            <a:r>
              <a:rPr lang="en-US" sz="2400" b="1" dirty="0"/>
              <a:t>Medicaid expansions</a:t>
            </a:r>
            <a:r>
              <a:rPr lang="en-US" sz="2400" dirty="0"/>
              <a:t> (ultimately left to states)</a:t>
            </a:r>
          </a:p>
          <a:p>
            <a:pPr lvl="1" indent="-457200">
              <a:lnSpc>
                <a:spcPct val="150000"/>
              </a:lnSpc>
              <a:buAutoNum type="arabicPeriod"/>
            </a:pPr>
            <a:r>
              <a:rPr lang="en-US" sz="2400" dirty="0"/>
              <a:t>Establishment of new </a:t>
            </a:r>
            <a:r>
              <a:rPr lang="en-US" sz="2400" b="1" dirty="0"/>
              <a:t>Marketplaces</a:t>
            </a:r>
            <a:r>
              <a:rPr lang="en-US" sz="2400" dirty="0"/>
              <a:t> to buy insurance</a:t>
            </a:r>
          </a:p>
          <a:p>
            <a:pPr lvl="1" indent="-457200">
              <a:lnSpc>
                <a:spcPct val="150000"/>
              </a:lnSpc>
              <a:buAutoNum type="arabicPeriod"/>
            </a:pPr>
            <a:r>
              <a:rPr lang="en-US" sz="2400" b="1" dirty="0"/>
              <a:t>Preventive care cost-sharing exemption</a:t>
            </a:r>
          </a:p>
          <a:p>
            <a:pPr lvl="1" indent="-457200">
              <a:lnSpc>
                <a:spcPct val="150000"/>
              </a:lnSpc>
              <a:buAutoNum type="arabicPeriod"/>
            </a:pPr>
            <a:r>
              <a:rPr lang="en-US" sz="2400" b="1" dirty="0"/>
              <a:t>Dependent coverage extended </a:t>
            </a:r>
            <a:r>
              <a:rPr lang="en-US" sz="2400" dirty="0"/>
              <a:t>until age 26</a:t>
            </a:r>
          </a:p>
          <a:p>
            <a:pPr lvl="1" indent="-457200">
              <a:lnSpc>
                <a:spcPct val="150000"/>
              </a:lnSpc>
              <a:buAutoNum type="arabicPeriod"/>
            </a:pPr>
            <a:r>
              <a:rPr lang="en-US" sz="2400" dirty="0"/>
              <a:t>Insurance companies can’t drop you if you get sick</a:t>
            </a:r>
          </a:p>
          <a:p>
            <a:pPr lvl="1" indent="-457200">
              <a:lnSpc>
                <a:spcPct val="150000"/>
              </a:lnSpc>
              <a:buAutoNum type="arabicPeriod"/>
            </a:pPr>
            <a:r>
              <a:rPr lang="en-US" sz="2400" dirty="0"/>
              <a:t>Tax credits for small businesses to offer insurance </a:t>
            </a:r>
          </a:p>
          <a:p>
            <a:pPr lvl="1" indent="-457200">
              <a:lnSpc>
                <a:spcPct val="150000"/>
              </a:lnSpc>
              <a:buAutoNum type="arabicPeriod"/>
            </a:pPr>
            <a:r>
              <a:rPr lang="en-US" sz="2400" dirty="0"/>
              <a:t>Insurers are required to pay out a certain percentage of premium (at least 80-85%)</a:t>
            </a:r>
          </a:p>
          <a:p>
            <a:pPr lvl="1" indent="-457200">
              <a:buAutoNum type="arabicPeriod"/>
            </a:pPr>
            <a:endParaRPr lang="en-US" sz="2400" dirty="0">
              <a:solidFill>
                <a:schemeClr val="accent6"/>
              </a:solidFill>
            </a:endParaRPr>
          </a:p>
        </p:txBody>
      </p:sp>
    </p:spTree>
    <p:extLst>
      <p:ext uri="{BB962C8B-B14F-4D97-AF65-F5344CB8AC3E}">
        <p14:creationId xmlns:p14="http://schemas.microsoft.com/office/powerpoint/2010/main" val="1946413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1: Reduction in </a:t>
            </a:r>
            <a:r>
              <a:rPr lang="en-US" sz="3600" dirty="0" err="1">
                <a:solidFill>
                  <a:schemeClr val="accent1"/>
                </a:solidFill>
              </a:rPr>
              <a:t>Uninsurance</a:t>
            </a:r>
            <a:r>
              <a:rPr lang="en-US" sz="3600" dirty="0">
                <a:solidFill>
                  <a:schemeClr val="accent1"/>
                </a:solidFill>
              </a:rPr>
              <a:t> Rate</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4" name="Picture 3">
            <a:extLst>
              <a:ext uri="{FF2B5EF4-FFF2-40B4-BE49-F238E27FC236}">
                <a16:creationId xmlns:a16="http://schemas.microsoft.com/office/drawing/2014/main" id="{AB0B8616-3105-4A80-8607-991A2AB7485C}"/>
              </a:ext>
            </a:extLst>
          </p:cNvPr>
          <p:cNvPicPr>
            <a:picLocks noChangeAspect="1"/>
          </p:cNvPicPr>
          <p:nvPr/>
        </p:nvPicPr>
        <p:blipFill>
          <a:blip r:embed="rId2"/>
          <a:stretch>
            <a:fillRect/>
          </a:stretch>
        </p:blipFill>
        <p:spPr>
          <a:xfrm>
            <a:off x="1053537" y="937404"/>
            <a:ext cx="7672274" cy="5486400"/>
          </a:xfrm>
          <a:prstGeom prst="rect">
            <a:avLst/>
          </a:prstGeom>
        </p:spPr>
      </p:pic>
    </p:spTree>
    <p:extLst>
      <p:ext uri="{BB962C8B-B14F-4D97-AF65-F5344CB8AC3E}">
        <p14:creationId xmlns:p14="http://schemas.microsoft.com/office/powerpoint/2010/main" val="17092700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1: Reduction in </a:t>
            </a:r>
            <a:r>
              <a:rPr lang="en-US" sz="3600" dirty="0" err="1">
                <a:solidFill>
                  <a:schemeClr val="accent1"/>
                </a:solidFill>
              </a:rPr>
              <a:t>Uninsurance</a:t>
            </a:r>
            <a:r>
              <a:rPr lang="en-US" sz="3600" dirty="0">
                <a:solidFill>
                  <a:schemeClr val="accent1"/>
                </a:solidFill>
              </a:rPr>
              <a:t> Rate</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3" name="Picture 2">
            <a:extLst>
              <a:ext uri="{FF2B5EF4-FFF2-40B4-BE49-F238E27FC236}">
                <a16:creationId xmlns:a16="http://schemas.microsoft.com/office/drawing/2014/main" id="{911E2677-67EC-4D9E-9DC9-777D59D73BAD}"/>
              </a:ext>
            </a:extLst>
          </p:cNvPr>
          <p:cNvPicPr>
            <a:picLocks noChangeAspect="1"/>
          </p:cNvPicPr>
          <p:nvPr/>
        </p:nvPicPr>
        <p:blipFill>
          <a:blip r:embed="rId2"/>
          <a:stretch>
            <a:fillRect/>
          </a:stretch>
        </p:blipFill>
        <p:spPr>
          <a:xfrm>
            <a:off x="2212414" y="1063925"/>
            <a:ext cx="7584763" cy="5486400"/>
          </a:xfrm>
          <a:prstGeom prst="rect">
            <a:avLst/>
          </a:prstGeom>
        </p:spPr>
      </p:pic>
    </p:spTree>
    <p:extLst>
      <p:ext uri="{BB962C8B-B14F-4D97-AF65-F5344CB8AC3E}">
        <p14:creationId xmlns:p14="http://schemas.microsoft.com/office/powerpoint/2010/main" val="2184150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2: Reduction </a:t>
            </a:r>
            <a:r>
              <a:rPr lang="en-US" sz="3600" b="1" dirty="0">
                <a:solidFill>
                  <a:schemeClr val="accent1"/>
                </a:solidFill>
              </a:rPr>
              <a:t>Larger </a:t>
            </a:r>
            <a:r>
              <a:rPr lang="en-US" sz="3600" dirty="0">
                <a:solidFill>
                  <a:schemeClr val="accent1"/>
                </a:solidFill>
              </a:rPr>
              <a:t>in States that Expanded Medicaid</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4" name="Picture 3">
            <a:extLst>
              <a:ext uri="{FF2B5EF4-FFF2-40B4-BE49-F238E27FC236}">
                <a16:creationId xmlns:a16="http://schemas.microsoft.com/office/drawing/2014/main" id="{788714EF-E79B-45DB-B514-02FFF1415289}"/>
              </a:ext>
            </a:extLst>
          </p:cNvPr>
          <p:cNvPicPr>
            <a:picLocks noChangeAspect="1"/>
          </p:cNvPicPr>
          <p:nvPr/>
        </p:nvPicPr>
        <p:blipFill>
          <a:blip r:embed="rId2"/>
          <a:stretch>
            <a:fillRect/>
          </a:stretch>
        </p:blipFill>
        <p:spPr>
          <a:xfrm>
            <a:off x="2239344" y="989162"/>
            <a:ext cx="7638549" cy="5486400"/>
          </a:xfrm>
          <a:prstGeom prst="rect">
            <a:avLst/>
          </a:prstGeom>
        </p:spPr>
      </p:pic>
    </p:spTree>
    <p:extLst>
      <p:ext uri="{BB962C8B-B14F-4D97-AF65-F5344CB8AC3E}">
        <p14:creationId xmlns:p14="http://schemas.microsoft.com/office/powerpoint/2010/main" val="13391691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3: High-value health care is more affordable</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3" name="Picture 2">
            <a:extLst>
              <a:ext uri="{FF2B5EF4-FFF2-40B4-BE49-F238E27FC236}">
                <a16:creationId xmlns:a16="http://schemas.microsoft.com/office/drawing/2014/main" id="{F9D1E1EF-80B9-4DD3-ACE7-1559984C08F9}"/>
              </a:ext>
            </a:extLst>
          </p:cNvPr>
          <p:cNvPicPr>
            <a:picLocks noChangeAspect="1"/>
          </p:cNvPicPr>
          <p:nvPr/>
        </p:nvPicPr>
        <p:blipFill>
          <a:blip r:embed="rId2"/>
          <a:stretch>
            <a:fillRect/>
          </a:stretch>
        </p:blipFill>
        <p:spPr>
          <a:xfrm>
            <a:off x="2255865" y="989163"/>
            <a:ext cx="7855695" cy="5486400"/>
          </a:xfrm>
          <a:prstGeom prst="rect">
            <a:avLst/>
          </a:prstGeom>
        </p:spPr>
      </p:pic>
      <p:sp>
        <p:nvSpPr>
          <p:cNvPr id="7" name="TextBox 6">
            <a:extLst>
              <a:ext uri="{FF2B5EF4-FFF2-40B4-BE49-F238E27FC236}">
                <a16:creationId xmlns:a16="http://schemas.microsoft.com/office/drawing/2014/main" id="{F54AA8B7-37E8-49F4-BCA7-922A1933631E}"/>
              </a:ext>
            </a:extLst>
          </p:cNvPr>
          <p:cNvSpPr txBox="1"/>
          <p:nvPr/>
        </p:nvSpPr>
        <p:spPr>
          <a:xfrm>
            <a:off x="195532" y="6320287"/>
            <a:ext cx="6272679" cy="369332"/>
          </a:xfrm>
          <a:prstGeom prst="rect">
            <a:avLst/>
          </a:prstGeom>
          <a:noFill/>
        </p:spPr>
        <p:txBody>
          <a:bodyPr wrap="none" rtlCol="0">
            <a:spAutoFit/>
          </a:bodyPr>
          <a:lstStyle/>
          <a:p>
            <a:r>
              <a:rPr lang="en-US" dirty="0"/>
              <a:t>Source: </a:t>
            </a:r>
            <a:r>
              <a:rPr lang="en-US" dirty="0">
                <a:hlinkClick r:id="rId3"/>
              </a:rPr>
              <a:t>Shafer, Hoagland, and Hsu (2021). </a:t>
            </a:r>
            <a:r>
              <a:rPr lang="en-US" i="1" dirty="0">
                <a:hlinkClick r:id="rId3"/>
              </a:rPr>
              <a:t>JAMA Network Open</a:t>
            </a:r>
            <a:endParaRPr lang="en-US" dirty="0"/>
          </a:p>
        </p:txBody>
      </p:sp>
    </p:spTree>
    <p:extLst>
      <p:ext uri="{BB962C8B-B14F-4D97-AF65-F5344CB8AC3E}">
        <p14:creationId xmlns:p14="http://schemas.microsoft.com/office/powerpoint/2010/main" val="1878305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Lingering problems: </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sp>
        <p:nvSpPr>
          <p:cNvPr id="7" name="TextBox 6">
            <a:extLst>
              <a:ext uri="{FF2B5EF4-FFF2-40B4-BE49-F238E27FC236}">
                <a16:creationId xmlns:a16="http://schemas.microsoft.com/office/drawing/2014/main" id="{F54AA8B7-37E8-49F4-BCA7-922A1933631E}"/>
              </a:ext>
            </a:extLst>
          </p:cNvPr>
          <p:cNvSpPr txBox="1"/>
          <p:nvPr/>
        </p:nvSpPr>
        <p:spPr>
          <a:xfrm>
            <a:off x="149525" y="983570"/>
            <a:ext cx="1187569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State-by-state implementation left remaining patchwork system </a:t>
            </a:r>
          </a:p>
          <a:p>
            <a:pPr marL="342900" indent="-342900">
              <a:buFont typeface="Arial" panose="020B0604020202020204" pitchFamily="34" charset="0"/>
              <a:buChar char="•"/>
            </a:pPr>
            <a:r>
              <a:rPr lang="en-US" sz="2400" dirty="0"/>
              <a:t>No large federal overhaul of private insurance </a:t>
            </a:r>
          </a:p>
          <a:p>
            <a:pPr marL="342900" indent="-342900">
              <a:buFont typeface="Arial" panose="020B0604020202020204" pitchFamily="34" charset="0"/>
              <a:buChar char="•"/>
            </a:pPr>
            <a:r>
              <a:rPr lang="en-US" sz="2400" dirty="0"/>
              <a:t>Preventive care policies not fully implemented: remaining costs</a:t>
            </a:r>
          </a:p>
        </p:txBody>
      </p:sp>
      <p:pic>
        <p:nvPicPr>
          <p:cNvPr id="4" name="Picture 3">
            <a:extLst>
              <a:ext uri="{FF2B5EF4-FFF2-40B4-BE49-F238E27FC236}">
                <a16:creationId xmlns:a16="http://schemas.microsoft.com/office/drawing/2014/main" id="{8CD22301-E009-4A3F-8776-FC830B38D4AA}"/>
              </a:ext>
            </a:extLst>
          </p:cNvPr>
          <p:cNvPicPr>
            <a:picLocks noChangeAspect="1"/>
          </p:cNvPicPr>
          <p:nvPr/>
        </p:nvPicPr>
        <p:blipFill>
          <a:blip r:embed="rId2"/>
          <a:stretch>
            <a:fillRect/>
          </a:stretch>
        </p:blipFill>
        <p:spPr>
          <a:xfrm>
            <a:off x="322322" y="2183899"/>
            <a:ext cx="6204262" cy="4572000"/>
          </a:xfrm>
          <a:prstGeom prst="rect">
            <a:avLst/>
          </a:prstGeom>
        </p:spPr>
      </p:pic>
    </p:spTree>
    <p:extLst>
      <p:ext uri="{BB962C8B-B14F-4D97-AF65-F5344CB8AC3E}">
        <p14:creationId xmlns:p14="http://schemas.microsoft.com/office/powerpoint/2010/main" val="100465362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View</Template>
  <TotalTime>1963</TotalTime>
  <Words>6335</Words>
  <Application>Microsoft Office PowerPoint</Application>
  <PresentationFormat>Widescreen</PresentationFormat>
  <Paragraphs>1055</Paragraphs>
  <Slides>98</Slides>
  <Notes>63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98</vt:i4>
      </vt:variant>
    </vt:vector>
  </HeadingPairs>
  <TitlesOfParts>
    <vt:vector size="110" baseType="lpstr">
      <vt:lpstr>Arial</vt:lpstr>
      <vt:lpstr>Atiza</vt:lpstr>
      <vt:lpstr>Calibri</vt:lpstr>
      <vt:lpstr>Cambria Math</vt:lpstr>
      <vt:lpstr>Century Schoolbook</vt:lpstr>
      <vt:lpstr>cmss10</vt:lpstr>
      <vt:lpstr>Symbol</vt:lpstr>
      <vt:lpstr>Times New Roman</vt:lpstr>
      <vt:lpstr>Wingdings</vt:lpstr>
      <vt:lpstr>Wingdings 2</vt:lpstr>
      <vt:lpstr>View</vt:lpstr>
      <vt:lpstr>Beamer Template</vt:lpstr>
      <vt:lpstr>Advanced Health Economics</vt:lpstr>
      <vt:lpstr>Last time: Moral Hazard</vt:lpstr>
      <vt:lpstr>Last time: Moral Hazard</vt:lpstr>
      <vt:lpstr>Last time: Moral Hazard</vt:lpstr>
      <vt:lpstr>What is Adverse Selection? </vt:lpstr>
      <vt:lpstr>What is Adverse Selection? </vt:lpstr>
      <vt:lpstr>What is Adverse Selection? </vt:lpstr>
      <vt:lpstr>Akerlof’s Market for Lemons</vt:lpstr>
      <vt:lpstr>Akerlof’s Market for Lemons</vt:lpstr>
      <vt:lpstr>Akerlof’s Market for Lemons</vt:lpstr>
      <vt:lpstr>PowerPoint Presentation</vt:lpstr>
      <vt:lpstr>PowerPoint Presentation</vt:lpstr>
      <vt:lpstr>PowerPoint Presentation</vt:lpstr>
      <vt:lpstr>PowerPoint Presentation</vt:lpstr>
      <vt:lpstr>PowerPoint Presentation</vt:lpstr>
      <vt:lpstr>Adverse Selection in Health Care</vt:lpstr>
      <vt:lpstr>Adverse Selection in Health Care</vt:lpstr>
      <vt:lpstr>Adverse Selection in Health Care</vt:lpstr>
      <vt:lpstr>Adverse Selection in Health Care</vt:lpstr>
      <vt:lpstr>Rothschild &amp; Stiglitz (1976)</vt:lpstr>
      <vt:lpstr>PowerPoint Presentation</vt:lpstr>
      <vt:lpstr>PowerPoint Presentation</vt:lpstr>
      <vt:lpstr>PowerPoint Presentation</vt:lpstr>
      <vt:lpstr>PowerPoint Presentation</vt:lpstr>
      <vt:lpstr>PowerPoint Presentation</vt:lpstr>
      <vt:lpstr>PowerPoint Presentation</vt:lpstr>
      <vt:lpstr>Mini Referee Report</vt:lpstr>
      <vt:lpstr>Einav &amp; Finkelstein (2011)</vt:lpstr>
      <vt:lpstr>Main Paper Goals</vt:lpstr>
      <vt:lpstr>Main Paper Goals</vt:lpstr>
      <vt:lpstr>Adverse Selection in the Textbook Setting</vt:lpstr>
      <vt:lpstr>How might this lead to unravelling? </vt:lpstr>
      <vt:lpstr>What does this figure get us?</vt:lpstr>
      <vt:lpstr>What does this figure get us?</vt:lpstr>
      <vt:lpstr>What does this figure get us?</vt:lpstr>
      <vt:lpstr>Example: Advantageous Selection</vt:lpstr>
      <vt:lpstr>Advantageous Selection in This Framework</vt:lpstr>
      <vt:lpstr>What does this framework get us?</vt:lpstr>
      <vt:lpstr>What does this framework get us?</vt:lpstr>
      <vt:lpstr>Mini Referee Report</vt:lpstr>
      <vt:lpstr>Geruso et al. (2019)</vt:lpstr>
      <vt:lpstr>Motivation</vt:lpstr>
      <vt:lpstr>Motivation</vt:lpstr>
      <vt:lpstr>Motivation</vt:lpstr>
      <vt:lpstr>Overview of Paper</vt:lpstr>
      <vt:lpstr>Contributions</vt:lpstr>
      <vt:lpstr>Setup and Model</vt:lpstr>
      <vt:lpstr>EFC (2010) Model with Adverse Selection</vt:lpstr>
      <vt:lpstr>Extending EFC to Two Plans: Vertical Model</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Summary: Equilibrium in Vertical H-L-U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does this paper tell us?</vt:lpstr>
      <vt:lpstr>Summary</vt:lpstr>
      <vt:lpstr>Presentations</vt:lpstr>
      <vt:lpstr>The Affordable Care 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134</cp:revision>
  <dcterms:created xsi:type="dcterms:W3CDTF">2011-01-10T00:42:42Z</dcterms:created>
  <dcterms:modified xsi:type="dcterms:W3CDTF">2025-01-22T19:43:11Z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