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7.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18.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19.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29.xml" ContentType="application/inkml+xml"/>
  <Override PartName="/ppt/ink/ink130.xml" ContentType="application/inkml+xml"/>
  <Override PartName="/ppt/notesSlides/notesSlide31.xml" ContentType="application/vnd.openxmlformats-officedocument.presentationml.notesSlide+xml"/>
  <Override PartName="/ppt/ink/ink131.xml" ContentType="application/inkml+xml"/>
  <Override PartName="/ppt/ink/ink132.xml" ContentType="application/inkml+xml"/>
  <Override PartName="/ppt/notesSlides/notesSlide32.xml" ContentType="application/vnd.openxmlformats-officedocument.presentationml.notesSlide+xml"/>
  <Override PartName="/ppt/ink/ink133.xml" ContentType="application/inkml+xml"/>
  <Override PartName="/ppt/ink/ink134.xml" ContentType="application/inkml+xml"/>
  <Override PartName="/ppt/notesSlides/notesSlide33.xml" ContentType="application/vnd.openxmlformats-officedocument.presentationml.notesSlide+xml"/>
  <Override PartName="/ppt/ink/ink135.xml" ContentType="application/inkml+xml"/>
  <Override PartName="/ppt/ink/ink136.xml" ContentType="application/inkml+xml"/>
  <Override PartName="/ppt/notesSlides/notesSlide34.xml" ContentType="application/vnd.openxmlformats-officedocument.presentationml.notesSlide+xml"/>
  <Override PartName="/ppt/ink/ink137.xml" ContentType="application/inkml+xml"/>
  <Override PartName="/ppt/ink/ink138.xml" ContentType="application/inkml+xml"/>
  <Override PartName="/ppt/notesSlides/notesSlide35.xml" ContentType="application/vnd.openxmlformats-officedocument.presentationml.notesSlide+xml"/>
  <Override PartName="/ppt/ink/ink139.xml" ContentType="application/inkml+xml"/>
  <Override PartName="/ppt/ink/ink140.xml" ContentType="application/inkml+xml"/>
  <Override PartName="/ppt/notesSlides/notesSlide36.xml" ContentType="application/vnd.openxmlformats-officedocument.presentationml.notesSlide+xml"/>
  <Override PartName="/ppt/ink/ink141.xml" ContentType="application/inkml+xml"/>
  <Override PartName="/ppt/ink/ink142.xml" ContentType="application/inkml+xml"/>
  <Override PartName="/ppt/notesSlides/notesSlide37.xml" ContentType="application/vnd.openxmlformats-officedocument.presentationml.notesSlide+xml"/>
  <Override PartName="/ppt/ink/ink143.xml" ContentType="application/inkml+xml"/>
  <Override PartName="/ppt/ink/ink144.xml" ContentType="application/inkml+xml"/>
  <Override PartName="/ppt/notesSlides/notesSlide38.xml" ContentType="application/vnd.openxmlformats-officedocument.presentationml.notesSlide+xml"/>
  <Override PartName="/ppt/ink/ink145.xml" ContentType="application/inkml+xml"/>
  <Override PartName="/ppt/ink/ink146.xml" ContentType="application/inkml+xml"/>
  <Override PartName="/ppt/notesSlides/notesSlide39.xml" ContentType="application/vnd.openxmlformats-officedocument.presentationml.notesSlide+xml"/>
  <Override PartName="/ppt/ink/ink147.xml" ContentType="application/inkml+xml"/>
  <Override PartName="/ppt/ink/ink148.xml" ContentType="application/inkml+xml"/>
  <Override PartName="/ppt/notesSlides/notesSlide40.xml" ContentType="application/vnd.openxmlformats-officedocument.presentationml.notesSlide+xml"/>
  <Override PartName="/ppt/ink/ink149.xml" ContentType="application/inkml+xml"/>
  <Override PartName="/ppt/ink/ink150.xml" ContentType="application/inkml+xml"/>
  <Override PartName="/ppt/notesSlides/notesSlide41.xml" ContentType="application/vnd.openxmlformats-officedocument.presentationml.notesSlide+xml"/>
  <Override PartName="/ppt/ink/ink151.xml" ContentType="application/inkml+xml"/>
  <Override PartName="/ppt/ink/ink152.xml" ContentType="application/inkml+xml"/>
  <Override PartName="/ppt/notesSlides/notesSlide42.xml" ContentType="application/vnd.openxmlformats-officedocument.presentationml.notesSlide+xml"/>
  <Override PartName="/ppt/ink/ink153.xml" ContentType="application/inkml+xml"/>
  <Override PartName="/ppt/ink/ink154.xml" ContentType="application/inkml+xml"/>
  <Override PartName="/ppt/notesSlides/notesSlide43.xml" ContentType="application/vnd.openxmlformats-officedocument.presentationml.notesSlide+xml"/>
  <Override PartName="/ppt/ink/ink155.xml" ContentType="application/inkml+xml"/>
  <Override PartName="/ppt/ink/ink156.xml" ContentType="application/inkml+xml"/>
  <Override PartName="/ppt/notesSlides/notesSlide44.xml" ContentType="application/vnd.openxmlformats-officedocument.presentationml.notesSlide+xml"/>
  <Override PartName="/ppt/ink/ink157.xml" ContentType="application/inkml+xml"/>
  <Override PartName="/ppt/ink/ink158.xml" ContentType="application/inkml+xml"/>
  <Override PartName="/ppt/notesSlides/notesSlide45.xml" ContentType="application/vnd.openxmlformats-officedocument.presentationml.notesSlide+xml"/>
  <Override PartName="/ppt/ink/ink159.xml" ContentType="application/inkml+xml"/>
  <Override PartName="/ppt/ink/ink160.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0"/>
  </p:notesMasterIdLst>
  <p:sldIdLst>
    <p:sldId id="256" r:id="rId2"/>
    <p:sldId id="357" r:id="rId3"/>
    <p:sldId id="479" r:id="rId4"/>
    <p:sldId id="341" r:id="rId5"/>
    <p:sldId id="260" r:id="rId6"/>
    <p:sldId id="480" r:id="rId7"/>
    <p:sldId id="481" r:id="rId8"/>
    <p:sldId id="482" r:id="rId9"/>
    <p:sldId id="483" r:id="rId10"/>
    <p:sldId id="484" r:id="rId11"/>
    <p:sldId id="485" r:id="rId12"/>
    <p:sldId id="486" r:id="rId13"/>
    <p:sldId id="487" r:id="rId14"/>
    <p:sldId id="488" r:id="rId15"/>
    <p:sldId id="489" r:id="rId16"/>
    <p:sldId id="491" r:id="rId17"/>
    <p:sldId id="492" r:id="rId18"/>
    <p:sldId id="493" r:id="rId19"/>
    <p:sldId id="494" r:id="rId20"/>
    <p:sldId id="495" r:id="rId21"/>
    <p:sldId id="490" r:id="rId22"/>
    <p:sldId id="496" r:id="rId23"/>
    <p:sldId id="497" r:id="rId24"/>
    <p:sldId id="477" r:id="rId25"/>
    <p:sldId id="498" r:id="rId26"/>
    <p:sldId id="499" r:id="rId27"/>
    <p:sldId id="500" r:id="rId28"/>
    <p:sldId id="502" r:id="rId29"/>
    <p:sldId id="519" r:id="rId30"/>
    <p:sldId id="503" r:id="rId31"/>
    <p:sldId id="501"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04" r:id="rId47"/>
    <p:sldId id="414" r:id="rId48"/>
    <p:sldId id="478" r:id="rId4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7772" autoAdjust="0"/>
  </p:normalViewPr>
  <p:slideViewPr>
    <p:cSldViewPr>
      <p:cViewPr varScale="1">
        <p:scale>
          <a:sx n="97" d="100"/>
          <a:sy n="97" d="100"/>
        </p:scale>
        <p:origin x="1074"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771"/>
    </inkml:context>
    <inkml:brush xml:id="br0">
      <inkml:brushProperty name="width" value="0.05" units="cm"/>
      <inkml:brushProperty name="height" value="0.05" units="cm"/>
    </inkml:brush>
  </inkml:definitions>
  <inkml:trace contextRef="#ctx0" brushRef="#br0">0 57 24575,'20'-3'0,"606"-49"0,-619 51 0,11 0 0,0 1 0,1 1 0,-1 0 0,23 5 0,-37-5 0,0 0 0,0 0 0,0 1 0,0-1 0,0 1 0,0 0 0,0 0 0,0 0 0,-1 1 0,1-1 0,-1 1 0,1 0 0,-1 0 0,0 0 0,0 0 0,-1 1 0,1-1 0,-1 1 0,1 0 0,-1-1 0,0 1 0,-1 0 0,3 6 0,1 14 0,0 0 0,-2 0 0,0 0 0,-2 1 0,-3 36 0,-22 131 0,-44 101 131,16-83-1627,39-147-5330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0.954"/>
    </inkml:context>
    <inkml:brush xml:id="br0">
      <inkml:brushProperty name="width" value="0.05" units="cm"/>
      <inkml:brushProperty name="height" value="0.05" units="cm"/>
    </inkml:brush>
  </inkml:definitions>
  <inkml:trace contextRef="#ctx0" brushRef="#br0">846 395 24575,'-13'7'0,"-101"50"0,29-13 0,-127 46 0,204-88 0,1 0 0,0 0 0,-1 0 0,0-1 0,1 0 0,-1-1 0,0 0 0,1 0 0,-1 0 0,0-1 0,1 0 0,-1-1 0,1 0 0,-12-4 0,9 2 0,1-1 0,-1-1 0,1 0 0,0 0 0,0 0 0,1-1 0,-1-1 0,2 1 0,-9-11 0,-4-10 0,0-1 0,2 0 0,1-1 0,2-1 0,-14-41 0,9 20-341,2 0 0,3-1-1,-10-62 1,21 89-6485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090"/>
    </inkml:context>
    <inkml:brush xml:id="br0">
      <inkml:brushProperty name="width" value="0.05" units="cm"/>
      <inkml:brushProperty name="height" value="0.05" units="cm"/>
      <inkml:brushProperty name="ignorePressure" value="1"/>
    </inkml:brush>
  </inkml:definitions>
  <inkml:trace contextRef="#ctx0" brushRef="#br0">862 1,'-844'0,"827"0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595"/>
    </inkml:context>
    <inkml:brush xml:id="br0">
      <inkml:brushProperty name="width" value="0.05" units="cm"/>
      <inkml:brushProperty name="height" value="0.05" units="cm"/>
      <inkml:brushProperty name="ignorePressure" value="1"/>
    </inkml:brush>
  </inkml:definitions>
  <inkml:trace contextRef="#ctx0" brushRef="#br0">765 1,'0'0,"0"0,0 0,0 0,0 0,0 0,0 0,-16 0,-719 0,722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150"/>
    </inkml:context>
    <inkml:brush xml:id="br0">
      <inkml:brushProperty name="width" value="0.05" units="cm"/>
      <inkml:brushProperty name="height" value="0.05" units="cm"/>
      <inkml:brushProperty name="ignorePressure" value="1"/>
    </inkml:brush>
  </inkml:definitions>
  <inkml:trace contextRef="#ctx0" brushRef="#br0">836 1,'0'0,"0"0,0 0,0 0,0 0,0 0,-15 0,-780 0,770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684"/>
    </inkml:context>
    <inkml:brush xml:id="br0">
      <inkml:brushProperty name="width" value="0.05" units="cm"/>
      <inkml:brushProperty name="height" value="0.05" units="cm"/>
      <inkml:brushProperty name="ignorePressure" value="1"/>
    </inkml:brush>
  </inkml:definitions>
  <inkml:trace contextRef="#ctx0" brushRef="#br0">663 1,'0'0,"0"0,0 0,0 0,0 0,0 0,0 0,0 0,-16 0,-614 0,613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229"/>
    </inkml:context>
    <inkml:brush xml:id="br0">
      <inkml:brushProperty name="width" value="0.05" units="cm"/>
      <inkml:brushProperty name="height" value="0.05" units="cm"/>
      <inkml:brushProperty name="ignorePressure" value="1"/>
    </inkml:brush>
  </inkml:definitions>
  <inkml:trace contextRef="#ctx0" brushRef="#br0">600 1,'-550'0,"501"0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857"/>
    </inkml:context>
    <inkml:brush xml:id="br0">
      <inkml:brushProperty name="width" value="0.05" units="cm"/>
      <inkml:brushProperty name="height" value="0.05" units="cm"/>
      <inkml:brushProperty name="ignorePressure" value="1"/>
    </inkml:brush>
  </inkml:definitions>
  <inkml:trace contextRef="#ctx0" brushRef="#br0">877 1,'0'0,"0"0,0 0,-2 0,-837 0,803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3.669"/>
    </inkml:context>
    <inkml:brush xml:id="br0">
      <inkml:brushProperty name="width" value="0.05" units="cm"/>
      <inkml:brushProperty name="height" value="0.05" units="cm"/>
      <inkml:brushProperty name="ignorePressure" value="1"/>
    </inkml:brush>
  </inkml:definitions>
  <inkml:trace contextRef="#ctx0" brushRef="#br0">1 0,'1148'0,"-1076"0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318"/>
    </inkml:context>
    <inkml:brush xml:id="br0">
      <inkml:brushProperty name="width" value="0.05" units="cm"/>
      <inkml:brushProperty name="height" value="0.05" units="cm"/>
      <inkml:brushProperty name="ignorePressure" value="1"/>
    </inkml:brush>
  </inkml:definitions>
  <inkml:trace contextRef="#ctx0" brushRef="#br0">1 0,'1388'0,"-1285"0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935"/>
    </inkml:context>
    <inkml:brush xml:id="br0">
      <inkml:brushProperty name="width" value="0.05" units="cm"/>
      <inkml:brushProperty name="height" value="0.05" units="cm"/>
      <inkml:brushProperty name="ignorePressure" value="1"/>
    </inkml:brush>
  </inkml:definitions>
  <inkml:trace contextRef="#ctx0" brushRef="#br0">1 0,'0'0,"0"0,0 0,2 0,1329 0,-1219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13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361"/>
    </inkml:context>
    <inkml:brush xml:id="br0">
      <inkml:brushProperty name="width" value="0.05" units="cm"/>
      <inkml:brushProperty name="height" value="0.05" units="cm"/>
    </inkml:brush>
  </inkml:definitions>
  <inkml:trace contextRef="#ctx0" brushRef="#br0">32 1 24575,'0'0'0,"0"0"0,0 0 0,0 17 0,1 34 0,0 49 0,-2 60 0,-1 21 0,0-20 0,-1-12 0,-1 10 0,-2-9 0,1-31 0,1-29 0,0-23 0,1-22-8191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50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790 534,'0'0,"-81"-62,-52-35,-68-39,-62-33,249 160,-4-4,0 2,-12-7,-2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873"/>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618 534,'0'0,"-76"-71,-53-44,-31-21,127 108,-21-16,3 1,5 5,7 4,9 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2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742 560,'0'0,"-69"-57,-39-36,-59-37,-47-34,145 111,69 53,-4-3,-10-9,-8-5,1 1,3 2</inkml:trace>
  <inkml:trace contextRef="#ctx0" brushRef="#br0" timeOffset="1">731 1061,'0'0,"-61"-30,-38-19,-88-41,-69-26,241 110,-5-3,-6-3,-8-4,2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59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740 518,'0'0,"-63"-46,-40-30,-71-45,-53-35,214 147,-4-3,-5-4,-9-5,-4-2,4 2,7 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0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1003 520,'0'0,"-75"-54,-45-28,-69-43,-55-36,232 152,-5-3,1 1,-10-5,-4-3,3 2,5 3</inkml:trace>
  <inkml:trace contextRef="#ctx0" brushRef="#br0" timeOffset="1">702 1050,'0'0,"-74"-61,-45-34,-56-39,-47-32,154 116,72 53,-4-3,-7-5,-3-1,-5-3,-1 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35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887 486,'0'0,"-74"-63,-46-34,-46-27,-47-26,202 142,1 2,2 0,-9-3,-1 0,3 1,3 3</inkml:trace>
  <inkml:trace contextRef="#ctx0" brushRef="#br0" timeOffset="1">843 1261,'0'0,"-89"-59,-54-33,-65-46,163 108,-28-18,2 2,7 3,7 6,13 8,14 9,12 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7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672 608,'0'0,"-55"-55,-29-31,-78-65,-56-47,207 187,-1 1,-5-5,-9-6,-7-2,3 2,6 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2.1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956 479,'0'0,"-105"-62,-63-39,-44-29,169 104,-25-17,4 3,9 6,13 8,15 9</inkml:trace>
  <inkml:trace contextRef="#ctx0" brushRef="#br0" timeOffset="1">541 798,'0'0,"-61"-48,-38-28,-51-30,-47-22,187 121,1 2,2 0,3 3,1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30.8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3311 1,'-193'17,"90"-5,-38 0,-556 42,-1-43,-558-25,1034 14,222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986"/>
    </inkml:context>
    <inkml:brush xml:id="br0">
      <inkml:brushProperty name="width" value="0.05" units="cm"/>
      <inkml:brushProperty name="height" value="0.05" units="cm"/>
    </inkml:brush>
  </inkml:definitions>
  <inkml:trace contextRef="#ctx0" brushRef="#br0">1 6 24575,'29'-3'0,"1"1"0,-1 1 0,1 2 0,-1 1 0,51 9 0,-73-9 0,1 1 0,0-1 0,0 1 0,-1 1 0,0-1 0,1 1 0,-2 1 0,1-1 0,0 1 0,-1 0 0,0 1 0,0-1 0,0 1 0,-1 1 0,0-1 0,0 1 0,0-1 0,-1 1 0,0 1 0,-1-1 0,0 0 0,0 1 0,0 0 0,-1 0 0,2 13 0,2 13 0,-2 1 0,-2 0 0,-1 0 0,-4 37 0,-25 146 0,1-4 0,26-206 0,1 1 0,0-1 0,0 1 0,1-1 0,0 1 0,1-1 0,-1 1 0,2-1 0,-1 0 0,1 0 0,0 0 0,1 0 0,0-1 0,0 1 0,1-1 0,-1 0 0,2 0 0,-1-1 0,1 1 0,0-1 0,0 0 0,1-1 0,-1 0 0,1 0 0,1 0 0,11 5 0,10 5-273,0-1 0,1-1 0,0-2 0,34 7 0,-5-4-6553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7.236"/>
    </inkml:context>
    <inkml:brush xml:id="br0">
      <inkml:brushProperty name="width" value="0.05" units="cm"/>
      <inkml:brushProperty name="height" value="0.05" units="cm"/>
      <inkml:brushProperty name="color" value="#E71224"/>
    </inkml:brush>
  </inkml:definitions>
  <inkml:trace contextRef="#ctx0" brushRef="#br0">65 1066 24575,'0'-16'0,"-30"-376"0,-4-265 0,41 1091 0,2-112 0,-9-36 11,3 230-1387,-1-467-5450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119"/>
    </inkml:context>
    <inkml:brush xml:id="br0">
      <inkml:brushProperty name="width" value="0.05" units="cm"/>
      <inkml:brushProperty name="height" value="0.05" units="cm"/>
      <inkml:brushProperty name="color" value="#E71224"/>
    </inkml:brush>
  </inkml:definitions>
  <inkml:trace contextRef="#ctx0" brushRef="#br0">773 158 24575,'0'0'0,"0"0"0,0 0 0,-2 0 0,-79-33 0,-2 5 0,-123-27 0,134 38 0,44 10 0,-1 1 0,1 1 0,-1 1 0,-50 1 0,71 3 0,1 1 0,-1 0 0,1 1 0,-1-1 0,1 1 0,-1 1 0,1-1 0,0 1 0,0 1 0,-7 3 0,10-4 0,1 0 0,-1 1 0,0-1 0,1 1 0,0-1 0,0 1 0,0 0 0,0 0 0,1 0 0,-1 1 0,1-1 0,0 1 0,0-1 0,1 1 0,-1 0 0,1-1 0,-1 7 0,2-3 0,0 0 0,0 0 0,0 0 0,1 1 0,0-1 0,1 0 0,-1-1 0,2 1 0,-1 0 0,1 0 0,0-1 0,1 0 0,0 1 0,9 11 0,6 8 0,2-1 0,29 29 0,-42-46 0,18 16 0,1 0 0,1-2 0,2-1 0,0-1 0,43 22 0,164 63 0,-84-42 0,-140-58 0,0 1 0,0 0 0,-1 0 0,0 2 0,0-1 0,-1 1 0,0 1 0,-1 0 0,0 0 0,0 1 0,10 17 0,-15-19 0,0-1 0,-1 1 0,0 0 0,-1 0 0,0 0 0,0 0 0,-1 1 0,0-1 0,-1 1 0,0-1 0,0 1 0,-1 0 0,0-1 0,-1 1 0,0 0 0,-1-1 0,-5 19 0,1-12 0,-1 0 0,0-1 0,-2 1 0,0-1 0,0-1 0,-2 0 0,1 0 0,-2-1 0,0-1 0,0 0 0,-1 0 0,-1-1 0,0-1 0,0-1 0,-22 12 0,4-4 0,0-2 0,-1-1 0,0-2 0,-1-1 0,0-1 0,-56 7 0,68-13-170,0-2-1,-1 0 0,1-2 1,0 0-1,-1-1 0,1-2 1,-32-7-1,37 5-6655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571"/>
    </inkml:context>
    <inkml:brush xml:id="br0">
      <inkml:brushProperty name="width" value="0.05" units="cm"/>
      <inkml:brushProperty name="height" value="0.05" units="cm"/>
      <inkml:brushProperty name="color" value="#E71224"/>
    </inkml:brush>
  </inkml:definitions>
  <inkml:trace contextRef="#ctx0" brushRef="#br0">0 1 24575,'1'16'0,"6"93"0,7 329 0,-14-435-1365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896"/>
    </inkml:context>
    <inkml:brush xml:id="br0">
      <inkml:brushProperty name="width" value="0.05" units="cm"/>
      <inkml:brushProperty name="height" value="0.05" units="cm"/>
      <inkml:brushProperty name="color" value="#E71224"/>
    </inkml:brush>
  </inkml:definitions>
  <inkml:trace contextRef="#ctx0" brushRef="#br0">1 4 24575,'133'-4'0,"1"6"0,163 24 0,-289-25 0,-1 0 0,1 0 0,-1 1 0,1 0 0,-1 0 0,0 0 0,8 5 0,-14-7 0,0 0 0,-1 1 0,1-1 0,-1 1 0,1-1 0,-1 1 0,1-1 0,-1 1 0,1-1 0,-1 1 0,0-1 0,1 1 0,-1-1 0,0 1 0,1-1 0,-1 1 0,0 0 0,1-1 0,-1 1 0,0 0 0,0-1 0,0 1 0,0 0 0,0-1 0,0 1 0,0 0 0,0-1 0,0 1 0,0 0 0,0 0 0,-2 2 0,1-1 0,-1 0 0,0 1 0,1-1 0,-1 0 0,0 0 0,0 0 0,0 0 0,0-1 0,-1 1 0,1 0 0,-4 1 0,-53 29-359,-102 42 0,137-65-288,-49 22-6179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9.738"/>
    </inkml:context>
    <inkml:brush xml:id="br0">
      <inkml:brushProperty name="width" value="0.05" units="cm"/>
      <inkml:brushProperty name="height" value="0.05" units="cm"/>
      <inkml:brushProperty name="color" value="#E71224"/>
    </inkml:brush>
  </inkml:definitions>
  <inkml:trace contextRef="#ctx0" brushRef="#br0">1358 25 24575,'0'0'0,"0"0"0,0 0 0,0 0 0,-21-1 0,-41-2 0,-64-2 0,-82 0 0,-27-1 0,25 2 0,29 10 0,7 19 0,34 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6.606"/>
    </inkml:context>
    <inkml:brush xml:id="br0">
      <inkml:brushProperty name="width" value="0.05" units="cm"/>
      <inkml:brushProperty name="height" value="0.05" units="cm"/>
    </inkml:brush>
  </inkml:definitions>
  <inkml:trace contextRef="#ctx0" brushRef="#br0">1 39 24575,'14'0'0,"2187"50"0,332 38 0,-96-160 0,-204 1 0,-1074 54 0,544 0 0,1179 39 0,-1955 2 0,40 1 0,109 2 0,338 2 0,-782-47 0,138 1 0,-425 21 0,755-3 0,-1006-8-1365,-77 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8.800"/>
    </inkml:context>
    <inkml:brush xml:id="br0">
      <inkml:brushProperty name="width" value="0.05" units="cm"/>
      <inkml:brushProperty name="height" value="0.05" units="cm"/>
    </inkml:brush>
  </inkml:definitions>
  <inkml:trace contextRef="#ctx0" brushRef="#br0">1 0 24575,'-1'25'0,"16"1291"-1365,-10-1206-5461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4"/>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888 30 24575,'-19'-3'0,"-92"-12"0,-1 5 0,-197 8 0,290 2 0,1 2 0,0 0 0,0 1 0,0 0 0,0 2 0,-22 8 0,37-12 0,-1 0 0,1 1 0,0-1 0,-1 1 0,1 0 0,0 0 0,0 0 0,0 0 0,1 1 0,-1-1 0,1 1 0,-1 0 0,1 0 0,0-1 0,0 2 0,0-1 0,0 0 0,0 0 0,1 0 0,0 1 0,0-1 0,0 1 0,0-1 0,0 1 0,0 0 0,1-1 0,0 1 0,0 0 0,0-1 0,0 1 0,0 0 0,1-1 0,0 1 0,0-1 0,0 1 0,0-1 0,0 1 0,3 4 0,12 27 0,2-1 0,2 0 0,0-2 0,2 0 0,42 45 0,-11-21 0,111 93 0,143 67 0,-212-153 0,-94-63 0,1 1 0,0 0 0,-1 0 0,1-1 0,-1 1 0,1 1 0,-1-1 0,0 0 0,1 0 0,-1 0 0,0 1 0,0-1 0,0 1 0,0-1 0,0 1 0,0-1 0,0 1 0,-1-1 0,1 1 0,0 0 0,-1-1 0,0 1 0,1 0 0,-1 0 0,0-1 0,0 1 0,0 0 0,0 0 0,0 0 0,0-1 0,0 1 0,-1 0 0,1 0 0,-1-1 0,0 3 0,-3 1 0,1 0 0,-1-1 0,0 1 0,0-1 0,0 0 0,-1 0 0,0-1 0,0 0 0,0 1 0,-8 3 0,-36 17 0,0-2 0,-1-3 0,-1-1 0,-1-3 0,-1-2 0,1-2 0,-2-3 0,1-2 0,-1-2 0,0-3 0,-90-9 0,131 7-151,-1-2-1,1 1 0,0-2 0,-1 0 1,1 0-1,1-1 0,-1-1 1,-12-7-1,-15-17-6674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1 0 24575,'0'0'0,"0"0"0,0 0 0,0 0 0,0 11 0,3 24 0,3 32 0,4 39 0,1 13 0,-1-14 0,-2-18 0,-1-15 0,-3-16 0,0-13 0,-2-15-8191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399 2 24575,'-69'-2'0,"-68"3"0,122 0 0,-1 1 0,1 0 0,0 1 0,1 1 0,-1 0 0,-22 11 0,33-13 0,0-1 0,0 1 0,0 1 0,0-1 0,1 1 0,-1-1 0,1 1 0,-1 0 0,1 0 0,0 0 0,0 1 0,1-1 0,-1 1 0,1-1 0,0 1 0,0 0 0,0 0 0,0 0 0,0 0 0,1 1 0,0-1 0,0 0 0,0 0 0,1 1 0,-1-1 0,1 1 0,0-1 0,0 0 0,0 1 0,1-1 0,2 8 0,-1-4 0,1-1 0,0 0 0,0 1 0,0-1 0,1-1 0,1 1 0,-1-1 0,1 1 0,0-1 0,0 0 0,1-1 0,-1 0 0,1 1 0,1-2 0,-1 1 0,1-1 0,7 4 0,2-1-227,0-1-1,0-1 1,0 0-1,1-1 1,33 3-1,-11-4-6598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9.874"/>
    </inkml:context>
    <inkml:brush xml:id="br0">
      <inkml:brushProperty name="width" value="0.05" units="cm"/>
      <inkml:brushProperty name="height" value="0.05" units="cm"/>
    </inkml:brush>
  </inkml:definitions>
  <inkml:trace contextRef="#ctx0" brushRef="#br0">15 1 24575,'0'0'0,"0"0"0,-1 20 0,-12 375-682,39 410-1,-22-766-6143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205"/>
    </inkml:context>
    <inkml:brush xml:id="br0">
      <inkml:brushProperty name="width" value="0.05" units="cm"/>
      <inkml:brushProperty name="height" value="0.05" units="cm"/>
    </inkml:brush>
  </inkml:definitions>
  <inkml:trace contextRef="#ctx0" brushRef="#br0">0 189 24575,'0'0'0,"13"-8"0,48-25 0,0 3 0,2 2 0,110-31 0,-149 51 0,-1 2 0,1 0 0,1 2 0,-1 1 0,31-1 0,-47 4 0,-1 1 0,0-1 0,1 1 0,-1 1 0,0-1 0,1 1 0,-1 1 0,0-1 0,10 6 0,-13-5 0,-1-1 0,1 1 0,-1-1 0,0 1 0,0 0 0,0 0 0,0 1 0,-1-1 0,1 0 0,-1 1 0,0 0 0,0-1 0,0 1 0,0 0 0,-1 0 0,1 0 0,1 8 0,-2 0 0,0 0 0,-1 0 0,0-1 0,-1 1 0,0 0 0,-1 0 0,0-1 0,-1 1 0,0-1 0,-1 0 0,-5 11 0,-8 16 0,-39 61 0,1-21 0,88-76 0,7-3 0,4 0 0,1 1 0,0 3 0,67 12 0,-99-12 0,0 1 0,0 0 0,0 1 0,-1 0 0,0 1 0,22 14 0,-27-15 0,-1 0 0,1 1 0,-1 0 0,0 0 0,-1 1 0,0-1 0,0 1 0,0 0 0,-1 0 0,0 1 0,0-1 0,3 10 0,-5-10 0,0 0 0,-1 0 0,0 0 0,0 1 0,-1-1 0,1 0 0,-1 0 0,-1 1 0,0-1 0,0 0 0,0 0 0,-1 0 0,0 0 0,0 0 0,-1 0 0,0-1 0,0 1 0,0-1 0,-1 0 0,-6 9 0,-8 7 0,-1 1 0,-1-2 0,-36 31 0,19-20-151,-1-2-1,-1-1 0,-2-2 0,0-2 1,-2-1-1,-1-3 0,-1-1 1,-83 24-1,115-41-6674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675"/>
    </inkml:context>
    <inkml:brush xml:id="br0">
      <inkml:brushProperty name="width" value="0.05" units="cm"/>
      <inkml:brushProperty name="height" value="0.05" units="cm"/>
    </inkml:brush>
  </inkml:definitions>
  <inkml:trace contextRef="#ctx0" brushRef="#br0">1 1 24575,'3'21'0,"145"764"0,-144-766 0,1 4 0,0 0 0,1-1 0,2 0 0,11 25 0,-17-42 0,1 1 0,0-1 0,1 0 0,-1-1 0,1 1 0,0 0 0,0-1 0,0 0 0,0 0 0,1 0 0,0-1 0,-1 0 0,1 1 0,1-2 0,-1 1 0,0-1 0,1 1 0,-1-1 0,1-1 0,0 1 0,10 0 0,1-1 0,1-1 0,0-1 0,-1 0 0,1-1 0,-1-2 0,0 1 0,20-8 0,115-50 0,-140 56 0,0-1 0,0-1 0,0 1 0,-1-2 0,0 0 0,0 0 0,16-18 0,-23 22 0,-1 0 0,0 0 0,-1 0 0,1 0 0,-1 0 0,0-1 0,0 1 0,0-1 0,0 1 0,-1-1 0,0 0 0,0 0 0,0 0 0,-1 0 0,1 0 0,-1 1 0,0-1 0,-1 0 0,1 0 0,-1 0 0,0 0 0,0 0 0,0 1 0,-3-7 0,0 3 0,0-1 0,0 1 0,-1 0 0,0 0 0,-1 0 0,0 1 0,0 0 0,0 0 0,-1 1 0,0-1 0,0 1 0,-1 1 0,-12-8 0,16 11 0,1 0 0,-1 0 0,0 1 0,1-1 0,-1 1 0,0 0 0,0 0 0,0 1 0,0-1 0,0 1 0,0 0 0,0 0 0,0 0 0,1 0 0,-1 1 0,0-1 0,0 1 0,0 0 0,0 0 0,0 1 0,1-1 0,-1 1 0,1 0 0,-1 0 0,1 0 0,0 0 0,-1 1 0,1-1 0,0 1 0,1 0 0,-1 0 0,0 0 0,1 0 0,-4 6 0,-5 9 23,0 1 0,1 1-1,2-1 1,-10 29-1,-19 87-1500,20-60-5348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2.508"/>
    </inkml:context>
    <inkml:brush xml:id="br0">
      <inkml:brushProperty name="width" value="0.05" units="cm"/>
      <inkml:brushProperty name="height" value="0.05" units="cm"/>
    </inkml:brush>
  </inkml:definitions>
  <inkml:trace contextRef="#ctx0" brushRef="#br0">1 1 24575,'0'0'0,"0"0"0,2 11 0,5 25 0,7 44 0,7 61 0,4 42 0,0 14 0,-2 6 0,0-2 0,0-6 0,2-5 0,-1-21 0,-4-31 0,-2-19 0,0-1 0,-2-21-8191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368"/>
    </inkml:context>
    <inkml:brush xml:id="br0">
      <inkml:brushProperty name="width" value="0.05" units="cm"/>
      <inkml:brushProperty name="height" value="0.05" units="cm"/>
    </inkml:brush>
  </inkml:definitions>
  <inkml:trace contextRef="#ctx0" brushRef="#br0">1 398 24575,'12'-12'0,"61"-51"0,110-71 0,-150 112 0,-4 1 0,0 1 0,2 2 0,0 1 0,1 1 0,0 2 0,1 1 0,63-15 0,-65 22 0,1 0 0,-1 2 0,1 2 0,0 0 0,0 3 0,54 6 0,-79-5 0,1 0 0,-1 1 0,0 0 0,0 0 0,-1 0 0,1 1 0,-1 0 0,1 0 0,-1 1 0,-1 0 0,1 0 0,-1 0 0,1 0 0,-2 1 0,1 0 0,0 0 0,-1 1 0,-1-1 0,1 1 0,-1 0 0,0 0 0,0 0 0,2 8 0,1 10 0,0 0 0,-1 0 0,-2 1 0,0-1 0,-2 43 0,-3-46 0,-1 0 0,0 1 0,-2-1 0,0 0 0,-2-1 0,0 0 0,-2 0 0,-16 31 0,4-14 0,-3-2 0,0 0 0,-44 48 0,39-61 0,33-24 0,0 1 0,0-1 0,0 1 0,0 0 0,0 1 0,0-1 0,0 1 0,0-1 0,7 3 0,5 1 0,34 3 0,-19-4 0,0 1 0,0 2 0,-1 1 0,1 1 0,-2 2 0,41 18 0,-66-25 0,0-1 0,0 1 0,-1 0 0,1 0 0,-1 1 0,0-1 0,0 1 0,0-1 0,0 1 0,-1 0 0,1 0 0,-1 0 0,0 0 0,0 1 0,-1-1 0,1 1 0,-1-1 0,0 1 0,0-1 0,-1 1 0,1-1 0,-1 1 0,0 0 0,0-1 0,-1 6 0,-2 11 0,0-1 0,-2 0 0,0 1 0,-10 22 0,7-23 0,-1-1 0,0-1 0,-1 0 0,-1 0 0,-1-1 0,0-1 0,-1 0 0,-1 0 0,0-1 0,-1-1 0,-18 13 0,1-4 0,-2-1 0,0-1 0,-2-2 0,-62 25 0,82-38-170,-1-1-1,0 0 0,0-1 1,0 0-1,0-2 0,0 0 1,-27 0-1,-19-9-6655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2/27/2024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time: include </a:t>
            </a:r>
            <a:r>
              <a:rPr lang="en-US"/>
              <a:t>empirical puzzle in https://www.sciencedirect.com/science/article/pii/0167629694900043</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only two treatments? Tractability. Note that still, without making some assumptions, solution is very complicated (triple integrals!)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95389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Price, recommendation strategy, and acceptance strategy – this is a Nash equilibrium (game theory)</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285888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35743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Ignore the involved utility function here. Y is income, W is work (disutility), epsilon is patient elasticity of demand. Rho is the fraction of patients who receive treatment.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7031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Strong intuition here – if the physician can change their utility from changing </a:t>
            </a:r>
            <a:r>
              <a:rPr lang="en-CA" dirty="0" err="1"/>
              <a:t>cutoff</a:t>
            </a:r>
            <a:r>
              <a:rPr lang="en-CA" dirty="0"/>
              <a:t> and performing additional treatments (since derivative is nonzero). This increases physician utility since marginal benefit outweighs marginal costs. Inducing demand to the maximum!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5531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Physician has a </a:t>
            </a:r>
            <a:r>
              <a:rPr lang="en-CA" dirty="0" err="1"/>
              <a:t>cutoff</a:t>
            </a:r>
            <a:r>
              <a:rPr lang="en-CA" dirty="0"/>
              <a:t> rule that is known, remember</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170635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Patient’s rule has a </a:t>
            </a:r>
            <a:r>
              <a:rPr lang="en-CA" dirty="0" err="1"/>
              <a:t>cutoff</a:t>
            </a:r>
            <a:r>
              <a:rPr lang="en-CA" dirty="0"/>
              <a:t> that internalizes the physicians’ signal (observed only as treatment decisions) as well. The steepness of the curve is patient elasticity, or “resistance” to inducement – steeper curves mean patients prioritize their own signal and are less responsive to providers’ signals.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25654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Treatment occurs only in highlighted region – when patient signal is enough to seek treatment and doctor signal is enough to recommend treatment (this is the probability that takes a triple integral to calculate)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698901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provider changes their rule by delta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21780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patients update their rule, and you get new treatment in pink (people leaving in orange b/c physician is seen as an over-prescriber). Hence, providers induce if pink &gt; orange (reputation effects limit inducement, but do not eliminate it)</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8683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librarysearch.library.utoronto.ca/discovery/npfulldisplay?docid=BM_eNqVzD0KwkAQQOFtLPzJHaYRLCKYRNFejHY29mHMTnRhMqs7m0BubwQvYPWajzczCXbxSRJdjZHs1DQltcgE1tfRBwUncJWIwXkgDALFdglMquAFsKeAD0qBepKvbByxVRiHwzhonYzPFM7s7wQoyIM6HZFYXZhJg6yU_Do3q_J0O17Wr-DfHWmsWqc1MaOQ77TK9_mmyA55tiv-oB_g6knh&amp;context=NP&amp;vid=01UTORONTO_INST:UTORONTO&amp;lang=en&amp;search_scope=all&amp;adaptor=SummonLocal&amp;tab=Everything&amp;query=any,contains,Female%20doctors%20in%20Ontario%20earn%2034%20per%20cent%20less%20on%20average,%20even%20in%20fields%20they%20dominate,%20Globe%20analysis%20finds&amp;offset=0</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3855500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181558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725455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directions for research! Can’t focus on all of them here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909383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this is similar for Canada but no good data</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033341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Surprisingly, the use of </a:t>
            </a:r>
            <a:r>
              <a:rPr lang="en-US" sz="1800" b="0" i="0" u="none" strike="noStrike" baseline="0" dirty="0">
                <a:latin typeface="NewBaskerville-Roman"/>
              </a:rPr>
              <a:t>more intensive procedures is not associated with improved satisfaction, outcomes, or survival but is associated with significantly higher costs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68833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solidFill>
                  <a:srgbClr val="23373B"/>
                </a:solidFill>
                <a:latin typeface="FiraSans-Light-Identity-H"/>
              </a:rPr>
              <a:t>Is it due to:</a:t>
            </a:r>
          </a:p>
          <a:p>
            <a:pPr algn="l"/>
            <a:r>
              <a:rPr lang="en-US" sz="1800" b="0" i="0" u="none" strike="noStrike" baseline="0" dirty="0">
                <a:solidFill>
                  <a:srgbClr val="23373B"/>
                </a:solidFill>
                <a:latin typeface="FiraSans-Light-Identity-H"/>
              </a:rPr>
              <a:t>• Demand-side factors: patients preferences and sickness varies across space</a:t>
            </a:r>
          </a:p>
          <a:p>
            <a:pPr algn="l"/>
            <a:r>
              <a:rPr lang="en-US" sz="1800" b="0" i="0" u="none" strike="noStrike" baseline="0" dirty="0">
                <a:solidFill>
                  <a:srgbClr val="23373B"/>
                </a:solidFill>
                <a:latin typeface="FiraSans-Light-Identity-H"/>
              </a:rPr>
              <a:t>• Supply-side factors: healthcare access, clinician practice styles vary across space, regional policy/law</a:t>
            </a:r>
          </a:p>
          <a:p>
            <a:pPr algn="l"/>
            <a:r>
              <a:rPr lang="en-US" sz="1800" b="0" i="0" u="none" strike="noStrike" baseline="0" dirty="0">
                <a:solidFill>
                  <a:srgbClr val="23373B"/>
                </a:solidFill>
                <a:latin typeface="FiraSans-Light-Identity-H"/>
              </a:rPr>
              <a:t>• Controlling for patient demographics only gets you so far.. what about </a:t>
            </a:r>
            <a:r>
              <a:rPr lang="en-US" sz="1800" b="0" i="0" u="none" strike="noStrike" baseline="0" dirty="0" err="1">
                <a:solidFill>
                  <a:srgbClr val="23373B"/>
                </a:solidFill>
                <a:latin typeface="FiraSans-Light-Identity-H"/>
              </a:rPr>
              <a:t>unobservables</a:t>
            </a:r>
            <a:r>
              <a:rPr lang="en-US" sz="1800" b="0" i="0" u="none" strike="noStrike" baseline="0" dirty="0">
                <a:solidFill>
                  <a:srgbClr val="23373B"/>
                </a:solidFill>
                <a:latin typeface="FiraSans-Light-Identity-H"/>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169503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280224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287647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21767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Key papers don’t always publish well immediately!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323746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65753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 key parameters here? The alphas – what does it mean if they are positive? Negative? What does lambda mean? The value of life (relating survival to cost in same units – can largely ignore this). Lambda has been estimated around $100,000/life-year , but lambda could be much smaller, even 0, if patients/MDs aren’t paying for treatment themselves.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497347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626833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773071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Equilibriums: all objects are endogenous (no incentive to deviate). </a:t>
            </a:r>
            <a:r>
              <a:rPr lang="en-CA" sz="1200" b="0" i="0" u="none" strike="noStrike" baseline="0" dirty="0">
                <a:latin typeface="NewBaskerville-Roman"/>
              </a:rPr>
              <a:t>Remember that what we’re trying to measure here are the (P_1, P_2) in equilibrium</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94353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Equilibriums: all objects are endogenous (no incentive to deviate). </a:t>
            </a:r>
            <a:r>
              <a:rPr lang="en-US" sz="1200" b="0" i="0" u="none" strike="noStrike" baseline="0" dirty="0">
                <a:latin typeface="NewBaskerville-Roman"/>
              </a:rPr>
              <a:t>In other words, in equilibrium the proportion of patients choosing the intensive treatment must generate benefits to intensive treatment that are consistent with this proportion actually choosing the treatment. For example, if all patients choose the intensive treatment but this generates utility benefits such that some patients would prefer the </a:t>
            </a:r>
            <a:r>
              <a:rPr lang="en-US" sz="1200" b="0" i="0" u="none" strike="noStrike" baseline="0" dirty="0" err="1">
                <a:latin typeface="NewBaskerville-Roman"/>
              </a:rPr>
              <a:t>nonintensive</a:t>
            </a:r>
            <a:r>
              <a:rPr lang="en-US" sz="1200" b="0" i="0" u="none" strike="noStrike" baseline="0" dirty="0">
                <a:latin typeface="NewBaskerville-Roman"/>
              </a:rPr>
              <a:t> treatment, then rates of intensive treatment will decline – this is a deviation which is not an equilibrium.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70124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As fewer patients choose the intensive treatment, costs will rise and survival will fall (through the spillover mechanism), further lowering the benefits to intensive treatment. This process continues until we reach an equilibrium in which only the most appropriate patients are left receiving the intensive treatment. Thus cost and quality of care determine demand for each treatment option and adjust to equilibrate </a:t>
            </a:r>
            <a:r>
              <a:rPr lang="en-CA" sz="1800" b="0" i="0" u="none" strike="noStrike" baseline="0" dirty="0">
                <a:latin typeface="NewBaskerville-Roman"/>
              </a:rPr>
              <a:t>the market.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52296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646341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17901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 is this entirely patient selection, or does the MD have control? Think back to leniency IV from last semester!</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2264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Preferences of the population have spillovers on the choice</a:t>
            </a:r>
          </a:p>
          <a:p>
            <a:pPr algn="l"/>
            <a:r>
              <a:rPr lang="en-CA" sz="1800" b="0" i="0" u="none" strike="noStrike" baseline="0" dirty="0">
                <a:latin typeface="NewBaskerville-Roman"/>
              </a:rPr>
              <a:t>of an individual.</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623155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Just like in </a:t>
            </a:r>
            <a:r>
              <a:rPr lang="en-CA" sz="1800" b="0" i="0" u="none" strike="noStrike" baseline="0" dirty="0" err="1">
                <a:latin typeface="NewBaskerville-Roman"/>
              </a:rPr>
              <a:t>Dranove</a:t>
            </a:r>
            <a:r>
              <a:rPr lang="en-CA" sz="1800" b="0" i="0" u="none" strike="noStrike" baseline="0" dirty="0">
                <a:latin typeface="NewBaskerville-Roman"/>
              </a:rPr>
              <a:t>!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0175127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516549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 – different areas treat marginal patients differently.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760650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20554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Walk through empirics if there is time – especially equation 8, table 1</a:t>
            </a:r>
            <a:r>
              <a:rPr lang="en-CA"/>
              <a:t>, figure 3</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641950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this part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2161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And what kind of responses do we have here – is it tech adoption? Is it profit maximization?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8087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 source Johnson 2014 (“Physician-Induced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4072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2951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expected utilities are integrals over the distribution of illness states</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4313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similar to hurdle models in last semester! Here we are modeling the decision of seeking care, and then in the second stage we will discuss the model for how much treatment is consumed</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44636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2/27/2024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2/27/2024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3.xml"/><Relationship Id="rId21" Type="http://schemas.openxmlformats.org/officeDocument/2006/relationships/customXml" Target="../ink/ink12.xml"/><Relationship Id="rId34" Type="http://schemas.openxmlformats.org/officeDocument/2006/relationships/image" Target="../media/image22.png"/><Relationship Id="rId7"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2" Type="http://schemas.openxmlformats.org/officeDocument/2006/relationships/notesSlide" Target="../notesSlides/notesSlide9.xml"/><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7.xml"/><Relationship Id="rId24" Type="http://schemas.openxmlformats.org/officeDocument/2006/relationships/image" Target="../media/image17.png"/><Relationship Id="rId32" Type="http://schemas.openxmlformats.org/officeDocument/2006/relationships/image" Target="../media/image2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9.png"/><Relationship Id="rId10" Type="http://schemas.openxmlformats.org/officeDocument/2006/relationships/image" Target="../media/image10.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7.png"/><Relationship Id="rId9" Type="http://schemas.openxmlformats.org/officeDocument/2006/relationships/customXml" Target="../ink/ink6.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5.xml"/><Relationship Id="rId30" Type="http://schemas.openxmlformats.org/officeDocument/2006/relationships/image" Target="../media/image20.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customXml" Target="../ink/ink23.xml"/><Relationship Id="rId2" Type="http://schemas.openxmlformats.org/officeDocument/2006/relationships/notesSlide" Target="../notesSlides/notesSlide15.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0.png"/><Relationship Id="rId14" Type="http://schemas.openxmlformats.org/officeDocument/2006/relationships/customXml" Target="../ink/ink24.xml"/></Relationships>
</file>

<file path=ppt/slides/_rels/slide17.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2.xml"/><Relationship Id="rId26" Type="http://schemas.openxmlformats.org/officeDocument/2006/relationships/customXml" Target="../ink/ink36.xml"/><Relationship Id="rId3" Type="http://schemas.openxmlformats.org/officeDocument/2006/relationships/image" Target="../media/image27.png"/><Relationship Id="rId21" Type="http://schemas.openxmlformats.org/officeDocument/2006/relationships/image" Target="../media/image39.png"/><Relationship Id="rId34"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9.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customXml" Target="../ink/ink39.xml"/><Relationship Id="rId2" Type="http://schemas.openxmlformats.org/officeDocument/2006/relationships/notesSlide" Target="../notesSlides/notesSlide16.xml"/><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33.png"/><Relationship Id="rId24" Type="http://schemas.openxmlformats.org/officeDocument/2006/relationships/customXml" Target="../ink/ink35.xml"/><Relationship Id="rId32" Type="http://schemas.openxmlformats.org/officeDocument/2006/relationships/image" Target="../media/image45.png"/><Relationship Id="rId5" Type="http://schemas.openxmlformats.org/officeDocument/2006/relationships/image" Target="../media/image30.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7.xml"/><Relationship Id="rId36" Type="http://schemas.openxmlformats.org/officeDocument/2006/relationships/image" Target="../media/image29.png"/><Relationship Id="rId10" Type="http://schemas.openxmlformats.org/officeDocument/2006/relationships/customXml" Target="../ink/ink28.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25.xml"/><Relationship Id="rId9" Type="http://schemas.openxmlformats.org/officeDocument/2006/relationships/image" Target="../media/image32.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2.png"/><Relationship Id="rId30" Type="http://schemas.openxmlformats.org/officeDocument/2006/relationships/customXml" Target="../ink/ink38.xml"/><Relationship Id="rId35" Type="http://schemas.openxmlformats.org/officeDocument/2006/relationships/customXml" Target="../ink/ink40.xml"/><Relationship Id="rId8" Type="http://schemas.openxmlformats.org/officeDocument/2006/relationships/customXml" Target="../ink/ink27.xml"/></Relationships>
</file>

<file path=ppt/slides/_rels/slide18.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48.xml"/><Relationship Id="rId26" Type="http://schemas.openxmlformats.org/officeDocument/2006/relationships/customXml" Target="../ink/ink52.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56.xml"/><Relationship Id="rId42"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notesSlide" Target="../notesSlides/notesSlide17.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40.png"/><Relationship Id="rId41"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30.png"/><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44.png"/><Relationship Id="rId40" Type="http://schemas.openxmlformats.org/officeDocument/2006/relationships/customXml" Target="../ink/ink59.xml"/><Relationship Id="rId5" Type="http://schemas.openxmlformats.org/officeDocument/2006/relationships/image" Target="../media/image46.png"/><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53.xml"/><Relationship Id="rId36" Type="http://schemas.openxmlformats.org/officeDocument/2006/relationships/customXml" Target="../ink/ink57.xml"/><Relationship Id="rId10" Type="http://schemas.openxmlformats.org/officeDocument/2006/relationships/customXml" Target="../ink/ink44.xml"/><Relationship Id="rId19" Type="http://schemas.openxmlformats.org/officeDocument/2006/relationships/image" Target="../media/image35.png"/><Relationship Id="rId31" Type="http://schemas.openxmlformats.org/officeDocument/2006/relationships/image" Target="../media/image41.png"/><Relationship Id="rId4" Type="http://schemas.openxmlformats.org/officeDocument/2006/relationships/customXml" Target="../ink/ink41.xml"/><Relationship Id="rId9" Type="http://schemas.openxmlformats.org/officeDocument/2006/relationships/image" Target="../media/image48.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39.png"/><Relationship Id="rId30" Type="http://schemas.openxmlformats.org/officeDocument/2006/relationships/customXml" Target="../ink/ink54.xml"/><Relationship Id="rId35" Type="http://schemas.openxmlformats.org/officeDocument/2006/relationships/image" Target="../media/image43.png"/><Relationship Id="rId8" Type="http://schemas.openxmlformats.org/officeDocument/2006/relationships/customXml" Target="../ink/ink43.xml"/><Relationship Id="rId3" Type="http://schemas.openxmlformats.org/officeDocument/2006/relationships/image" Target="../media/image27.png"/><Relationship Id="rId12" Type="http://schemas.openxmlformats.org/officeDocument/2006/relationships/customXml" Target="../ink/ink45.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58.xml"/></Relationships>
</file>

<file path=ppt/slides/_rels/slide19.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67.xml"/><Relationship Id="rId26" Type="http://schemas.openxmlformats.org/officeDocument/2006/relationships/customXml" Target="../ink/ink71.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75.xml"/><Relationship Id="rId42" Type="http://schemas.openxmlformats.org/officeDocument/2006/relationships/image" Target="../media/image34.png"/><Relationship Id="rId47" Type="http://schemas.openxmlformats.org/officeDocument/2006/relationships/customXml" Target="../ink/ink81.xml"/><Relationship Id="rId50" Type="http://schemas.openxmlformats.org/officeDocument/2006/relationships/image" Target="../media/image57.png"/><Relationship Id="rId55" Type="http://schemas.openxmlformats.org/officeDocument/2006/relationships/image" Target="../media/image60.png"/><Relationship Id="rId7" Type="http://schemas.openxmlformats.org/officeDocument/2006/relationships/image" Target="../media/image52.png"/><Relationship Id="rId2" Type="http://schemas.openxmlformats.org/officeDocument/2006/relationships/notesSlide" Target="../notesSlides/notesSlide18.xml"/><Relationship Id="rId16" Type="http://schemas.openxmlformats.org/officeDocument/2006/relationships/customXml" Target="../ink/ink66.xml"/><Relationship Id="rId29" Type="http://schemas.openxmlformats.org/officeDocument/2006/relationships/image" Target="../media/image40.png"/><Relationship Id="rId11" Type="http://schemas.openxmlformats.org/officeDocument/2006/relationships/image" Target="../media/image30.png"/><Relationship Id="rId24" Type="http://schemas.openxmlformats.org/officeDocument/2006/relationships/customXml" Target="../ink/ink70.xml"/><Relationship Id="rId32" Type="http://schemas.openxmlformats.org/officeDocument/2006/relationships/customXml" Target="../ink/ink74.xml"/><Relationship Id="rId37" Type="http://schemas.openxmlformats.org/officeDocument/2006/relationships/image" Target="../media/image44.png"/><Relationship Id="rId40" Type="http://schemas.openxmlformats.org/officeDocument/2006/relationships/customXml" Target="../ink/ink78.xml"/><Relationship Id="rId45" Type="http://schemas.openxmlformats.org/officeDocument/2006/relationships/customXml" Target="../ink/ink80.xml"/><Relationship Id="rId53" Type="http://schemas.openxmlformats.org/officeDocument/2006/relationships/customXml" Target="../ink/ink84.xml"/><Relationship Id="rId5" Type="http://schemas.openxmlformats.org/officeDocument/2006/relationships/image" Target="../media/image51.png"/><Relationship Id="rId10" Type="http://schemas.openxmlformats.org/officeDocument/2006/relationships/customXml" Target="../ink/ink63.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4" Type="http://schemas.openxmlformats.org/officeDocument/2006/relationships/customXml" Target="../ink/ink60.xml"/><Relationship Id="rId9" Type="http://schemas.openxmlformats.org/officeDocument/2006/relationships/image" Target="../media/image53.png"/><Relationship Id="rId14" Type="http://schemas.openxmlformats.org/officeDocument/2006/relationships/customXml" Target="../ink/ink65.xml"/><Relationship Id="rId22" Type="http://schemas.openxmlformats.org/officeDocument/2006/relationships/customXml" Target="../ink/ink69.xml"/><Relationship Id="rId27" Type="http://schemas.openxmlformats.org/officeDocument/2006/relationships/image" Target="../media/image39.png"/><Relationship Id="rId30" Type="http://schemas.openxmlformats.org/officeDocument/2006/relationships/customXml" Target="../ink/ink73.xml"/><Relationship Id="rId35" Type="http://schemas.openxmlformats.org/officeDocument/2006/relationships/image" Target="../media/image43.png"/><Relationship Id="rId43" Type="http://schemas.openxmlformats.org/officeDocument/2006/relationships/customXml" Target="../ink/ink79.xml"/><Relationship Id="rId48" Type="http://schemas.openxmlformats.org/officeDocument/2006/relationships/image" Target="../media/image56.png"/><Relationship Id="rId8" Type="http://schemas.openxmlformats.org/officeDocument/2006/relationships/customXml" Target="../ink/ink62.xml"/><Relationship Id="rId51" Type="http://schemas.openxmlformats.org/officeDocument/2006/relationships/customXml" Target="../ink/ink83.xml"/><Relationship Id="rId3" Type="http://schemas.openxmlformats.org/officeDocument/2006/relationships/image" Target="../media/image27.png"/><Relationship Id="rId12" Type="http://schemas.openxmlformats.org/officeDocument/2006/relationships/customXml" Target="../ink/ink64.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77.xml"/><Relationship Id="rId46" Type="http://schemas.openxmlformats.org/officeDocument/2006/relationships/image" Target="../media/image55.png"/><Relationship Id="rId20" Type="http://schemas.openxmlformats.org/officeDocument/2006/relationships/customXml" Target="../ink/ink68.xml"/><Relationship Id="rId41" Type="http://schemas.openxmlformats.org/officeDocument/2006/relationships/image" Target="../media/image50.png"/><Relationship Id="rId54"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61.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72.xml"/><Relationship Id="rId36" Type="http://schemas.openxmlformats.org/officeDocument/2006/relationships/customXml" Target="../ink/ink76.xml"/><Relationship Id="rId49" Type="http://schemas.openxmlformats.org/officeDocument/2006/relationships/customXml" Target="../ink/ink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96.xml"/><Relationship Id="rId21" Type="http://schemas.openxmlformats.org/officeDocument/2006/relationships/image" Target="../media/image36.png"/><Relationship Id="rId42" Type="http://schemas.openxmlformats.org/officeDocument/2006/relationships/image" Target="../media/image34.png"/><Relationship Id="rId47" Type="http://schemas.openxmlformats.org/officeDocument/2006/relationships/customXml" Target="../ink/ink106.xml"/><Relationship Id="rId63" Type="http://schemas.openxmlformats.org/officeDocument/2006/relationships/image" Target="../media/image64.png"/><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77.png"/><Relationship Id="rId16" Type="http://schemas.openxmlformats.org/officeDocument/2006/relationships/customXml" Target="../ink/ink91.xml"/><Relationship Id="rId11" Type="http://schemas.openxmlformats.org/officeDocument/2006/relationships/image" Target="../media/image30.png"/><Relationship Id="rId32" Type="http://schemas.openxmlformats.org/officeDocument/2006/relationships/customXml" Target="../ink/ink99.xml"/><Relationship Id="rId37" Type="http://schemas.openxmlformats.org/officeDocument/2006/relationships/image" Target="../media/image44.png"/><Relationship Id="rId53" Type="http://schemas.openxmlformats.org/officeDocument/2006/relationships/customXml" Target="../ink/ink109.xml"/><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72.png"/><Relationship Id="rId5" Type="http://schemas.openxmlformats.org/officeDocument/2006/relationships/image" Target="../media/image51.png"/><Relationship Id="rId90" Type="http://schemas.openxmlformats.org/officeDocument/2006/relationships/customXml" Target="../ink/ink127.xml"/><Relationship Id="rId22" Type="http://schemas.openxmlformats.org/officeDocument/2006/relationships/customXml" Target="../ink/ink94.xml"/><Relationship Id="rId27" Type="http://schemas.openxmlformats.org/officeDocument/2006/relationships/image" Target="../media/image39.png"/><Relationship Id="rId43" Type="http://schemas.openxmlformats.org/officeDocument/2006/relationships/customXml" Target="../ink/ink104.xml"/><Relationship Id="rId48" Type="http://schemas.openxmlformats.org/officeDocument/2006/relationships/image" Target="../media/image56.png"/><Relationship Id="rId64" Type="http://schemas.openxmlformats.org/officeDocument/2006/relationships/customXml" Target="../ink/ink114.xml"/><Relationship Id="rId69" Type="http://schemas.openxmlformats.org/officeDocument/2006/relationships/image" Target="../media/image67.png"/><Relationship Id="rId8" Type="http://schemas.openxmlformats.org/officeDocument/2006/relationships/customXml" Target="../ink/ink87.xml"/><Relationship Id="rId51" Type="http://schemas.openxmlformats.org/officeDocument/2006/relationships/customXml" Target="../ink/ink108.xml"/><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75.png"/><Relationship Id="rId93" Type="http://schemas.openxmlformats.org/officeDocument/2006/relationships/image" Target="../media/image79.png"/><Relationship Id="rId3" Type="http://schemas.openxmlformats.org/officeDocument/2006/relationships/image" Target="../media/image27.png"/><Relationship Id="rId12" Type="http://schemas.openxmlformats.org/officeDocument/2006/relationships/customXml" Target="../ink/ink89.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02.xml"/><Relationship Id="rId46" Type="http://schemas.openxmlformats.org/officeDocument/2006/relationships/image" Target="../media/image55.png"/><Relationship Id="rId59" Type="http://schemas.openxmlformats.org/officeDocument/2006/relationships/image" Target="../media/image62.png"/><Relationship Id="rId67" Type="http://schemas.openxmlformats.org/officeDocument/2006/relationships/image" Target="../media/image66.png"/><Relationship Id="rId20" Type="http://schemas.openxmlformats.org/officeDocument/2006/relationships/customXml" Target="../ink/ink93.xml"/><Relationship Id="rId41" Type="http://schemas.openxmlformats.org/officeDocument/2006/relationships/image" Target="../media/image50.png"/><Relationship Id="rId54" Type="http://schemas.openxmlformats.org/officeDocument/2006/relationships/image" Target="../media/image59.png"/><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70.png"/><Relationship Id="rId83" Type="http://schemas.openxmlformats.org/officeDocument/2006/relationships/image" Target="../media/image74.png"/><Relationship Id="rId88" Type="http://schemas.openxmlformats.org/officeDocument/2006/relationships/customXml" Target="../ink/ink126.xml"/><Relationship Id="rId9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customXml" Target="../ink/ink86.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97.xml"/><Relationship Id="rId36" Type="http://schemas.openxmlformats.org/officeDocument/2006/relationships/customXml" Target="../ink/ink101.xml"/><Relationship Id="rId49" Type="http://schemas.openxmlformats.org/officeDocument/2006/relationships/customXml" Target="../ink/ink107.xml"/><Relationship Id="rId57" Type="http://schemas.openxmlformats.org/officeDocument/2006/relationships/image" Target="../media/image61.png"/><Relationship Id="rId10" Type="http://schemas.openxmlformats.org/officeDocument/2006/relationships/customXml" Target="../ink/ink88.xml"/><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60" Type="http://schemas.openxmlformats.org/officeDocument/2006/relationships/customXml" Target="../ink/ink112.xml"/><Relationship Id="rId65" Type="http://schemas.openxmlformats.org/officeDocument/2006/relationships/image" Target="../media/image65.png"/><Relationship Id="rId73" Type="http://schemas.openxmlformats.org/officeDocument/2006/relationships/image" Target="../media/image69.png"/><Relationship Id="rId78" Type="http://schemas.openxmlformats.org/officeDocument/2006/relationships/customXml" Target="../ink/ink121.xml"/><Relationship Id="rId81" Type="http://schemas.openxmlformats.org/officeDocument/2006/relationships/image" Target="../media/image73.png"/><Relationship Id="rId86" Type="http://schemas.openxmlformats.org/officeDocument/2006/relationships/customXml" Target="../ink/ink125.xml"/><Relationship Id="rId4" Type="http://schemas.openxmlformats.org/officeDocument/2006/relationships/customXml" Target="../ink/ink85.xml"/><Relationship Id="rId9" Type="http://schemas.openxmlformats.org/officeDocument/2006/relationships/image" Target="../media/image53.png"/><Relationship Id="rId13" Type="http://schemas.openxmlformats.org/officeDocument/2006/relationships/image" Target="../media/image31.png"/><Relationship Id="rId18" Type="http://schemas.openxmlformats.org/officeDocument/2006/relationships/customXml" Target="../ink/ink92.xml"/><Relationship Id="rId39" Type="http://schemas.openxmlformats.org/officeDocument/2006/relationships/image" Target="../media/image49.png"/><Relationship Id="rId34" Type="http://schemas.openxmlformats.org/officeDocument/2006/relationships/customXml" Target="../ink/ink100.xml"/><Relationship Id="rId50" Type="http://schemas.openxmlformats.org/officeDocument/2006/relationships/image" Target="../media/image57.png"/><Relationship Id="rId55" Type="http://schemas.openxmlformats.org/officeDocument/2006/relationships/image" Target="../media/image60.png"/><Relationship Id="rId76" Type="http://schemas.openxmlformats.org/officeDocument/2006/relationships/customXml" Target="../ink/ink120.xml"/><Relationship Id="rId7" Type="http://schemas.openxmlformats.org/officeDocument/2006/relationships/image" Target="../media/image52.png"/><Relationship Id="rId71" Type="http://schemas.openxmlformats.org/officeDocument/2006/relationships/image" Target="../media/image68.png"/><Relationship Id="rId92" Type="http://schemas.openxmlformats.org/officeDocument/2006/relationships/customXml" Target="../ink/ink128.xml"/><Relationship Id="rId2" Type="http://schemas.openxmlformats.org/officeDocument/2006/relationships/notesSlide" Target="../notesSlides/notesSlide19.xml"/><Relationship Id="rId29" Type="http://schemas.openxmlformats.org/officeDocument/2006/relationships/image" Target="../media/image40.png"/><Relationship Id="rId24" Type="http://schemas.openxmlformats.org/officeDocument/2006/relationships/customXml" Target="../ink/ink95.xml"/><Relationship Id="rId40" Type="http://schemas.openxmlformats.org/officeDocument/2006/relationships/customXml" Target="../ink/ink103.xml"/><Relationship Id="rId45" Type="http://schemas.openxmlformats.org/officeDocument/2006/relationships/customXml" Target="../ink/ink105.xml"/><Relationship Id="rId66" Type="http://schemas.openxmlformats.org/officeDocument/2006/relationships/customXml" Target="../ink/ink115.xml"/><Relationship Id="rId87" Type="http://schemas.openxmlformats.org/officeDocument/2006/relationships/image" Target="../media/image76.png"/><Relationship Id="rId61" Type="http://schemas.openxmlformats.org/officeDocument/2006/relationships/image" Target="../media/image63.png"/><Relationship Id="rId82" Type="http://schemas.openxmlformats.org/officeDocument/2006/relationships/customXml" Target="../ink/ink123.xml"/><Relationship Id="rId19" Type="http://schemas.openxmlformats.org/officeDocument/2006/relationships/image" Target="../media/image35.png"/><Relationship Id="rId14" Type="http://schemas.openxmlformats.org/officeDocument/2006/relationships/customXml" Target="../ink/ink90.xml"/><Relationship Id="rId30" Type="http://schemas.openxmlformats.org/officeDocument/2006/relationships/customXml" Target="../ink/ink98.xml"/><Relationship Id="rId35" Type="http://schemas.openxmlformats.org/officeDocument/2006/relationships/image" Target="../media/image43.png"/><Relationship Id="rId56" Type="http://schemas.openxmlformats.org/officeDocument/2006/relationships/customXml" Target="../ink/ink110.xml"/><Relationship Id="rId77" Type="http://schemas.openxmlformats.org/officeDocument/2006/relationships/image" Target="../media/image7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130.xml"/><Relationship Id="rId5" Type="http://schemas.openxmlformats.org/officeDocument/2006/relationships/image" Target="../media/image4.png"/><Relationship Id="rId4" Type="http://schemas.openxmlformats.org/officeDocument/2006/relationships/customXml" Target="../ink/ink129.xml"/></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ustomXml" Target="../ink/ink132.xml"/><Relationship Id="rId5" Type="http://schemas.openxmlformats.org/officeDocument/2006/relationships/image" Target="../media/image4.png"/><Relationship Id="rId4" Type="http://schemas.openxmlformats.org/officeDocument/2006/relationships/customXml" Target="../ink/ink131.xml"/></Relationships>
</file>

<file path=ppt/slides/_rels/slide33.xml.rels><?xml version="1.0" encoding="UTF-8" standalone="yes"?>
<Relationships xmlns="http://schemas.openxmlformats.org/package/2006/relationships"><Relationship Id="rId3" Type="http://schemas.openxmlformats.org/officeDocument/2006/relationships/customXml" Target="../ink/ink133.xml"/><Relationship Id="rId7" Type="http://schemas.openxmlformats.org/officeDocument/2006/relationships/image" Target="../media/image8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customXml" Target="../ink/ink135.xml"/><Relationship Id="rId7" Type="http://schemas.openxmlformats.org/officeDocument/2006/relationships/image" Target="../media/image9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6.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customXml" Target="../ink/ink137.xml"/><Relationship Id="rId7" Type="http://schemas.openxmlformats.org/officeDocument/2006/relationships/image" Target="../media/image9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8.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customXml" Target="../ink/ink13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0.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customXml" Target="../ink/ink141.xml"/><Relationship Id="rId7" Type="http://schemas.openxmlformats.org/officeDocument/2006/relationships/image" Target="../media/image9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customXml" Target="../ink/ink143.xml"/><Relationship Id="rId7" Type="http://schemas.openxmlformats.org/officeDocument/2006/relationships/image" Target="../media/image9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4.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customXml" Target="../ink/ink145.xml"/><Relationship Id="rId7" Type="http://schemas.openxmlformats.org/officeDocument/2006/relationships/image" Target="../media/image9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customXml" Target="../ink/ink147.xml"/><Relationship Id="rId7" Type="http://schemas.openxmlformats.org/officeDocument/2006/relationships/image" Target="../media/image9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8.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customXml" Target="../ink/ink149.xml"/><Relationship Id="rId7" Type="http://schemas.openxmlformats.org/officeDocument/2006/relationships/image" Target="../media/image9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0.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customXml" Target="../ink/ink151.xml"/><Relationship Id="rId7" Type="http://schemas.openxmlformats.org/officeDocument/2006/relationships/image" Target="../media/image9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customXml" Target="../ink/ink153.xml"/><Relationship Id="rId7" Type="http://schemas.openxmlformats.org/officeDocument/2006/relationships/image" Target="../media/image10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4.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customXml" Target="../ink/ink155.xml"/><Relationship Id="rId7" Type="http://schemas.openxmlformats.org/officeDocument/2006/relationships/image" Target="../media/image10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customXml" Target="../ink/ink158.xml"/><Relationship Id="rId5" Type="http://schemas.openxmlformats.org/officeDocument/2006/relationships/image" Target="../media/image4.png"/><Relationship Id="rId4" Type="http://schemas.openxmlformats.org/officeDocument/2006/relationships/customXml" Target="../ink/ink157.xml"/></Relationships>
</file>

<file path=ppt/slides/_rels/slide46.xml.rels><?xml version="1.0" encoding="UTF-8" standalone="yes"?>
<Relationships xmlns="http://schemas.openxmlformats.org/package/2006/relationships"><Relationship Id="rId3" Type="http://schemas.openxmlformats.org/officeDocument/2006/relationships/customXml" Target="../ink/ink159.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60.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Patient-Provider Interactions</a:t>
            </a:r>
          </a:p>
          <a:p>
            <a:r>
              <a:rPr lang="en-US" sz="2400" dirty="0"/>
              <a:t>February 8,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Example: Fever</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At what temperature do you go to the doctor?</a:t>
            </a:r>
          </a:p>
          <a:p>
            <a:r>
              <a:rPr lang="en-CA" sz="2200" dirty="0"/>
              <a:t> </a:t>
            </a:r>
          </a:p>
          <a:p>
            <a:pPr marL="285750" indent="-285750">
              <a:buFont typeface="Arial" panose="020B0604020202020204" pitchFamily="34" charset="0"/>
              <a:buChar char="•"/>
            </a:pPr>
            <a:endParaRPr lang="en-CA" sz="2200" dirty="0"/>
          </a:p>
          <a:p>
            <a:endParaRPr lang="en-CA" sz="2200" dirty="0"/>
          </a:p>
        </p:txBody>
      </p:sp>
      <p:grpSp>
        <p:nvGrpSpPr>
          <p:cNvPr id="6" name="Group 5">
            <a:extLst>
              <a:ext uri="{FF2B5EF4-FFF2-40B4-BE49-F238E27FC236}">
                <a16:creationId xmlns:a16="http://schemas.microsoft.com/office/drawing/2014/main" id="{6A780588-83E2-2A3D-52F2-FADBC916C4D0}"/>
              </a:ext>
            </a:extLst>
          </p:cNvPr>
          <p:cNvGrpSpPr/>
          <p:nvPr/>
        </p:nvGrpSpPr>
        <p:grpSpPr>
          <a:xfrm>
            <a:off x="1261866" y="1574396"/>
            <a:ext cx="8102160" cy="522720"/>
            <a:chOff x="1261866" y="1574396"/>
            <a:chExt cx="8102160" cy="5227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194CEE-EDB4-1DE6-D76D-48964629E0AA}"/>
                    </a:ext>
                  </a:extLst>
                </p14:cNvPr>
                <p14:cNvContentPartPr/>
                <p14:nvPr/>
              </p14:nvContentPartPr>
              <p14:xfrm>
                <a:off x="1261866" y="1849076"/>
                <a:ext cx="8102160" cy="63720"/>
              </p14:xfrm>
            </p:contentPart>
          </mc:Choice>
          <mc:Fallback xmlns="">
            <p:pic>
              <p:nvPicPr>
                <p:cNvPr id="4" name="Ink 3">
                  <a:extLst>
                    <a:ext uri="{FF2B5EF4-FFF2-40B4-BE49-F238E27FC236}">
                      <a16:creationId xmlns:a16="http://schemas.microsoft.com/office/drawing/2014/main" id="{69194CEE-EDB4-1DE6-D76D-48964629E0AA}"/>
                    </a:ext>
                  </a:extLst>
                </p:cNvPr>
                <p:cNvPicPr/>
                <p:nvPr/>
              </p:nvPicPr>
              <p:blipFill>
                <a:blip r:embed="rId4"/>
                <a:stretch>
                  <a:fillRect/>
                </a:stretch>
              </p:blipFill>
              <p:spPr>
                <a:xfrm>
                  <a:off x="1253226" y="1840076"/>
                  <a:ext cx="81198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3D31DF7-3B9F-C4DA-FFD5-857DCB383553}"/>
                    </a:ext>
                  </a:extLst>
                </p14:cNvPr>
                <p14:cNvContentPartPr/>
                <p14:nvPr/>
              </p14:nvContentPartPr>
              <p14:xfrm>
                <a:off x="9276546" y="1574396"/>
                <a:ext cx="7560" cy="522720"/>
              </p14:xfrm>
            </p:contentPart>
          </mc:Choice>
          <mc:Fallback xmlns="">
            <p:pic>
              <p:nvPicPr>
                <p:cNvPr id="5" name="Ink 4">
                  <a:extLst>
                    <a:ext uri="{FF2B5EF4-FFF2-40B4-BE49-F238E27FC236}">
                      <a16:creationId xmlns:a16="http://schemas.microsoft.com/office/drawing/2014/main" id="{73D31DF7-3B9F-C4DA-FFD5-857DCB383553}"/>
                    </a:ext>
                  </a:extLst>
                </p:cNvPr>
                <p:cNvPicPr/>
                <p:nvPr/>
              </p:nvPicPr>
              <p:blipFill>
                <a:blip r:embed="rId6"/>
                <a:stretch>
                  <a:fillRect/>
                </a:stretch>
              </p:blipFill>
              <p:spPr>
                <a:xfrm>
                  <a:off x="9267546" y="1565396"/>
                  <a:ext cx="25200" cy="54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6230FFE-E90C-A88C-F07A-654D25FA1F41}"/>
                  </a:ext>
                </a:extLst>
              </p14:cNvPr>
              <p14:cNvContentPartPr/>
              <p14:nvPr/>
            </p14:nvContentPartPr>
            <p14:xfrm>
              <a:off x="1370226" y="1615796"/>
              <a:ext cx="11160" cy="453600"/>
            </p14:xfrm>
          </p:contentPart>
        </mc:Choice>
        <mc:Fallback xmlns="">
          <p:pic>
            <p:nvPicPr>
              <p:cNvPr id="7" name="Ink 6">
                <a:extLst>
                  <a:ext uri="{FF2B5EF4-FFF2-40B4-BE49-F238E27FC236}">
                    <a16:creationId xmlns:a16="http://schemas.microsoft.com/office/drawing/2014/main" id="{A6230FFE-E90C-A88C-F07A-654D25FA1F41}"/>
                  </a:ext>
                </a:extLst>
              </p:cNvPr>
              <p:cNvPicPr/>
              <p:nvPr/>
            </p:nvPicPr>
            <p:blipFill>
              <a:blip r:embed="rId8"/>
              <a:stretch>
                <a:fillRect/>
              </a:stretch>
            </p:blipFill>
            <p:spPr>
              <a:xfrm>
                <a:off x="1361586" y="1607156"/>
                <a:ext cx="28800" cy="471240"/>
              </a:xfrm>
              <a:prstGeom prst="rect">
                <a:avLst/>
              </a:prstGeom>
            </p:spPr>
          </p:pic>
        </mc:Fallback>
      </mc:AlternateContent>
      <p:grpSp>
        <p:nvGrpSpPr>
          <p:cNvPr id="25" name="Group 24">
            <a:extLst>
              <a:ext uri="{FF2B5EF4-FFF2-40B4-BE49-F238E27FC236}">
                <a16:creationId xmlns:a16="http://schemas.microsoft.com/office/drawing/2014/main" id="{498B52C2-3791-BBE8-12D0-8E9704E24B5F}"/>
              </a:ext>
            </a:extLst>
          </p:cNvPr>
          <p:cNvGrpSpPr/>
          <p:nvPr/>
        </p:nvGrpSpPr>
        <p:grpSpPr>
          <a:xfrm>
            <a:off x="760386" y="2199356"/>
            <a:ext cx="730800" cy="504720"/>
            <a:chOff x="760386" y="2199356"/>
            <a:chExt cx="730800" cy="504720"/>
          </a:xfrm>
        </p:grpSpPr>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ED3D4D55-C63C-13A9-078E-C7D64CF9591E}"/>
                    </a:ext>
                  </a:extLst>
                </p14:cNvPr>
                <p14:cNvContentPartPr/>
                <p14:nvPr/>
              </p14:nvContentPartPr>
              <p14:xfrm>
                <a:off x="760386" y="2293676"/>
                <a:ext cx="372240" cy="410400"/>
              </p14:xfrm>
            </p:contentPart>
          </mc:Choice>
          <mc:Fallback xmlns="">
            <p:pic>
              <p:nvPicPr>
                <p:cNvPr id="23" name="Ink 22">
                  <a:extLst>
                    <a:ext uri="{FF2B5EF4-FFF2-40B4-BE49-F238E27FC236}">
                      <a16:creationId xmlns:a16="http://schemas.microsoft.com/office/drawing/2014/main" id="{ED3D4D55-C63C-13A9-078E-C7D64CF9591E}"/>
                    </a:ext>
                  </a:extLst>
                </p:cNvPr>
                <p:cNvPicPr/>
                <p:nvPr/>
              </p:nvPicPr>
              <p:blipFill>
                <a:blip r:embed="rId10"/>
                <a:stretch>
                  <a:fillRect/>
                </a:stretch>
              </p:blipFill>
              <p:spPr>
                <a:xfrm>
                  <a:off x="751386" y="2284676"/>
                  <a:ext cx="38988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37FF530D-4431-5EE8-7E07-97AB1B3E9C61}"/>
                    </a:ext>
                  </a:extLst>
                </p14:cNvPr>
                <p14:cNvContentPartPr/>
                <p14:nvPr/>
              </p14:nvContentPartPr>
              <p14:xfrm>
                <a:off x="1218666" y="2199356"/>
                <a:ext cx="272520" cy="375480"/>
              </p14:xfrm>
            </p:contentPart>
          </mc:Choice>
          <mc:Fallback xmlns="">
            <p:pic>
              <p:nvPicPr>
                <p:cNvPr id="24" name="Ink 23">
                  <a:extLst>
                    <a:ext uri="{FF2B5EF4-FFF2-40B4-BE49-F238E27FC236}">
                      <a16:creationId xmlns:a16="http://schemas.microsoft.com/office/drawing/2014/main" id="{37FF530D-4431-5EE8-7E07-97AB1B3E9C61}"/>
                    </a:ext>
                  </a:extLst>
                </p:cNvPr>
                <p:cNvPicPr/>
                <p:nvPr/>
              </p:nvPicPr>
              <p:blipFill>
                <a:blip r:embed="rId12"/>
                <a:stretch>
                  <a:fillRect/>
                </a:stretch>
              </p:blipFill>
              <p:spPr>
                <a:xfrm>
                  <a:off x="1210026" y="2190716"/>
                  <a:ext cx="290160" cy="393120"/>
                </a:xfrm>
                <a:prstGeom prst="rect">
                  <a:avLst/>
                </a:prstGeom>
              </p:spPr>
            </p:pic>
          </mc:Fallback>
        </mc:AlternateContent>
      </p:grpSp>
      <p:grpSp>
        <p:nvGrpSpPr>
          <p:cNvPr id="29" name="Group 28">
            <a:extLst>
              <a:ext uri="{FF2B5EF4-FFF2-40B4-BE49-F238E27FC236}">
                <a16:creationId xmlns:a16="http://schemas.microsoft.com/office/drawing/2014/main" id="{C078B023-2075-2642-526F-3F778C988608}"/>
              </a:ext>
            </a:extLst>
          </p:cNvPr>
          <p:cNvGrpSpPr/>
          <p:nvPr/>
        </p:nvGrpSpPr>
        <p:grpSpPr>
          <a:xfrm>
            <a:off x="2557506" y="1626956"/>
            <a:ext cx="762480" cy="1406880"/>
            <a:chOff x="2557506" y="1626956"/>
            <a:chExt cx="762480" cy="1406880"/>
          </a:xfrm>
        </p:grpSpPr>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41C549BF-12DD-D43F-DC87-DEC7183FA571}"/>
                    </a:ext>
                  </a:extLst>
                </p14:cNvPr>
                <p14:cNvContentPartPr/>
                <p14:nvPr/>
              </p14:nvContentPartPr>
              <p14:xfrm>
                <a:off x="3034866" y="1626956"/>
                <a:ext cx="102600" cy="748800"/>
              </p14:xfrm>
            </p:contentPart>
          </mc:Choice>
          <mc:Fallback xmlns="">
            <p:pic>
              <p:nvPicPr>
                <p:cNvPr id="26" name="Ink 25">
                  <a:extLst>
                    <a:ext uri="{FF2B5EF4-FFF2-40B4-BE49-F238E27FC236}">
                      <a16:creationId xmlns:a16="http://schemas.microsoft.com/office/drawing/2014/main" id="{41C549BF-12DD-D43F-DC87-DEC7183FA571}"/>
                    </a:ext>
                  </a:extLst>
                </p:cNvPr>
                <p:cNvPicPr/>
                <p:nvPr/>
              </p:nvPicPr>
              <p:blipFill>
                <a:blip r:embed="rId14"/>
                <a:stretch>
                  <a:fillRect/>
                </a:stretch>
              </p:blipFill>
              <p:spPr>
                <a:xfrm>
                  <a:off x="3026226" y="1618316"/>
                  <a:ext cx="12024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668F5D93-C5E2-DF65-1240-DD4849A34F64}"/>
                    </a:ext>
                  </a:extLst>
                </p14:cNvPr>
                <p14:cNvContentPartPr/>
                <p14:nvPr/>
              </p14:nvContentPartPr>
              <p14:xfrm>
                <a:off x="2557506" y="2508956"/>
                <a:ext cx="442800" cy="524880"/>
              </p14:xfrm>
            </p:contentPart>
          </mc:Choice>
          <mc:Fallback xmlns="">
            <p:pic>
              <p:nvPicPr>
                <p:cNvPr id="27" name="Ink 26">
                  <a:extLst>
                    <a:ext uri="{FF2B5EF4-FFF2-40B4-BE49-F238E27FC236}">
                      <a16:creationId xmlns:a16="http://schemas.microsoft.com/office/drawing/2014/main" id="{668F5D93-C5E2-DF65-1240-DD4849A34F64}"/>
                    </a:ext>
                  </a:extLst>
                </p:cNvPr>
                <p:cNvPicPr/>
                <p:nvPr/>
              </p:nvPicPr>
              <p:blipFill>
                <a:blip r:embed="rId16"/>
                <a:stretch>
                  <a:fillRect/>
                </a:stretch>
              </p:blipFill>
              <p:spPr>
                <a:xfrm>
                  <a:off x="2548866" y="2499956"/>
                  <a:ext cx="46044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6F608146-E908-A782-6AF8-2ABFA464D415}"/>
                    </a:ext>
                  </a:extLst>
                </p14:cNvPr>
                <p14:cNvContentPartPr/>
                <p14:nvPr/>
              </p14:nvContentPartPr>
              <p14:xfrm>
                <a:off x="3009306" y="2458556"/>
                <a:ext cx="310680" cy="366840"/>
              </p14:xfrm>
            </p:contentPart>
          </mc:Choice>
          <mc:Fallback xmlns="">
            <p:pic>
              <p:nvPicPr>
                <p:cNvPr id="28" name="Ink 27">
                  <a:extLst>
                    <a:ext uri="{FF2B5EF4-FFF2-40B4-BE49-F238E27FC236}">
                      <a16:creationId xmlns:a16="http://schemas.microsoft.com/office/drawing/2014/main" id="{6F608146-E908-A782-6AF8-2ABFA464D415}"/>
                    </a:ext>
                  </a:extLst>
                </p:cNvPr>
                <p:cNvPicPr/>
                <p:nvPr/>
              </p:nvPicPr>
              <p:blipFill>
                <a:blip r:embed="rId18"/>
                <a:stretch>
                  <a:fillRect/>
                </a:stretch>
              </p:blipFill>
              <p:spPr>
                <a:xfrm>
                  <a:off x="3000306" y="2449556"/>
                  <a:ext cx="328320" cy="384480"/>
                </a:xfrm>
                <a:prstGeom prst="rect">
                  <a:avLst/>
                </a:prstGeom>
              </p:spPr>
            </p:pic>
          </mc:Fallback>
        </mc:AlternateContent>
      </p:grpSp>
      <p:grpSp>
        <p:nvGrpSpPr>
          <p:cNvPr id="33" name="Group 32">
            <a:extLst>
              <a:ext uri="{FF2B5EF4-FFF2-40B4-BE49-F238E27FC236}">
                <a16:creationId xmlns:a16="http://schemas.microsoft.com/office/drawing/2014/main" id="{9EFB6AD7-6226-59FC-7658-AB9FC8AD5147}"/>
              </a:ext>
            </a:extLst>
          </p:cNvPr>
          <p:cNvGrpSpPr/>
          <p:nvPr/>
        </p:nvGrpSpPr>
        <p:grpSpPr>
          <a:xfrm>
            <a:off x="8863266" y="2465756"/>
            <a:ext cx="676440" cy="522000"/>
            <a:chOff x="8863266" y="2465756"/>
            <a:chExt cx="676440" cy="522000"/>
          </a:xfrm>
        </p:grpSpPr>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51A364E0-86A6-2784-1C8A-16FB50D23391}"/>
                    </a:ext>
                  </a:extLst>
                </p14:cNvPr>
                <p14:cNvContentPartPr/>
                <p14:nvPr/>
              </p14:nvContentPartPr>
              <p14:xfrm>
                <a:off x="8863266" y="2487356"/>
                <a:ext cx="304920" cy="217440"/>
              </p14:xfrm>
            </p:contentPart>
          </mc:Choice>
          <mc:Fallback xmlns="">
            <p:pic>
              <p:nvPicPr>
                <p:cNvPr id="30" name="Ink 29">
                  <a:extLst>
                    <a:ext uri="{FF2B5EF4-FFF2-40B4-BE49-F238E27FC236}">
                      <a16:creationId xmlns:a16="http://schemas.microsoft.com/office/drawing/2014/main" id="{51A364E0-86A6-2784-1C8A-16FB50D23391}"/>
                    </a:ext>
                  </a:extLst>
                </p:cNvPr>
                <p:cNvPicPr/>
                <p:nvPr/>
              </p:nvPicPr>
              <p:blipFill>
                <a:blip r:embed="rId20"/>
                <a:stretch>
                  <a:fillRect/>
                </a:stretch>
              </p:blipFill>
              <p:spPr>
                <a:xfrm>
                  <a:off x="8854266" y="2478716"/>
                  <a:ext cx="322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87E68C79-FB00-79E3-735F-A6DBF8F20C3B}"/>
                    </a:ext>
                  </a:extLst>
                </p14:cNvPr>
                <p14:cNvContentPartPr/>
                <p14:nvPr/>
              </p14:nvContentPartPr>
              <p14:xfrm>
                <a:off x="9073866" y="2465756"/>
                <a:ext cx="12240" cy="522000"/>
              </p14:xfrm>
            </p:contentPart>
          </mc:Choice>
          <mc:Fallback xmlns="">
            <p:pic>
              <p:nvPicPr>
                <p:cNvPr id="31" name="Ink 30">
                  <a:extLst>
                    <a:ext uri="{FF2B5EF4-FFF2-40B4-BE49-F238E27FC236}">
                      <a16:creationId xmlns:a16="http://schemas.microsoft.com/office/drawing/2014/main" id="{87E68C79-FB00-79E3-735F-A6DBF8F20C3B}"/>
                    </a:ext>
                  </a:extLst>
                </p:cNvPr>
                <p:cNvPicPr/>
                <p:nvPr/>
              </p:nvPicPr>
              <p:blipFill>
                <a:blip r:embed="rId22"/>
                <a:stretch>
                  <a:fillRect/>
                </a:stretch>
              </p:blipFill>
              <p:spPr>
                <a:xfrm>
                  <a:off x="9064866" y="2457116"/>
                  <a:ext cx="2988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k 31">
                  <a:extLst>
                    <a:ext uri="{FF2B5EF4-FFF2-40B4-BE49-F238E27FC236}">
                      <a16:creationId xmlns:a16="http://schemas.microsoft.com/office/drawing/2014/main" id="{7621B198-B88F-2993-B29A-3E584FCECA70}"/>
                    </a:ext>
                  </a:extLst>
                </p14:cNvPr>
                <p14:cNvContentPartPr/>
                <p14:nvPr/>
              </p14:nvContentPartPr>
              <p14:xfrm>
                <a:off x="9295266" y="2555756"/>
                <a:ext cx="244440" cy="395640"/>
              </p14:xfrm>
            </p:contentPart>
          </mc:Choice>
          <mc:Fallback xmlns="">
            <p:pic>
              <p:nvPicPr>
                <p:cNvPr id="32" name="Ink 31">
                  <a:extLst>
                    <a:ext uri="{FF2B5EF4-FFF2-40B4-BE49-F238E27FC236}">
                      <a16:creationId xmlns:a16="http://schemas.microsoft.com/office/drawing/2014/main" id="{7621B198-B88F-2993-B29A-3E584FCECA70}"/>
                    </a:ext>
                  </a:extLst>
                </p:cNvPr>
                <p:cNvPicPr/>
                <p:nvPr/>
              </p:nvPicPr>
              <p:blipFill>
                <a:blip r:embed="rId24"/>
                <a:stretch>
                  <a:fillRect/>
                </a:stretch>
              </p:blipFill>
              <p:spPr>
                <a:xfrm>
                  <a:off x="9286626" y="2546756"/>
                  <a:ext cx="262080" cy="413280"/>
                </a:xfrm>
                <a:prstGeom prst="rect">
                  <a:avLst/>
                </a:prstGeom>
              </p:spPr>
            </p:pic>
          </mc:Fallback>
        </mc:AlternateContent>
      </p:grpSp>
      <p:grpSp>
        <p:nvGrpSpPr>
          <p:cNvPr id="39" name="Group 38">
            <a:extLst>
              <a:ext uri="{FF2B5EF4-FFF2-40B4-BE49-F238E27FC236}">
                <a16:creationId xmlns:a16="http://schemas.microsoft.com/office/drawing/2014/main" id="{FF1169BB-4DD9-89C9-0EED-22F2AF7B4FC8}"/>
              </a:ext>
            </a:extLst>
          </p:cNvPr>
          <p:cNvGrpSpPr/>
          <p:nvPr/>
        </p:nvGrpSpPr>
        <p:grpSpPr>
          <a:xfrm>
            <a:off x="5090466" y="1611836"/>
            <a:ext cx="892080" cy="1221840"/>
            <a:chOff x="5090466" y="1611836"/>
            <a:chExt cx="892080" cy="1221840"/>
          </a:xfrm>
        </p:grpSpPr>
        <mc:AlternateContent xmlns:mc="http://schemas.openxmlformats.org/markup-compatibility/2006" xmlns:p14="http://schemas.microsoft.com/office/powerpoint/2010/main">
          <mc:Choice Requires="p14">
            <p:contentPart p14:bwMode="auto" r:id="rId25">
              <p14:nvContentPartPr>
                <p14:cNvPr id="34" name="Ink 33">
                  <a:extLst>
                    <a:ext uri="{FF2B5EF4-FFF2-40B4-BE49-F238E27FC236}">
                      <a16:creationId xmlns:a16="http://schemas.microsoft.com/office/drawing/2014/main" id="{08331123-B39C-52E2-C937-A98C8BD0D61B}"/>
                    </a:ext>
                  </a:extLst>
                </p14:cNvPr>
                <p14:cNvContentPartPr/>
                <p14:nvPr/>
              </p14:nvContentPartPr>
              <p14:xfrm>
                <a:off x="5668266" y="1611836"/>
                <a:ext cx="23760" cy="579240"/>
              </p14:xfrm>
            </p:contentPart>
          </mc:Choice>
          <mc:Fallback xmlns="">
            <p:pic>
              <p:nvPicPr>
                <p:cNvPr id="34" name="Ink 33">
                  <a:extLst>
                    <a:ext uri="{FF2B5EF4-FFF2-40B4-BE49-F238E27FC236}">
                      <a16:creationId xmlns:a16="http://schemas.microsoft.com/office/drawing/2014/main" id="{08331123-B39C-52E2-C937-A98C8BD0D61B}"/>
                    </a:ext>
                  </a:extLst>
                </p:cNvPr>
                <p:cNvPicPr/>
                <p:nvPr/>
              </p:nvPicPr>
              <p:blipFill>
                <a:blip r:embed="rId26"/>
                <a:stretch>
                  <a:fillRect/>
                </a:stretch>
              </p:blipFill>
              <p:spPr>
                <a:xfrm>
                  <a:off x="5659626" y="1603196"/>
                  <a:ext cx="4140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40FECD45-2480-1AEE-2F76-89DA9D1F475E}"/>
                    </a:ext>
                  </a:extLst>
                </p14:cNvPr>
                <p14:cNvContentPartPr/>
                <p14:nvPr/>
              </p14:nvContentPartPr>
              <p14:xfrm>
                <a:off x="5231946" y="2360996"/>
                <a:ext cx="331920" cy="472680"/>
              </p14:xfrm>
            </p:contentPart>
          </mc:Choice>
          <mc:Fallback xmlns="">
            <p:pic>
              <p:nvPicPr>
                <p:cNvPr id="35" name="Ink 34">
                  <a:extLst>
                    <a:ext uri="{FF2B5EF4-FFF2-40B4-BE49-F238E27FC236}">
                      <a16:creationId xmlns:a16="http://schemas.microsoft.com/office/drawing/2014/main" id="{40FECD45-2480-1AEE-2F76-89DA9D1F475E}"/>
                    </a:ext>
                  </a:extLst>
                </p:cNvPr>
                <p:cNvPicPr/>
                <p:nvPr/>
              </p:nvPicPr>
              <p:blipFill>
                <a:blip r:embed="rId28"/>
                <a:stretch>
                  <a:fillRect/>
                </a:stretch>
              </p:blipFill>
              <p:spPr>
                <a:xfrm>
                  <a:off x="5223306" y="2351996"/>
                  <a:ext cx="3495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3C4CEB39-AE5E-600C-4856-29AEA1946B76}"/>
                    </a:ext>
                  </a:extLst>
                </p14:cNvPr>
                <p14:cNvContentPartPr/>
                <p14:nvPr/>
              </p14:nvContentPartPr>
              <p14:xfrm>
                <a:off x="5763666" y="2262716"/>
                <a:ext cx="8280" cy="204120"/>
              </p14:xfrm>
            </p:contentPart>
          </mc:Choice>
          <mc:Fallback xmlns="">
            <p:pic>
              <p:nvPicPr>
                <p:cNvPr id="36" name="Ink 35">
                  <a:extLst>
                    <a:ext uri="{FF2B5EF4-FFF2-40B4-BE49-F238E27FC236}">
                      <a16:creationId xmlns:a16="http://schemas.microsoft.com/office/drawing/2014/main" id="{3C4CEB39-AE5E-600C-4856-29AEA1946B76}"/>
                    </a:ext>
                  </a:extLst>
                </p:cNvPr>
                <p:cNvPicPr/>
                <p:nvPr/>
              </p:nvPicPr>
              <p:blipFill>
                <a:blip r:embed="rId30"/>
                <a:stretch>
                  <a:fillRect/>
                </a:stretch>
              </p:blipFill>
              <p:spPr>
                <a:xfrm>
                  <a:off x="5754666" y="2254076"/>
                  <a:ext cx="259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a:extLst>
                    <a:ext uri="{FF2B5EF4-FFF2-40B4-BE49-F238E27FC236}">
                      <a16:creationId xmlns:a16="http://schemas.microsoft.com/office/drawing/2014/main" id="{8E1A16D0-B821-D278-6222-196BAA1F68C5}"/>
                    </a:ext>
                  </a:extLst>
                </p14:cNvPr>
                <p14:cNvContentPartPr/>
                <p14:nvPr/>
              </p14:nvContentPartPr>
              <p14:xfrm>
                <a:off x="5751426" y="2304116"/>
                <a:ext cx="231120" cy="85680"/>
              </p14:xfrm>
            </p:contentPart>
          </mc:Choice>
          <mc:Fallback xmlns="">
            <p:pic>
              <p:nvPicPr>
                <p:cNvPr id="37" name="Ink 36">
                  <a:extLst>
                    <a:ext uri="{FF2B5EF4-FFF2-40B4-BE49-F238E27FC236}">
                      <a16:creationId xmlns:a16="http://schemas.microsoft.com/office/drawing/2014/main" id="{8E1A16D0-B821-D278-6222-196BAA1F68C5}"/>
                    </a:ext>
                  </a:extLst>
                </p:cNvPr>
                <p:cNvPicPr/>
                <p:nvPr/>
              </p:nvPicPr>
              <p:blipFill>
                <a:blip r:embed="rId32"/>
                <a:stretch>
                  <a:fillRect/>
                </a:stretch>
              </p:blipFill>
              <p:spPr>
                <a:xfrm>
                  <a:off x="5742786" y="2295116"/>
                  <a:ext cx="2487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FA1170E4-6FE2-D278-226F-9326F3D9DE2E}"/>
                    </a:ext>
                  </a:extLst>
                </p14:cNvPr>
                <p14:cNvContentPartPr/>
                <p14:nvPr/>
              </p14:nvContentPartPr>
              <p14:xfrm>
                <a:off x="5090466" y="2209796"/>
                <a:ext cx="488880" cy="22680"/>
              </p14:xfrm>
            </p:contentPart>
          </mc:Choice>
          <mc:Fallback xmlns="">
            <p:pic>
              <p:nvPicPr>
                <p:cNvPr id="38" name="Ink 37">
                  <a:extLst>
                    <a:ext uri="{FF2B5EF4-FFF2-40B4-BE49-F238E27FC236}">
                      <a16:creationId xmlns:a16="http://schemas.microsoft.com/office/drawing/2014/main" id="{FA1170E4-6FE2-D278-226F-9326F3D9DE2E}"/>
                    </a:ext>
                  </a:extLst>
                </p:cNvPr>
                <p:cNvPicPr/>
                <p:nvPr/>
              </p:nvPicPr>
              <p:blipFill>
                <a:blip r:embed="rId34"/>
                <a:stretch>
                  <a:fillRect/>
                </a:stretch>
              </p:blipFill>
              <p:spPr>
                <a:xfrm>
                  <a:off x="5081826" y="2201156"/>
                  <a:ext cx="506520" cy="40320"/>
                </a:xfrm>
                <a:prstGeom prst="rect">
                  <a:avLst/>
                </a:prstGeom>
              </p:spPr>
            </p:pic>
          </mc:Fallback>
        </mc:AlternateContent>
      </p:grpSp>
    </p:spTree>
    <p:extLst>
      <p:ext uri="{BB962C8B-B14F-4D97-AF65-F5344CB8AC3E}">
        <p14:creationId xmlns:p14="http://schemas.microsoft.com/office/powerpoint/2010/main" val="156746105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Providers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816429"/>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If a patient seeks care, providers receive a </a:t>
                </a:r>
                <a:r>
                  <a:rPr lang="en-CA" sz="2200" b="1" dirty="0"/>
                  <a:t>separate signal </a:t>
                </a:r>
                <a14:m>
                  <m:oMath xmlns:m="http://schemas.openxmlformats.org/officeDocument/2006/math">
                    <m:sSub>
                      <m:sSubPr>
                        <m:ctrlPr>
                          <a:rPr lang="en-CA" sz="2200" b="1" i="1" smtClean="0">
                            <a:latin typeface="Cambria Math" panose="02040503050406030204" pitchFamily="18" charset="0"/>
                          </a:rPr>
                        </m:ctrlPr>
                      </m:sSubPr>
                      <m:e>
                        <m:r>
                          <a:rPr lang="en-CA" sz="2200" b="1" i="1" smtClean="0">
                            <a:latin typeface="Cambria Math" panose="02040503050406030204" pitchFamily="18" charset="0"/>
                          </a:rPr>
                          <m:t>𝒔</m:t>
                        </m:r>
                      </m:e>
                      <m:sub>
                        <m:r>
                          <a:rPr lang="en-CA" sz="2200" b="1" i="1" smtClean="0">
                            <a:latin typeface="Cambria Math" panose="02040503050406030204" pitchFamily="18" charset="0"/>
                          </a:rPr>
                          <m:t>𝒅</m:t>
                        </m:r>
                      </m:sub>
                    </m:sSub>
                  </m:oMath>
                </a14:m>
                <a:r>
                  <a:rPr lang="en-CA" sz="2200" dirty="0"/>
                  <a:t> </a:t>
                </a:r>
              </a:p>
              <a:p>
                <a:pPr marL="914400" lvl="1" indent="-457200">
                  <a:buFont typeface="Arial" panose="020B0604020202020204" pitchFamily="34" charset="0"/>
                  <a:buChar char="•"/>
                </a:pPr>
                <a:r>
                  <a:rPr lang="en-CA" sz="2200" dirty="0"/>
                  <a:t>E.g., from lab work, exams, etc. </a:t>
                </a:r>
              </a:p>
              <a:p>
                <a:pPr marL="457200" indent="-457200">
                  <a:buFont typeface="+mj-lt"/>
                  <a:buAutoNum type="arabicPeriod"/>
                </a:pPr>
                <a:r>
                  <a:rPr lang="en-CA" sz="2200" dirty="0"/>
                  <a:t>The doctor then recommends one of two treatments </a:t>
                </a:r>
                <a14:m>
                  <m:oMath xmlns:m="http://schemas.openxmlformats.org/officeDocument/2006/math">
                    <m:r>
                      <a:rPr lang="en-CA" sz="2200" b="0" i="1" smtClean="0">
                        <a:latin typeface="Cambria Math" panose="02040503050406030204" pitchFamily="18" charset="0"/>
                      </a:rPr>
                      <m:t>𝑡</m:t>
                    </m:r>
                    <m:r>
                      <a:rPr lang="en-CA" sz="2200" b="0" i="1" smtClean="0">
                        <a:latin typeface="Cambria Math" panose="02040503050406030204" pitchFamily="18" charset="0"/>
                      </a:rPr>
                      <m:t>∈(</m:t>
                    </m:r>
                    <m:r>
                      <a:rPr lang="en-CA" sz="2200" b="0" i="1" smtClean="0">
                        <a:latin typeface="Cambria Math" panose="02040503050406030204" pitchFamily="18" charset="0"/>
                      </a:rPr>
                      <m:t>𝑡</m:t>
                    </m:r>
                    <m:r>
                      <a:rPr lang="en-CA" sz="2200" b="0" i="1" smtClean="0">
                        <a:latin typeface="Cambria Math" panose="02040503050406030204" pitchFamily="18" charset="0"/>
                      </a:rPr>
                      <m:t>,</m:t>
                    </m:r>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smtClean="0">
                        <a:latin typeface="Cambria Math" panose="02040503050406030204" pitchFamily="18" charset="0"/>
                      </a:rPr>
                      <m:t>)</m:t>
                    </m:r>
                  </m:oMath>
                </a14:m>
                <a:r>
                  <a:rPr lang="en-CA" sz="2200" dirty="0"/>
                  <a:t> with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𝑝</m:t>
                        </m:r>
                      </m:e>
                      <m:sub>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sub>
                    </m:sSub>
                    <m:r>
                      <a:rPr lang="en-CA" sz="2200" b="0" i="0" smtClean="0">
                        <a:latin typeface="Cambria Math" panose="02040503050406030204" pitchFamily="18" charset="0"/>
                      </a:rPr>
                      <m:t>&gt;</m:t>
                    </m:r>
                    <m:sSub>
                      <m:sSubPr>
                        <m:ctrlPr>
                          <a:rPr lang="en-CA" sz="2200" b="0" i="1" smtClean="0">
                            <a:latin typeface="Cambria Math" panose="02040503050406030204" pitchFamily="18" charset="0"/>
                          </a:rPr>
                        </m:ctrlPr>
                      </m:sSubPr>
                      <m:e>
                        <m:r>
                          <m:rPr>
                            <m:sty m:val="p"/>
                          </m:rPr>
                          <a:rPr lang="en-CA" sz="2200" b="0" i="0" smtClean="0">
                            <a:latin typeface="Cambria Math" panose="02040503050406030204" pitchFamily="18" charset="0"/>
                          </a:rPr>
                          <m:t>p</m:t>
                        </m:r>
                      </m:e>
                      <m:sub>
                        <m:r>
                          <m:rPr>
                            <m:sty m:val="p"/>
                          </m:rPr>
                          <a:rPr lang="en-CA" sz="2200" b="0" i="0" smtClean="0">
                            <a:latin typeface="Cambria Math" panose="02040503050406030204" pitchFamily="18" charset="0"/>
                          </a:rPr>
                          <m:t>t</m:t>
                        </m:r>
                      </m:sub>
                    </m:sSub>
                  </m:oMath>
                </a14:m>
                <a:endParaRPr lang="en-CA" sz="2200" dirty="0"/>
              </a:p>
              <a:p>
                <a:pPr marL="457200" indent="-457200">
                  <a:buFont typeface="+mj-lt"/>
                  <a:buAutoNum type="arabicPeriod"/>
                </a:pPr>
                <a:r>
                  <a:rPr lang="en-CA" sz="2200" dirty="0"/>
                  <a:t>Based on physician recommendations, patients: </a:t>
                </a:r>
              </a:p>
              <a:p>
                <a:pPr marL="914400" lvl="1" indent="-457200">
                  <a:buFont typeface="+mj-lt"/>
                  <a:buAutoNum type="arabicPeriod"/>
                </a:pPr>
                <a:r>
                  <a:rPr lang="en-CA" sz="2200" dirty="0"/>
                  <a:t>Update their signals </a:t>
                </a:r>
                <a14:m>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𝑆</m:t>
                        </m:r>
                      </m:e>
                      <m:sup>
                        <m:r>
                          <a:rPr lang="en-CA" sz="2200" b="0" i="1" smtClean="0">
                            <a:latin typeface="Cambria Math" panose="02040503050406030204" pitchFamily="18" charset="0"/>
                          </a:rPr>
                          <m:t>𝑝</m:t>
                        </m:r>
                      </m:sup>
                    </m:sSup>
                  </m:oMath>
                </a14:m>
                <a:endParaRPr lang="en-CA" sz="2200" b="0" dirty="0"/>
              </a:p>
              <a:p>
                <a:pPr marL="914400" lvl="1" indent="-457200">
                  <a:buFont typeface="+mj-lt"/>
                  <a:buAutoNum type="arabicPeriod"/>
                </a:pPr>
                <a:r>
                  <a:rPr lang="en-CA" sz="2200" dirty="0"/>
                  <a:t>Accept or reject treatment decisions</a:t>
                </a:r>
              </a:p>
              <a:p>
                <a:pPr lvl="1"/>
                <a:endParaRPr lang="en-CA" sz="2200" dirty="0"/>
              </a:p>
              <a:p>
                <a:pPr lvl="1"/>
                <a:r>
                  <a:rPr lang="en-CA" sz="2200" b="1" dirty="0"/>
                  <a:t>What will patients and providers do in equilibrium?</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816429"/>
              </a:xfrm>
              <a:prstGeom prst="rect">
                <a:avLst/>
              </a:prstGeom>
              <a:blipFill>
                <a:blip r:embed="rId3"/>
                <a:stretch>
                  <a:fillRect l="-743" t="-958"/>
                </a:stretch>
              </a:blipFill>
            </p:spPr>
            <p:txBody>
              <a:bodyPr/>
              <a:lstStyle/>
              <a:p>
                <a:r>
                  <a:rPr lang="en-CA">
                    <a:noFill/>
                  </a:rPr>
                  <a:t> </a:t>
                </a:r>
              </a:p>
            </p:txBody>
          </p:sp>
        </mc:Fallback>
      </mc:AlternateContent>
    </p:spTree>
    <p:extLst>
      <p:ext uri="{BB962C8B-B14F-4D97-AF65-F5344CB8AC3E}">
        <p14:creationId xmlns:p14="http://schemas.microsoft.com/office/powerpoint/2010/main" val="145689115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Simple Equilibrium: Commitment</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44916"/>
              </a:xfrm>
              <a:prstGeom prst="rect">
                <a:avLst/>
              </a:prstGeom>
              <a:noFill/>
            </p:spPr>
            <p:txBody>
              <a:bodyPr wrap="square" rtlCol="0">
                <a:spAutoFit/>
              </a:bodyPr>
              <a:lstStyle/>
              <a:p>
                <a:pPr marL="285750" indent="-285750">
                  <a:buFont typeface="Arial" panose="020B0604020202020204" pitchFamily="34" charset="0"/>
                  <a:buChar char="•"/>
                </a:pPr>
                <a:r>
                  <a:rPr lang="en-CA" sz="2200" dirty="0"/>
                  <a:t>Suppose that a provider can </a:t>
                </a:r>
                <a:r>
                  <a:rPr lang="en-CA" sz="2200" b="1" dirty="0"/>
                  <a:t>commit </a:t>
                </a:r>
                <a:r>
                  <a:rPr lang="en-CA" sz="2200" dirty="0"/>
                  <a:t>to a recommendation strategy</a:t>
                </a:r>
              </a:p>
              <a:p>
                <a:pPr marL="742950" lvl="1" indent="-285750">
                  <a:buFont typeface="Arial" panose="020B0604020202020204" pitchFamily="34" charset="0"/>
                  <a:buChar char="•"/>
                </a:pPr>
                <a:r>
                  <a:rPr lang="en-CA" sz="2200" dirty="0"/>
                  <a:t>That is, recommend </a:t>
                </a:r>
                <a14:m>
                  <m:oMath xmlns:m="http://schemas.openxmlformats.org/officeDocument/2006/math">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𝑎𝑛𝑑</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𝑜𝑛𝑙𝑦</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r>
                      <a:rPr lang="en-CA" sz="2200" b="0" i="1" dirty="0" smtClean="0">
                        <a:latin typeface="Cambria Math" panose="02040503050406030204" pitchFamily="18" charset="0"/>
                      </a:rPr>
                      <m:t>≥</m:t>
                    </m:r>
                    <m:acc>
                      <m:accPr>
                        <m:chr m:val="̅"/>
                        <m:ctrlPr>
                          <a:rPr lang="en-CA" sz="2200" b="0" i="1" dirty="0" smtClean="0">
                            <a:latin typeface="Cambria Math" panose="02040503050406030204" pitchFamily="18" charset="0"/>
                          </a:rPr>
                        </m:ctrlPr>
                      </m:accPr>
                      <m:e>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e>
                    </m:acc>
                  </m:oMath>
                </a14:m>
                <a:endParaRPr lang="en-CA" sz="2200" dirty="0"/>
              </a:p>
              <a:p>
                <a:pPr marL="285750" indent="-285750">
                  <a:buFont typeface="Arial" panose="020B0604020202020204" pitchFamily="34" charset="0"/>
                  <a:buChar char="•"/>
                </a:pPr>
                <a:r>
                  <a:rPr lang="en-CA" sz="2200" dirty="0"/>
                  <a:t>Why make this assumption? </a:t>
                </a:r>
              </a:p>
              <a:p>
                <a:pPr marL="914400" lvl="1" indent="-457200">
                  <a:buFont typeface="+mj-lt"/>
                  <a:buAutoNum type="arabicPeriod"/>
                </a:pPr>
                <a:r>
                  <a:rPr lang="en-CA" sz="2200" dirty="0"/>
                  <a:t>Show that even when patients are fully informed, demand inducement can happen</a:t>
                </a:r>
              </a:p>
              <a:p>
                <a:pPr marL="914400" lvl="1" indent="-457200">
                  <a:buFont typeface="+mj-lt"/>
                  <a:buAutoNum type="arabicPeriod"/>
                </a:pPr>
                <a:r>
                  <a:rPr lang="en-CA" sz="2200" dirty="0"/>
                  <a:t>Useful benchmark for considering how incentives change as patients lose access to information (e.g., compare to a case where no commitment is possible) </a:t>
                </a:r>
              </a:p>
              <a:p>
                <a:pPr marL="914400" lvl="1" indent="-457200">
                  <a:buFont typeface="+mj-lt"/>
                  <a:buAutoNum type="arabicPeriod"/>
                </a:pPr>
                <a:r>
                  <a:rPr lang="en-CA" sz="2200" dirty="0"/>
                  <a:t>Policy relevant: what if there are industry-wide standards? </a:t>
                </a:r>
              </a:p>
              <a:p>
                <a:pPr marL="914400" lvl="1" indent="-457200">
                  <a:buFont typeface="+mj-lt"/>
                  <a:buAutoNum type="arabicPeriod"/>
                </a:pPr>
                <a:endParaRPr lang="en-CA" sz="2200" dirty="0"/>
              </a:p>
              <a:p>
                <a:r>
                  <a:rPr lang="en-CA" sz="2200" b="1" dirty="0"/>
                  <a:t>Equilibrium definition: </a:t>
                </a:r>
                <a:r>
                  <a:rPr lang="en-CA" sz="2200" dirty="0"/>
                  <a:t>A set of </a:t>
                </a:r>
                <a:r>
                  <a:rPr lang="en-CA" sz="2200" i="1" dirty="0"/>
                  <a:t>strategies </a:t>
                </a:r>
                <a14:m>
                  <m:oMath xmlns:m="http://schemas.openxmlformats.org/officeDocument/2006/math">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b="1" dirty="0"/>
                  <a:t> </a:t>
                </a:r>
                <a:r>
                  <a:rPr lang="en-CA" sz="2200" dirty="0"/>
                  <a:t>such that:</a:t>
                </a:r>
              </a:p>
              <a:p>
                <a:pPr marL="457200" indent="-457200">
                  <a:buAutoNum type="arabicPeriod"/>
                </a:pPr>
                <a:r>
                  <a:rPr lang="en-CA" sz="2200" b="1" dirty="0"/>
                  <a:t>Patients choose </a:t>
                </a:r>
                <a14:m>
                  <m:oMath xmlns:m="http://schemas.openxmlformats.org/officeDocument/2006/math">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𝑪</m:t>
                        </m:r>
                      </m:e>
                      <m:sup>
                        <m:r>
                          <a:rPr lang="en-CA" sz="2200" b="1" i="1" smtClean="0">
                            <a:latin typeface="Cambria Math" panose="02040503050406030204" pitchFamily="18" charset="0"/>
                          </a:rPr>
                          <m:t>∗</m:t>
                        </m:r>
                      </m:sup>
                    </m:sSup>
                  </m:oMath>
                </a14:m>
                <a:r>
                  <a:rPr lang="en-CA" sz="2200" dirty="0"/>
                  <a:t> 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𝑝</m:t>
                        </m:r>
                      </m:sup>
                    </m:sSup>
                    <m:d>
                      <m:dPr>
                        <m:ctrlPr>
                          <a:rPr lang="en-CA" sz="2200" i="1" smtClean="0">
                            <a:latin typeface="Cambria Math" panose="02040503050406030204" pitchFamily="18" charset="0"/>
                          </a:rPr>
                        </m:ctrlPr>
                      </m:dPr>
                      <m:e>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e>
                    </m:d>
                  </m:oMath>
                </a14:m>
                <a:r>
                  <a:rPr lang="en-CA" sz="2200" dirty="0"/>
                  <a:t> when </a:t>
                </a:r>
                <a14:m>
                  <m:oMath xmlns:m="http://schemas.openxmlformats.org/officeDocument/2006/math">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𝑃</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𝑅</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oMath>
                </a14:m>
                <a:r>
                  <a:rPr lang="en-CA" sz="2200" dirty="0"/>
                  <a:t> are known</a:t>
                </a:r>
              </a:p>
              <a:p>
                <a:pPr marL="457200" indent="-457200">
                  <a:buAutoNum type="arabicPeriod"/>
                </a:pPr>
                <a:r>
                  <a:rPr lang="en-CA" sz="2200" dirty="0"/>
                  <a:t>The </a:t>
                </a:r>
                <a:r>
                  <a:rPr lang="en-CA" sz="2200" b="1" dirty="0"/>
                  <a:t>physician chooses </a:t>
                </a:r>
                <a14:m>
                  <m:oMath xmlns:m="http://schemas.openxmlformats.org/officeDocument/2006/math">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𝑷</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𝑹</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oMath>
                </a14:m>
                <a:r>
                  <a:rPr lang="en-CA" sz="2200" b="1" dirty="0"/>
                  <a:t> </a:t>
                </a:r>
                <a:r>
                  <a:rPr lang="en-CA" sz="2200" dirty="0"/>
                  <a:t>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𝑑</m:t>
                        </m:r>
                      </m:sup>
                    </m:sSup>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dirty="0"/>
                  <a:t> </a:t>
                </a:r>
                <a:r>
                  <a:rPr lang="en-CA" sz="2200" u="sng" dirty="0"/>
                  <a:t>taking into account patients’ best response </a:t>
                </a:r>
                <a14:m>
                  <m:oMath xmlns:m="http://schemas.openxmlformats.org/officeDocument/2006/math">
                    <m:sSup>
                      <m:sSupPr>
                        <m:ctrlPr>
                          <a:rPr lang="en-CA" sz="2200" i="1" u="sng" smtClean="0">
                            <a:latin typeface="Cambria Math" panose="02040503050406030204" pitchFamily="18" charset="0"/>
                          </a:rPr>
                        </m:ctrlPr>
                      </m:sSupPr>
                      <m:e>
                        <m:r>
                          <a:rPr lang="en-CA" sz="2200" b="0" i="1" u="sng" smtClean="0">
                            <a:latin typeface="Cambria Math" panose="02040503050406030204" pitchFamily="18" charset="0"/>
                          </a:rPr>
                          <m:t>𝐶</m:t>
                        </m:r>
                      </m:e>
                      <m:sup>
                        <m:r>
                          <a:rPr lang="en-CA" sz="2200" b="0" i="1" u="sng" smtClean="0">
                            <a:latin typeface="Cambria Math" panose="02040503050406030204" pitchFamily="18" charset="0"/>
                          </a:rPr>
                          <m:t>∗</m:t>
                        </m:r>
                      </m:sup>
                    </m:sSup>
                  </m:oMath>
                </a14:m>
                <a:endParaRPr lang="en-CA" sz="2200" u="sng"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44916"/>
              </a:xfrm>
              <a:prstGeom prst="rect">
                <a:avLst/>
              </a:prstGeom>
              <a:blipFill>
                <a:blip r:embed="rId3"/>
                <a:stretch>
                  <a:fillRect l="-743" t="-755" r="-171" b="-1509"/>
                </a:stretch>
              </a:blipFill>
            </p:spPr>
            <p:txBody>
              <a:bodyPr/>
              <a:lstStyle/>
              <a:p>
                <a:r>
                  <a:rPr lang="en-CA">
                    <a:noFill/>
                  </a:rPr>
                  <a:t> </a:t>
                </a:r>
              </a:p>
            </p:txBody>
          </p:sp>
        </mc:Fallback>
      </mc:AlternateContent>
    </p:spTree>
    <p:extLst>
      <p:ext uri="{BB962C8B-B14F-4D97-AF65-F5344CB8AC3E}">
        <p14:creationId xmlns:p14="http://schemas.microsoft.com/office/powerpoint/2010/main" val="361383786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1079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p:txBody>
      </p:sp>
    </p:spTree>
    <p:extLst>
      <p:ext uri="{BB962C8B-B14F-4D97-AF65-F5344CB8AC3E}">
        <p14:creationId xmlns:p14="http://schemas.microsoft.com/office/powerpoint/2010/main" val="196414268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330654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a:p>
                <a:pPr marL="285750" indent="-285750">
                  <a:buFont typeface="Arial" panose="020B0604020202020204" pitchFamily="34" charset="0"/>
                  <a:buChar char="•"/>
                </a:pPr>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3306546"/>
              </a:xfrm>
              <a:prstGeom prst="rect">
                <a:avLst/>
              </a:prstGeom>
              <a:blipFill>
                <a:blip r:embed="rId3"/>
                <a:stretch>
                  <a:fillRect l="-743" t="-1292"/>
                </a:stretch>
              </a:blipFill>
            </p:spPr>
            <p:txBody>
              <a:bodyPr/>
              <a:lstStyle/>
              <a:p>
                <a:r>
                  <a:rPr lang="en-CA">
                    <a:noFill/>
                  </a:rPr>
                  <a:t> </a:t>
                </a:r>
              </a:p>
            </p:txBody>
          </p:sp>
        </mc:Fallback>
      </mc:AlternateContent>
    </p:spTree>
    <p:extLst>
      <p:ext uri="{BB962C8B-B14F-4D97-AF65-F5344CB8AC3E}">
        <p14:creationId xmlns:p14="http://schemas.microsoft.com/office/powerpoint/2010/main" val="1029906061"/>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52012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conditional on patients’ best-response</a:t>
                </a:r>
              </a:p>
              <a:p>
                <a:pPr marL="742950" lvl="1" indent="-285750">
                  <a:buFont typeface="Arial" panose="020B0604020202020204" pitchFamily="34" charset="0"/>
                  <a:buChar char="•"/>
                </a:pPr>
                <a:r>
                  <a:rPr lang="en-CA" sz="2200" dirty="0"/>
                  <a:t>Then, can “plug in” physician responses to calculate patient’s optimum</a:t>
                </a:r>
              </a:p>
              <a:p>
                <a:pPr lvl="1"/>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a:p>
                <a:endParaRPr lang="en-CA" sz="2200" dirty="0"/>
              </a:p>
              <a:p>
                <a:r>
                  <a:rPr lang="en-CA" sz="2200" dirty="0"/>
                  <a:t>How to interpret these? </a:t>
                </a:r>
              </a:p>
              <a:p>
                <a:pPr marL="457200" indent="-457200">
                  <a:buFont typeface="+mj-lt"/>
                  <a:buAutoNum type="arabicPeriod"/>
                </a:pPr>
                <a:r>
                  <a:rPr lang="en-CA" sz="2200" dirty="0"/>
                  <a:t>Marginal revenue of treatment = marginal cost to physician</a:t>
                </a:r>
              </a:p>
              <a:p>
                <a:pPr marL="914400" lvl="1" indent="-457200">
                  <a:buFont typeface="+mj-lt"/>
                  <a:buAutoNum type="arabicPeriod"/>
                </a:pPr>
                <a:r>
                  <a:rPr lang="en-CA" sz="2200" dirty="0"/>
                  <a:t>Note that also </a:t>
                </a:r>
                <a14:m>
                  <m:oMath xmlns:m="http://schemas.openxmlformats.org/officeDocument/2006/math">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&gt; −</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oMath>
                </a14:m>
                <a:endParaRPr lang="en-CA" sz="2200" b="0" dirty="0"/>
              </a:p>
              <a:p>
                <a:pPr marL="457200" indent="-457200">
                  <a:buFont typeface="+mj-lt"/>
                  <a:buAutoNum type="arabicPeriod"/>
                </a:pPr>
                <a:r>
                  <a:rPr lang="en-CA" sz="2200" dirty="0"/>
                  <a:t>Hence, physician sets</a:t>
                </a:r>
                <a14:m>
                  <m:oMath xmlns:m="http://schemas.openxmlformats.org/officeDocument/2006/math">
                    <m:r>
                      <a:rPr lang="en-CA" sz="2200" b="0" i="0" smtClean="0">
                        <a:latin typeface="Cambria Math" panose="02040503050406030204" pitchFamily="18" charset="0"/>
                      </a:rPr>
                      <m:t> </m:t>
                    </m:r>
                    <m:f>
                      <m:fPr>
                        <m:ctrlPr>
                          <a:rPr lang="en-CA" sz="2200" i="1" smtClean="0">
                            <a:latin typeface="Cambria Math" panose="02040503050406030204" pitchFamily="18" charset="0"/>
                          </a:rPr>
                        </m:ctrlPr>
                      </m:fPr>
                      <m:num>
                        <m:r>
                          <a:rPr lang="en-CA" sz="2200" i="1">
                            <a:latin typeface="Cambria Math" panose="02040503050406030204" pitchFamily="18" charset="0"/>
                          </a:rPr>
                          <m:t>𝜕𝜌</m:t>
                        </m:r>
                      </m:num>
                      <m:den>
                        <m:r>
                          <a:rPr lang="en-CA" sz="2200" i="1">
                            <a:latin typeface="Cambria Math" panose="02040503050406030204" pitchFamily="18" charset="0"/>
                          </a:rPr>
                          <m:t>𝜕</m:t>
                        </m:r>
                        <m:sSub>
                          <m:sSubPr>
                            <m:ctrlPr>
                              <a:rPr lang="en-CA" sz="2200" i="1">
                                <a:latin typeface="Cambria Math" panose="02040503050406030204" pitchFamily="18" charset="0"/>
                              </a:rPr>
                            </m:ctrlPr>
                          </m:sSubPr>
                          <m:e>
                            <m:acc>
                              <m:accPr>
                                <m:chr m:val="̅"/>
                                <m:ctrlPr>
                                  <a:rPr lang="en-CA" sz="2200" i="1">
                                    <a:latin typeface="Cambria Math" panose="02040503050406030204" pitchFamily="18" charset="0"/>
                                  </a:rPr>
                                </m:ctrlPr>
                              </m:accPr>
                              <m:e>
                                <m:r>
                                  <a:rPr lang="en-CA" sz="2200" i="1">
                                    <a:latin typeface="Cambria Math" panose="02040503050406030204" pitchFamily="18" charset="0"/>
                                  </a:rPr>
                                  <m:t>𝑆</m:t>
                                </m:r>
                              </m:e>
                            </m:acc>
                          </m:e>
                          <m:sub>
                            <m:r>
                              <a:rPr lang="en-CA" sz="2200" i="1">
                                <a:latin typeface="Cambria Math" panose="02040503050406030204" pitchFamily="18" charset="0"/>
                              </a:rPr>
                              <m:t>𝑑</m:t>
                            </m:r>
                          </m:sub>
                        </m:sSub>
                      </m:den>
                    </m:f>
                    <m:r>
                      <a:rPr lang="en-CA" sz="2200" b="0" i="1" smtClean="0">
                        <a:latin typeface="Cambria Math" panose="02040503050406030204" pitchFamily="18" charset="0"/>
                      </a:rPr>
                      <m:t>=0</m:t>
                    </m:r>
                  </m:oMath>
                </a14:m>
                <a:r>
                  <a:rPr lang="en-CA" sz="2200" dirty="0"/>
                  <a:t> in equilibrium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5201296"/>
              </a:xfrm>
              <a:prstGeom prst="rect">
                <a:avLst/>
              </a:prstGeom>
              <a:blipFill>
                <a:blip r:embed="rId3"/>
                <a:stretch>
                  <a:fillRect l="-743" t="-821"/>
                </a:stretch>
              </a:blipFill>
            </p:spPr>
            <p:txBody>
              <a:bodyPr/>
              <a:lstStyle/>
              <a:p>
                <a:r>
                  <a:rPr lang="en-CA">
                    <a:noFill/>
                  </a:rPr>
                  <a:t> </a:t>
                </a:r>
              </a:p>
            </p:txBody>
          </p:sp>
        </mc:Fallback>
      </mc:AlternateContent>
    </p:spTree>
    <p:extLst>
      <p:ext uri="{BB962C8B-B14F-4D97-AF65-F5344CB8AC3E}">
        <p14:creationId xmlns:p14="http://schemas.microsoft.com/office/powerpoint/2010/main" val="1863995150"/>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7"/>
                <a:stretch>
                  <a:fillRect/>
                </a:stretch>
              </p:blipFill>
              <p:spPr>
                <a:xfrm>
                  <a:off x="7073517" y="6509192"/>
                  <a:ext cx="163137" cy="12851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9"/>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1"/>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3"/>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5"/>
                <a:stretch>
                  <a:fillRect/>
                </a:stretch>
              </p:blipFill>
              <p:spPr>
                <a:xfrm>
                  <a:off x="3778266" y="778908"/>
                  <a:ext cx="607320" cy="92880"/>
                </a:xfrm>
                <a:prstGeom prst="rect">
                  <a:avLst/>
                </a:prstGeom>
              </p:spPr>
            </p:pic>
          </mc:Fallback>
        </mc:AlternateContent>
      </p:grpSp>
      <mc:AlternateContent xmlns:mc="http://schemas.openxmlformats.org/markup-compatibility/2006" xmlns:a14="http://schemas.microsoft.com/office/drawing/2010/main">
        <mc:Choice Requires="a14">
          <p:sp>
            <p:nvSpPr>
              <p:cNvPr id="20" name="Textfeld 47">
                <a:extLst>
                  <a:ext uri="{FF2B5EF4-FFF2-40B4-BE49-F238E27FC236}">
                    <a16:creationId xmlns:a16="http://schemas.microsoft.com/office/drawing/2014/main" id="{E9286EBC-B63D-6D1B-422C-0F18B8A6377C}"/>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0" name="Textfeld 47">
                <a:extLst>
                  <a:ext uri="{FF2B5EF4-FFF2-40B4-BE49-F238E27FC236}">
                    <a16:creationId xmlns:a16="http://schemas.microsoft.com/office/drawing/2014/main" id="{E9286EBC-B63D-6D1B-422C-0F18B8A6377C}"/>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16"/>
                <a:stretch>
                  <a:fillRect l="-22222"/>
                </a:stretch>
              </a:blipFill>
            </p:spPr>
            <p:txBody>
              <a:bodyPr/>
              <a:lstStyle/>
              <a:p>
                <a:r>
                  <a:rPr lang="en-CA">
                    <a:noFill/>
                  </a:rPr>
                  <a:t> </a:t>
                </a:r>
              </a:p>
            </p:txBody>
          </p:sp>
        </mc:Fallback>
      </mc:AlternateContent>
      <p:sp>
        <p:nvSpPr>
          <p:cNvPr id="12" name="Straight Connector 11">
            <a:extLst>
              <a:ext uri="{FF2B5EF4-FFF2-40B4-BE49-F238E27FC236}">
                <a16:creationId xmlns:a16="http://schemas.microsoft.com/office/drawing/2014/main" id="{B8E6B42E-36DF-46AC-A1C2-2220E8AB03FB}"/>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01363132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5"/>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7"/>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9"/>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1"/>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3"/>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15"/>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17"/>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19"/>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1"/>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3"/>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25"/>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27"/>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29"/>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1"/>
                <a:stretch>
                  <a:fillRect/>
                </a:stretch>
              </p:blipFill>
              <p:spPr>
                <a:xfrm>
                  <a:off x="7693266" y="4146348"/>
                  <a:ext cx="490320" cy="936360"/>
                </a:xfrm>
                <a:prstGeom prst="rect">
                  <a:avLst/>
                </a:prstGeom>
              </p:spPr>
            </p:pic>
          </mc:Fallback>
        </mc:AlternateContent>
      </p:grpSp>
      <mc:AlternateContent xmlns:mc="http://schemas.openxmlformats.org/markup-compatibility/2006" xmlns:a14="http://schemas.microsoft.com/office/drawing/2010/main">
        <mc:Choice Requires="a14">
          <p:sp>
            <p:nvSpPr>
              <p:cNvPr id="28" name="Textfeld 47">
                <a:extLst>
                  <a:ext uri="{FF2B5EF4-FFF2-40B4-BE49-F238E27FC236}">
                    <a16:creationId xmlns:a16="http://schemas.microsoft.com/office/drawing/2014/main" id="{CA6CCAB3-9AE6-D060-3BE4-C9A3D077598E}"/>
                  </a:ext>
                </a:extLst>
              </p:cNvPr>
              <p:cNvSpPr txBox="1"/>
              <p:nvPr/>
            </p:nvSpPr>
            <p:spPr>
              <a:xfrm>
                <a:off x="76200" y="1018308"/>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8" name="Textfeld 47">
                <a:extLst>
                  <a:ext uri="{FF2B5EF4-FFF2-40B4-BE49-F238E27FC236}">
                    <a16:creationId xmlns:a16="http://schemas.microsoft.com/office/drawing/2014/main" id="{CA6CCAB3-9AE6-D060-3BE4-C9A3D077598E}"/>
                  </a:ext>
                </a:extLst>
              </p:cNvPr>
              <p:cNvSpPr txBox="1">
                <a:spLocks noRot="1" noChangeAspect="1" noMove="1" noResize="1" noEditPoints="1" noAdjustHandles="1" noChangeArrowheads="1" noChangeShapeType="1" noTextEdit="1"/>
              </p:cNvSpPr>
              <p:nvPr/>
            </p:nvSpPr>
            <p:spPr>
              <a:xfrm>
                <a:off x="76200" y="1018308"/>
                <a:ext cx="382320" cy="705642"/>
              </a:xfrm>
              <a:prstGeom prst="rect">
                <a:avLst/>
              </a:prstGeom>
              <a:blipFill>
                <a:blip r:embed="rId32"/>
                <a:stretch>
                  <a:fillRect l="-22581"/>
                </a:stretch>
              </a:blipFill>
            </p:spPr>
            <p:txBody>
              <a:bodyPr/>
              <a:lstStyle/>
              <a:p>
                <a:r>
                  <a:rPr lang="en-CA">
                    <a:noFill/>
                  </a:rPr>
                  <a:t> </a:t>
                </a:r>
              </a:p>
            </p:txBody>
          </p:sp>
        </mc:Fallback>
      </mc:AlternateContent>
      <p:grpSp>
        <p:nvGrpSpPr>
          <p:cNvPr id="29" name="Group 28">
            <a:extLst>
              <a:ext uri="{FF2B5EF4-FFF2-40B4-BE49-F238E27FC236}">
                <a16:creationId xmlns:a16="http://schemas.microsoft.com/office/drawing/2014/main" id="{3B255486-C676-1908-B5DF-F165C6C504B8}"/>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685C3DB1-9750-A294-ABCF-4C48FBA0A8C7}"/>
                    </a:ext>
                  </a:extLst>
                </p14:cNvPr>
                <p14:cNvContentPartPr/>
                <p14:nvPr/>
              </p14:nvContentPartPr>
              <p14:xfrm>
                <a:off x="6690306" y="6040668"/>
                <a:ext cx="340560" cy="403200"/>
              </p14:xfrm>
            </p:contentPart>
          </mc:Choice>
          <mc:Fallback xmlns="">
            <p:pic>
              <p:nvPicPr>
                <p:cNvPr id="30" name="Ink 29">
                  <a:extLst>
                    <a:ext uri="{FF2B5EF4-FFF2-40B4-BE49-F238E27FC236}">
                      <a16:creationId xmlns:a16="http://schemas.microsoft.com/office/drawing/2014/main" id="{685C3DB1-9750-A294-ABCF-4C48FBA0A8C7}"/>
                    </a:ext>
                  </a:extLst>
                </p:cNvPr>
                <p:cNvPicPr/>
                <p:nvPr/>
              </p:nvPicPr>
              <p:blipFill>
                <a:blip r:embed="rId34"/>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C059DC4A-AAB8-8EBC-87BF-8E80064FBB67}"/>
                    </a:ext>
                  </a:extLst>
                </p14:cNvPr>
                <p14:cNvContentPartPr/>
                <p14:nvPr/>
              </p14:nvContentPartPr>
              <p14:xfrm>
                <a:off x="7083066" y="6519108"/>
                <a:ext cx="143640" cy="109080"/>
              </p14:xfrm>
            </p:contentPart>
          </mc:Choice>
          <mc:Fallback xmlns="">
            <p:pic>
              <p:nvPicPr>
                <p:cNvPr id="31" name="Ink 30">
                  <a:extLst>
                    <a:ext uri="{FF2B5EF4-FFF2-40B4-BE49-F238E27FC236}">
                      <a16:creationId xmlns:a16="http://schemas.microsoft.com/office/drawing/2014/main" id="{C059DC4A-AAB8-8EBC-87BF-8E80064FBB67}"/>
                    </a:ext>
                  </a:extLst>
                </p:cNvPr>
                <p:cNvPicPr/>
                <p:nvPr/>
              </p:nvPicPr>
              <p:blipFill>
                <a:blip r:embed="rId36"/>
                <a:stretch>
                  <a:fillRect/>
                </a:stretch>
              </p:blipFill>
              <p:spPr>
                <a:xfrm>
                  <a:off x="7073517" y="6509192"/>
                  <a:ext cx="163137" cy="128516"/>
                </a:xfrm>
                <a:prstGeom prst="rect">
                  <a:avLst/>
                </a:prstGeom>
              </p:spPr>
            </p:pic>
          </mc:Fallback>
        </mc:AlternateContent>
      </p:grpSp>
      <p:sp>
        <p:nvSpPr>
          <p:cNvPr id="32" name="Straight Connector 31">
            <a:extLst>
              <a:ext uri="{FF2B5EF4-FFF2-40B4-BE49-F238E27FC236}">
                <a16:creationId xmlns:a16="http://schemas.microsoft.com/office/drawing/2014/main" id="{1CF17478-69B9-4866-F8EB-DA06FCD395A3}"/>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54549589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690306" y="6040668"/>
            <a:ext cx="573120" cy="587520"/>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1666" y="6031668"/>
                  <a:ext cx="35820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31026" y="6256308"/>
                  <a:ext cx="414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74426" y="6510108"/>
                  <a:ext cx="161280" cy="12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30" name="Textfeld 47">
                <a:extLst>
                  <a:ext uri="{FF2B5EF4-FFF2-40B4-BE49-F238E27FC236}">
                    <a16:creationId xmlns:a16="http://schemas.microsoft.com/office/drawing/2014/main" id="{04E5EDE3-EE30-972E-46DD-2537E0A6AACF}"/>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30" name="Textfeld 47">
                <a:extLst>
                  <a:ext uri="{FF2B5EF4-FFF2-40B4-BE49-F238E27FC236}">
                    <a16:creationId xmlns:a16="http://schemas.microsoft.com/office/drawing/2014/main" id="{04E5EDE3-EE30-972E-46DD-2537E0A6AACF}"/>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p:spTree>
    <p:extLst>
      <p:ext uri="{BB962C8B-B14F-4D97-AF65-F5344CB8AC3E}">
        <p14:creationId xmlns:p14="http://schemas.microsoft.com/office/powerpoint/2010/main" val="217736782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p:spTree>
    <p:extLst>
      <p:ext uri="{BB962C8B-B14F-4D97-AF65-F5344CB8AC3E}">
        <p14:creationId xmlns:p14="http://schemas.microsoft.com/office/powerpoint/2010/main" val="105918081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79E01B59-E033-A5AE-DF88-DB1E915450B2}"/>
              </a:ext>
            </a:extLst>
          </p:cNvPr>
          <p:cNvSpPr txBox="1"/>
          <p:nvPr/>
        </p:nvSpPr>
        <p:spPr>
          <a:xfrm>
            <a:off x="609600" y="2133600"/>
            <a:ext cx="6105832" cy="923330"/>
          </a:xfrm>
          <a:prstGeom prst="rect">
            <a:avLst/>
          </a:prstGeom>
          <a:solidFill>
            <a:schemeClr val="accent3">
              <a:lumMod val="75000"/>
            </a:schemeClr>
          </a:solidFill>
          <a:ln>
            <a:solidFill>
              <a:schemeClr val="accent3">
                <a:lumMod val="50000"/>
              </a:schemeClr>
            </a:solidFill>
          </a:ln>
        </p:spPr>
        <p:txBody>
          <a:bodyPr wrap="square">
            <a:spAutoFit/>
          </a:bodyPr>
          <a:lstStyle/>
          <a:p>
            <a:r>
              <a:rPr lang="en-CA" dirty="0"/>
              <a:t>Case Study: Fee for Service and Equitable Payment? </a:t>
            </a:r>
            <a:r>
              <a:rPr lang="en-CA" dirty="0">
                <a:solidFill>
                  <a:schemeClr val="bg1"/>
                </a:solidFill>
              </a:rPr>
              <a:t>https://www.theglobeandmail.com/canada/article-female-doctors-ontario-earnings/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56">
            <p14:nvContentPartPr>
              <p14:cNvPr id="8" name="Ink 7">
                <a:extLst>
                  <a:ext uri="{FF2B5EF4-FFF2-40B4-BE49-F238E27FC236}">
                    <a16:creationId xmlns:a16="http://schemas.microsoft.com/office/drawing/2014/main" id="{2BD29CFB-99EA-90C1-6F34-1D0BC7366F52}"/>
                  </a:ext>
                </a:extLst>
              </p14:cNvPr>
              <p14:cNvContentPartPr/>
              <p14:nvPr/>
            </p14:nvContentPartPr>
            <p14:xfrm>
              <a:off x="3193266" y="4378188"/>
              <a:ext cx="310320" cy="360"/>
            </p14:xfrm>
          </p:contentPart>
        </mc:Choice>
        <mc:Fallback xmlns="">
          <p:pic>
            <p:nvPicPr>
              <p:cNvPr id="8" name="Ink 7">
                <a:extLst>
                  <a:ext uri="{FF2B5EF4-FFF2-40B4-BE49-F238E27FC236}">
                    <a16:creationId xmlns:a16="http://schemas.microsoft.com/office/drawing/2014/main" id="{2BD29CFB-99EA-90C1-6F34-1D0BC7366F52}"/>
                  </a:ext>
                </a:extLst>
              </p:cNvPr>
              <p:cNvPicPr/>
              <p:nvPr/>
            </p:nvPicPr>
            <p:blipFill>
              <a:blip r:embed="rId57"/>
              <a:stretch>
                <a:fillRect/>
              </a:stretch>
            </p:blipFill>
            <p:spPr>
              <a:xfrm>
                <a:off x="3184626" y="4369548"/>
                <a:ext cx="327960" cy="18000"/>
              </a:xfrm>
              <a:prstGeom prst="rect">
                <a:avLst/>
              </a:prstGeom>
            </p:spPr>
          </p:pic>
        </mc:Fallback>
      </mc:AlternateContent>
      <p:grpSp>
        <p:nvGrpSpPr>
          <p:cNvPr id="40" name="Group 39">
            <a:extLst>
              <a:ext uri="{FF2B5EF4-FFF2-40B4-BE49-F238E27FC236}">
                <a16:creationId xmlns:a16="http://schemas.microsoft.com/office/drawing/2014/main" id="{D403DCDC-08D9-25FA-9AAE-FBB88605C451}"/>
              </a:ext>
            </a:extLst>
          </p:cNvPr>
          <p:cNvGrpSpPr/>
          <p:nvPr/>
        </p:nvGrpSpPr>
        <p:grpSpPr>
          <a:xfrm>
            <a:off x="643746" y="4378188"/>
            <a:ext cx="2250360" cy="360"/>
            <a:chOff x="643746" y="4378188"/>
            <a:chExt cx="2250360" cy="360"/>
          </a:xfrm>
        </p:grpSpPr>
        <mc:AlternateContent xmlns:mc="http://schemas.openxmlformats.org/markup-compatibility/2006" xmlns:p14="http://schemas.microsoft.com/office/powerpoint/2010/main">
          <mc:Choice Requires="p14">
            <p:contentPart p14:bwMode="auto" r:id="rId58">
              <p14:nvContentPartPr>
                <p14:cNvPr id="10" name="Ink 9">
                  <a:extLst>
                    <a:ext uri="{FF2B5EF4-FFF2-40B4-BE49-F238E27FC236}">
                      <a16:creationId xmlns:a16="http://schemas.microsoft.com/office/drawing/2014/main" id="{F2ABD122-0201-E876-4B61-08AF9932B5B1}"/>
                    </a:ext>
                  </a:extLst>
                </p14:cNvPr>
                <p14:cNvContentPartPr/>
                <p14:nvPr/>
              </p14:nvContentPartPr>
              <p14:xfrm>
                <a:off x="2618706" y="4378188"/>
                <a:ext cx="275400" cy="360"/>
              </p14:xfrm>
            </p:contentPart>
          </mc:Choice>
          <mc:Fallback xmlns="">
            <p:pic>
              <p:nvPicPr>
                <p:cNvPr id="10" name="Ink 9">
                  <a:extLst>
                    <a:ext uri="{FF2B5EF4-FFF2-40B4-BE49-F238E27FC236}">
                      <a16:creationId xmlns:a16="http://schemas.microsoft.com/office/drawing/2014/main" id="{F2ABD122-0201-E876-4B61-08AF9932B5B1}"/>
                    </a:ext>
                  </a:extLst>
                </p:cNvPr>
                <p:cNvPicPr/>
                <p:nvPr/>
              </p:nvPicPr>
              <p:blipFill>
                <a:blip r:embed="rId59"/>
                <a:stretch>
                  <a:fillRect/>
                </a:stretch>
              </p:blipFill>
              <p:spPr>
                <a:xfrm>
                  <a:off x="2610066" y="4369548"/>
                  <a:ext cx="293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 name="Ink 10">
                  <a:extLst>
                    <a:ext uri="{FF2B5EF4-FFF2-40B4-BE49-F238E27FC236}">
                      <a16:creationId xmlns:a16="http://schemas.microsoft.com/office/drawing/2014/main" id="{B90C526B-EC71-38AB-4B70-C43513CD85B3}"/>
                    </a:ext>
                  </a:extLst>
                </p14:cNvPr>
                <p14:cNvContentPartPr/>
                <p14:nvPr/>
              </p14:nvContentPartPr>
              <p14:xfrm>
                <a:off x="2047386" y="4378188"/>
                <a:ext cx="300960" cy="360"/>
              </p14:xfrm>
            </p:contentPart>
          </mc:Choice>
          <mc:Fallback xmlns="">
            <p:pic>
              <p:nvPicPr>
                <p:cNvPr id="11" name="Ink 10">
                  <a:extLst>
                    <a:ext uri="{FF2B5EF4-FFF2-40B4-BE49-F238E27FC236}">
                      <a16:creationId xmlns:a16="http://schemas.microsoft.com/office/drawing/2014/main" id="{B90C526B-EC71-38AB-4B70-C43513CD85B3}"/>
                    </a:ext>
                  </a:extLst>
                </p:cNvPr>
                <p:cNvPicPr/>
                <p:nvPr/>
              </p:nvPicPr>
              <p:blipFill>
                <a:blip r:embed="rId61"/>
                <a:stretch>
                  <a:fillRect/>
                </a:stretch>
              </p:blipFill>
              <p:spPr>
                <a:xfrm>
                  <a:off x="2038746" y="4369548"/>
                  <a:ext cx="31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 name="Ink 11">
                  <a:extLst>
                    <a:ext uri="{FF2B5EF4-FFF2-40B4-BE49-F238E27FC236}">
                      <a16:creationId xmlns:a16="http://schemas.microsoft.com/office/drawing/2014/main" id="{BA797379-512C-089E-8BCE-51D765B4476D}"/>
                    </a:ext>
                  </a:extLst>
                </p14:cNvPr>
                <p14:cNvContentPartPr/>
                <p14:nvPr/>
              </p14:nvContentPartPr>
              <p14:xfrm>
                <a:off x="1567866" y="4378188"/>
                <a:ext cx="239040" cy="360"/>
              </p14:xfrm>
            </p:contentPart>
          </mc:Choice>
          <mc:Fallback xmlns="">
            <p:pic>
              <p:nvPicPr>
                <p:cNvPr id="12" name="Ink 11">
                  <a:extLst>
                    <a:ext uri="{FF2B5EF4-FFF2-40B4-BE49-F238E27FC236}">
                      <a16:creationId xmlns:a16="http://schemas.microsoft.com/office/drawing/2014/main" id="{BA797379-512C-089E-8BCE-51D765B4476D}"/>
                    </a:ext>
                  </a:extLst>
                </p:cNvPr>
                <p:cNvPicPr/>
                <p:nvPr/>
              </p:nvPicPr>
              <p:blipFill>
                <a:blip r:embed="rId63"/>
                <a:stretch>
                  <a:fillRect/>
                </a:stretch>
              </p:blipFill>
              <p:spPr>
                <a:xfrm>
                  <a:off x="1558866" y="4369548"/>
                  <a:ext cx="256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B17A2670-3665-5F5E-1F0D-1957E7EDE61D}"/>
                    </a:ext>
                  </a:extLst>
                </p14:cNvPr>
                <p14:cNvContentPartPr/>
                <p14:nvPr/>
              </p14:nvContentPartPr>
              <p14:xfrm>
                <a:off x="1082946" y="4378188"/>
                <a:ext cx="216360" cy="360"/>
              </p14:xfrm>
            </p:contentPart>
          </mc:Choice>
          <mc:Fallback xmlns="">
            <p:pic>
              <p:nvPicPr>
                <p:cNvPr id="37" name="Ink 36">
                  <a:extLst>
                    <a:ext uri="{FF2B5EF4-FFF2-40B4-BE49-F238E27FC236}">
                      <a16:creationId xmlns:a16="http://schemas.microsoft.com/office/drawing/2014/main" id="{B17A2670-3665-5F5E-1F0D-1957E7EDE61D}"/>
                    </a:ext>
                  </a:extLst>
                </p:cNvPr>
                <p:cNvPicPr/>
                <p:nvPr/>
              </p:nvPicPr>
              <p:blipFill>
                <a:blip r:embed="rId65"/>
                <a:stretch>
                  <a:fillRect/>
                </a:stretch>
              </p:blipFill>
              <p:spPr>
                <a:xfrm>
                  <a:off x="1074306" y="4369548"/>
                  <a:ext cx="23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38306FC7-2681-F365-B911-B2DA3DA32100}"/>
                    </a:ext>
                  </a:extLst>
                </p14:cNvPr>
                <p14:cNvContentPartPr/>
                <p14:nvPr/>
              </p14:nvContentPartPr>
              <p14:xfrm>
                <a:off x="643746" y="4378188"/>
                <a:ext cx="316080" cy="360"/>
              </p14:xfrm>
            </p:contentPart>
          </mc:Choice>
          <mc:Fallback xmlns="">
            <p:pic>
              <p:nvPicPr>
                <p:cNvPr id="39" name="Ink 38">
                  <a:extLst>
                    <a:ext uri="{FF2B5EF4-FFF2-40B4-BE49-F238E27FC236}">
                      <a16:creationId xmlns:a16="http://schemas.microsoft.com/office/drawing/2014/main" id="{38306FC7-2681-F365-B911-B2DA3DA32100}"/>
                    </a:ext>
                  </a:extLst>
                </p:cNvPr>
                <p:cNvPicPr/>
                <p:nvPr/>
              </p:nvPicPr>
              <p:blipFill>
                <a:blip r:embed="rId67"/>
                <a:stretch>
                  <a:fillRect/>
                </a:stretch>
              </p:blipFill>
              <p:spPr>
                <a:xfrm>
                  <a:off x="634746" y="4369548"/>
                  <a:ext cx="333720" cy="18000"/>
                </a:xfrm>
                <a:prstGeom prst="rect">
                  <a:avLst/>
                </a:prstGeom>
              </p:spPr>
            </p:pic>
          </mc:Fallback>
        </mc:AlternateContent>
      </p:grpSp>
      <p:grpSp>
        <p:nvGrpSpPr>
          <p:cNvPr id="44" name="Group 43">
            <a:extLst>
              <a:ext uri="{FF2B5EF4-FFF2-40B4-BE49-F238E27FC236}">
                <a16:creationId xmlns:a16="http://schemas.microsoft.com/office/drawing/2014/main" id="{662FECD5-630B-4CA8-A86C-9239346D8594}"/>
              </a:ext>
            </a:extLst>
          </p:cNvPr>
          <p:cNvGrpSpPr/>
          <p:nvPr/>
        </p:nvGrpSpPr>
        <p:grpSpPr>
          <a:xfrm>
            <a:off x="3754146" y="4392228"/>
            <a:ext cx="1881360" cy="360"/>
            <a:chOff x="3754146" y="4392228"/>
            <a:chExt cx="1881360" cy="360"/>
          </a:xfrm>
        </p:grpSpPr>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D583A5B3-CA6E-33DB-4DD8-2A53ED75D559}"/>
                    </a:ext>
                  </a:extLst>
                </p14:cNvPr>
                <p14:cNvContentPartPr/>
                <p14:nvPr/>
              </p14:nvContentPartPr>
              <p14:xfrm>
                <a:off x="3754146" y="4392228"/>
                <a:ext cx="439560" cy="360"/>
              </p14:xfrm>
            </p:contentPart>
          </mc:Choice>
          <mc:Fallback xmlns="">
            <p:pic>
              <p:nvPicPr>
                <p:cNvPr id="41" name="Ink 40">
                  <a:extLst>
                    <a:ext uri="{FF2B5EF4-FFF2-40B4-BE49-F238E27FC236}">
                      <a16:creationId xmlns:a16="http://schemas.microsoft.com/office/drawing/2014/main" id="{D583A5B3-CA6E-33DB-4DD8-2A53ED75D559}"/>
                    </a:ext>
                  </a:extLst>
                </p:cNvPr>
                <p:cNvPicPr/>
                <p:nvPr/>
              </p:nvPicPr>
              <p:blipFill>
                <a:blip r:embed="rId69"/>
                <a:stretch>
                  <a:fillRect/>
                </a:stretch>
              </p:blipFill>
              <p:spPr>
                <a:xfrm>
                  <a:off x="3745506" y="4383228"/>
                  <a:ext cx="457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5A8B9F86-882F-1E23-5EC6-8C3F14A2A832}"/>
                    </a:ext>
                  </a:extLst>
                </p14:cNvPr>
                <p14:cNvContentPartPr/>
                <p14:nvPr/>
              </p14:nvContentPartPr>
              <p14:xfrm>
                <a:off x="4383786" y="4392228"/>
                <a:ext cx="537120" cy="360"/>
              </p14:xfrm>
            </p:contentPart>
          </mc:Choice>
          <mc:Fallback xmlns="">
            <p:pic>
              <p:nvPicPr>
                <p:cNvPr id="42" name="Ink 41">
                  <a:extLst>
                    <a:ext uri="{FF2B5EF4-FFF2-40B4-BE49-F238E27FC236}">
                      <a16:creationId xmlns:a16="http://schemas.microsoft.com/office/drawing/2014/main" id="{5A8B9F86-882F-1E23-5EC6-8C3F14A2A832}"/>
                    </a:ext>
                  </a:extLst>
                </p:cNvPr>
                <p:cNvPicPr/>
                <p:nvPr/>
              </p:nvPicPr>
              <p:blipFill>
                <a:blip r:embed="rId71"/>
                <a:stretch>
                  <a:fillRect/>
                </a:stretch>
              </p:blipFill>
              <p:spPr>
                <a:xfrm>
                  <a:off x="4375146" y="4383228"/>
                  <a:ext cx="55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1B535A33-8204-F5DA-E33C-A4981728F4C2}"/>
                    </a:ext>
                  </a:extLst>
                </p14:cNvPr>
                <p14:cNvContentPartPr/>
                <p14:nvPr/>
              </p14:nvContentPartPr>
              <p14:xfrm>
                <a:off x="5114946" y="4392228"/>
                <a:ext cx="520560" cy="360"/>
              </p14:xfrm>
            </p:contentPart>
          </mc:Choice>
          <mc:Fallback xmlns="">
            <p:pic>
              <p:nvPicPr>
                <p:cNvPr id="43" name="Ink 42">
                  <a:extLst>
                    <a:ext uri="{FF2B5EF4-FFF2-40B4-BE49-F238E27FC236}">
                      <a16:creationId xmlns:a16="http://schemas.microsoft.com/office/drawing/2014/main" id="{1B535A33-8204-F5DA-E33C-A4981728F4C2}"/>
                    </a:ext>
                  </a:extLst>
                </p:cNvPr>
                <p:cNvPicPr/>
                <p:nvPr/>
              </p:nvPicPr>
              <p:blipFill>
                <a:blip r:embed="rId73"/>
                <a:stretch>
                  <a:fillRect/>
                </a:stretch>
              </p:blipFill>
              <p:spPr>
                <a:xfrm>
                  <a:off x="5106306" y="4383228"/>
                  <a:ext cx="5382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D25C080F-1E71-78DB-78DA-35BA86F6C38D}"/>
                  </a:ext>
                </a:extLst>
              </p14:cNvPr>
              <p14:cNvContentPartPr/>
              <p14:nvPr/>
            </p14:nvContentPartPr>
            <p14:xfrm>
              <a:off x="4007226" y="1786908"/>
              <a:ext cx="360" cy="360"/>
            </p14:xfrm>
          </p:contentPart>
        </mc:Choice>
        <mc:Fallback xmlns="">
          <p:pic>
            <p:nvPicPr>
              <p:cNvPr id="45" name="Ink 44">
                <a:extLst>
                  <a:ext uri="{FF2B5EF4-FFF2-40B4-BE49-F238E27FC236}">
                    <a16:creationId xmlns:a16="http://schemas.microsoft.com/office/drawing/2014/main" id="{D25C080F-1E71-78DB-78DA-35BA86F6C38D}"/>
                  </a:ext>
                </a:extLst>
              </p:cNvPr>
              <p:cNvPicPr/>
              <p:nvPr/>
            </p:nvPicPr>
            <p:blipFill>
              <a:blip r:embed="rId75"/>
              <a:stretch>
                <a:fillRect/>
              </a:stretch>
            </p:blipFill>
            <p:spPr>
              <a:xfrm>
                <a:off x="3953226" y="167926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1C1425F7-1F58-BBC7-A5D8-3FDBC12B0452}"/>
                  </a:ext>
                </a:extLst>
              </p14:cNvPr>
              <p14:cNvContentPartPr/>
              <p14:nvPr/>
            </p14:nvContentPartPr>
            <p14:xfrm>
              <a:off x="3780426" y="1643988"/>
              <a:ext cx="284760" cy="192240"/>
            </p14:xfrm>
          </p:contentPart>
        </mc:Choice>
        <mc:Fallback xmlns="">
          <p:pic>
            <p:nvPicPr>
              <p:cNvPr id="46" name="Ink 45">
                <a:extLst>
                  <a:ext uri="{FF2B5EF4-FFF2-40B4-BE49-F238E27FC236}">
                    <a16:creationId xmlns:a16="http://schemas.microsoft.com/office/drawing/2014/main" id="{1C1425F7-1F58-BBC7-A5D8-3FDBC12B0452}"/>
                  </a:ext>
                </a:extLst>
              </p:cNvPr>
              <p:cNvPicPr/>
              <p:nvPr/>
            </p:nvPicPr>
            <p:blipFill>
              <a:blip r:embed="rId77"/>
              <a:stretch>
                <a:fillRect/>
              </a:stretch>
            </p:blipFill>
            <p:spPr>
              <a:xfrm>
                <a:off x="3726426" y="1536348"/>
                <a:ext cx="39240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2349666F-E3EF-569A-FF23-F9928BA1DBE6}"/>
                  </a:ext>
                </a:extLst>
              </p14:cNvPr>
              <p14:cNvContentPartPr/>
              <p14:nvPr/>
            </p14:nvContentPartPr>
            <p14:xfrm>
              <a:off x="3860706" y="1920108"/>
              <a:ext cx="222840" cy="192600"/>
            </p14:xfrm>
          </p:contentPart>
        </mc:Choice>
        <mc:Fallback xmlns="">
          <p:pic>
            <p:nvPicPr>
              <p:cNvPr id="47" name="Ink 46">
                <a:extLst>
                  <a:ext uri="{FF2B5EF4-FFF2-40B4-BE49-F238E27FC236}">
                    <a16:creationId xmlns:a16="http://schemas.microsoft.com/office/drawing/2014/main" id="{2349666F-E3EF-569A-FF23-F9928BA1DBE6}"/>
                  </a:ext>
                </a:extLst>
              </p:cNvPr>
              <p:cNvPicPr/>
              <p:nvPr/>
            </p:nvPicPr>
            <p:blipFill>
              <a:blip r:embed="rId79"/>
              <a:stretch>
                <a:fillRect/>
              </a:stretch>
            </p:blipFill>
            <p:spPr>
              <a:xfrm>
                <a:off x="3806706" y="1812108"/>
                <a:ext cx="3304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4CE52070-ECEB-E920-4180-419E1AA8CADA}"/>
                  </a:ext>
                </a:extLst>
              </p14:cNvPr>
              <p14:cNvContentPartPr/>
              <p14:nvPr/>
            </p14:nvContentPartPr>
            <p14:xfrm>
              <a:off x="3760266" y="2077068"/>
              <a:ext cx="267120" cy="381960"/>
            </p14:xfrm>
          </p:contentPart>
        </mc:Choice>
        <mc:Fallback xmlns="">
          <p:pic>
            <p:nvPicPr>
              <p:cNvPr id="49" name="Ink 48">
                <a:extLst>
                  <a:ext uri="{FF2B5EF4-FFF2-40B4-BE49-F238E27FC236}">
                    <a16:creationId xmlns:a16="http://schemas.microsoft.com/office/drawing/2014/main" id="{4CE52070-ECEB-E920-4180-419E1AA8CADA}"/>
                  </a:ext>
                </a:extLst>
              </p:cNvPr>
              <p:cNvPicPr/>
              <p:nvPr/>
            </p:nvPicPr>
            <p:blipFill>
              <a:blip r:embed="rId81"/>
              <a:stretch>
                <a:fillRect/>
              </a:stretch>
            </p:blipFill>
            <p:spPr>
              <a:xfrm>
                <a:off x="3706626" y="1969428"/>
                <a:ext cx="37476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8750214A-EF02-3CCD-BE9C-54009F18859E}"/>
                  </a:ext>
                </a:extLst>
              </p14:cNvPr>
              <p14:cNvContentPartPr/>
              <p14:nvPr/>
            </p14:nvContentPartPr>
            <p14:xfrm>
              <a:off x="3782586" y="2549028"/>
              <a:ext cx="266400" cy="186480"/>
            </p14:xfrm>
          </p:contentPart>
        </mc:Choice>
        <mc:Fallback xmlns="">
          <p:pic>
            <p:nvPicPr>
              <p:cNvPr id="50" name="Ink 49">
                <a:extLst>
                  <a:ext uri="{FF2B5EF4-FFF2-40B4-BE49-F238E27FC236}">
                    <a16:creationId xmlns:a16="http://schemas.microsoft.com/office/drawing/2014/main" id="{8750214A-EF02-3CCD-BE9C-54009F18859E}"/>
                  </a:ext>
                </a:extLst>
              </p:cNvPr>
              <p:cNvPicPr/>
              <p:nvPr/>
            </p:nvPicPr>
            <p:blipFill>
              <a:blip r:embed="rId83"/>
              <a:stretch>
                <a:fillRect/>
              </a:stretch>
            </p:blipFill>
            <p:spPr>
              <a:xfrm>
                <a:off x="3728586" y="2441388"/>
                <a:ext cx="37404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90FA7B6A-E956-505D-7DCD-DE1A0E69E137}"/>
                  </a:ext>
                </a:extLst>
              </p14:cNvPr>
              <p14:cNvContentPartPr/>
              <p14:nvPr/>
            </p14:nvContentPartPr>
            <p14:xfrm>
              <a:off x="3719946" y="2786268"/>
              <a:ext cx="361440" cy="378360"/>
            </p14:xfrm>
          </p:contentPart>
        </mc:Choice>
        <mc:Fallback xmlns="">
          <p:pic>
            <p:nvPicPr>
              <p:cNvPr id="51" name="Ink 50">
                <a:extLst>
                  <a:ext uri="{FF2B5EF4-FFF2-40B4-BE49-F238E27FC236}">
                    <a16:creationId xmlns:a16="http://schemas.microsoft.com/office/drawing/2014/main" id="{90FA7B6A-E956-505D-7DCD-DE1A0E69E137}"/>
                  </a:ext>
                </a:extLst>
              </p:cNvPr>
              <p:cNvPicPr/>
              <p:nvPr/>
            </p:nvPicPr>
            <p:blipFill>
              <a:blip r:embed="rId85"/>
              <a:stretch>
                <a:fillRect/>
              </a:stretch>
            </p:blipFill>
            <p:spPr>
              <a:xfrm>
                <a:off x="3665946" y="2678268"/>
                <a:ext cx="46908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7A28E047-E6E3-AC45-AE84-0B415FC82D7C}"/>
                  </a:ext>
                </a:extLst>
              </p14:cNvPr>
              <p14:cNvContentPartPr/>
              <p14:nvPr/>
            </p14:nvContentPartPr>
            <p14:xfrm>
              <a:off x="3708786" y="3198828"/>
              <a:ext cx="319320" cy="453960"/>
            </p14:xfrm>
          </p:contentPart>
        </mc:Choice>
        <mc:Fallback xmlns="">
          <p:pic>
            <p:nvPicPr>
              <p:cNvPr id="52" name="Ink 51">
                <a:extLst>
                  <a:ext uri="{FF2B5EF4-FFF2-40B4-BE49-F238E27FC236}">
                    <a16:creationId xmlns:a16="http://schemas.microsoft.com/office/drawing/2014/main" id="{7A28E047-E6E3-AC45-AE84-0B415FC82D7C}"/>
                  </a:ext>
                </a:extLst>
              </p:cNvPr>
              <p:cNvPicPr/>
              <p:nvPr/>
            </p:nvPicPr>
            <p:blipFill>
              <a:blip r:embed="rId87"/>
              <a:stretch>
                <a:fillRect/>
              </a:stretch>
            </p:blipFill>
            <p:spPr>
              <a:xfrm>
                <a:off x="3655146" y="3091188"/>
                <a:ext cx="42696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7DBCD10F-2367-5CCC-5CB2-0E8AAE165294}"/>
                  </a:ext>
                </a:extLst>
              </p14:cNvPr>
              <p14:cNvContentPartPr/>
              <p14:nvPr/>
            </p14:nvContentPartPr>
            <p14:xfrm>
              <a:off x="3723906" y="3651708"/>
              <a:ext cx="242280" cy="218880"/>
            </p14:xfrm>
          </p:contentPart>
        </mc:Choice>
        <mc:Fallback xmlns="">
          <p:pic>
            <p:nvPicPr>
              <p:cNvPr id="53" name="Ink 52">
                <a:extLst>
                  <a:ext uri="{FF2B5EF4-FFF2-40B4-BE49-F238E27FC236}">
                    <a16:creationId xmlns:a16="http://schemas.microsoft.com/office/drawing/2014/main" id="{7DBCD10F-2367-5CCC-5CB2-0E8AAE165294}"/>
                  </a:ext>
                </a:extLst>
              </p:cNvPr>
              <p:cNvPicPr/>
              <p:nvPr/>
            </p:nvPicPr>
            <p:blipFill>
              <a:blip r:embed="rId89"/>
              <a:stretch>
                <a:fillRect/>
              </a:stretch>
            </p:blipFill>
            <p:spPr>
              <a:xfrm>
                <a:off x="3669906" y="3544068"/>
                <a:ext cx="34992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8D18AB7A-D403-32D5-783A-7966A2084413}"/>
                  </a:ext>
                </a:extLst>
              </p14:cNvPr>
              <p14:cNvContentPartPr/>
              <p14:nvPr/>
            </p14:nvContentPartPr>
            <p14:xfrm>
              <a:off x="3660186" y="3923868"/>
              <a:ext cx="344160" cy="287640"/>
            </p14:xfrm>
          </p:contentPart>
        </mc:Choice>
        <mc:Fallback xmlns="">
          <p:pic>
            <p:nvPicPr>
              <p:cNvPr id="54" name="Ink 53">
                <a:extLst>
                  <a:ext uri="{FF2B5EF4-FFF2-40B4-BE49-F238E27FC236}">
                    <a16:creationId xmlns:a16="http://schemas.microsoft.com/office/drawing/2014/main" id="{8D18AB7A-D403-32D5-783A-7966A2084413}"/>
                  </a:ext>
                </a:extLst>
              </p:cNvPr>
              <p:cNvPicPr/>
              <p:nvPr/>
            </p:nvPicPr>
            <p:blipFill>
              <a:blip r:embed="rId91"/>
              <a:stretch>
                <a:fillRect/>
              </a:stretch>
            </p:blipFill>
            <p:spPr>
              <a:xfrm>
                <a:off x="3606546" y="3815868"/>
                <a:ext cx="45180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96C3A0BA-411A-B810-F00F-EA8D4C608CE5}"/>
                  </a:ext>
                </a:extLst>
              </p14:cNvPr>
              <p14:cNvContentPartPr/>
              <p14:nvPr/>
            </p14:nvContentPartPr>
            <p14:xfrm>
              <a:off x="4236906" y="4448028"/>
              <a:ext cx="1191960" cy="38520"/>
            </p14:xfrm>
          </p:contentPart>
        </mc:Choice>
        <mc:Fallback xmlns="">
          <p:pic>
            <p:nvPicPr>
              <p:cNvPr id="56" name="Ink 55">
                <a:extLst>
                  <a:ext uri="{FF2B5EF4-FFF2-40B4-BE49-F238E27FC236}">
                    <a16:creationId xmlns:a16="http://schemas.microsoft.com/office/drawing/2014/main" id="{96C3A0BA-411A-B810-F00F-EA8D4C608CE5}"/>
                  </a:ext>
                </a:extLst>
              </p:cNvPr>
              <p:cNvPicPr/>
              <p:nvPr/>
            </p:nvPicPr>
            <p:blipFill>
              <a:blip r:embed="rId93"/>
              <a:stretch>
                <a:fillRect/>
              </a:stretch>
            </p:blipFill>
            <p:spPr>
              <a:xfrm>
                <a:off x="4183266" y="4340388"/>
                <a:ext cx="1299600" cy="254160"/>
              </a:xfrm>
              <a:prstGeom prst="rect">
                <a:avLst/>
              </a:prstGeom>
            </p:spPr>
          </p:pic>
        </mc:Fallback>
      </mc:AlternateContent>
    </p:spTree>
    <p:extLst>
      <p:ext uri="{BB962C8B-B14F-4D97-AF65-F5344CB8AC3E}">
        <p14:creationId xmlns:p14="http://schemas.microsoft.com/office/powerpoint/2010/main" val="1491778100"/>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785104"/>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3255948686"/>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a:p>
            <a:r>
              <a:rPr lang="en-CA" sz="2200" dirty="0"/>
              <a:t> </a:t>
            </a:r>
          </a:p>
          <a:p>
            <a:r>
              <a:rPr lang="en-CA" sz="2200" dirty="0"/>
              <a:t>New (</a:t>
            </a:r>
            <a:r>
              <a:rPr lang="en-CA" sz="2200" dirty="0" err="1"/>
              <a:t>ish</a:t>
            </a:r>
            <a:r>
              <a:rPr lang="en-CA" sz="2200" dirty="0"/>
              <a:t>) literature on </a:t>
            </a:r>
            <a:r>
              <a:rPr lang="en-CA" sz="2200" b="1" dirty="0"/>
              <a:t>credence goods: </a:t>
            </a:r>
          </a:p>
          <a:p>
            <a:pPr marL="457200" indent="-457200">
              <a:buAutoNum type="arabicPeriod"/>
            </a:pPr>
            <a:r>
              <a:rPr lang="en-CA" sz="2200" dirty="0"/>
              <a:t>Experience goods: don’t know quality until after consumption (sushi) </a:t>
            </a:r>
          </a:p>
          <a:p>
            <a:pPr marL="457200" indent="-457200">
              <a:buAutoNum type="arabicPeriod"/>
            </a:pPr>
            <a:r>
              <a:rPr lang="en-CA" sz="2200" dirty="0"/>
              <a:t>Search goods: you only know what you’re buying once you’ve bought it (auctions)</a:t>
            </a:r>
          </a:p>
          <a:p>
            <a:pPr marL="457200" indent="-457200">
              <a:buAutoNum type="arabicPeriod"/>
            </a:pPr>
            <a:r>
              <a:rPr lang="en-CA" sz="2200" b="1" dirty="0"/>
              <a:t>Credence goods: </a:t>
            </a:r>
            <a:r>
              <a:rPr lang="en-CA" sz="2200" dirty="0"/>
              <a:t>you can’t know quality </a:t>
            </a:r>
            <a:r>
              <a:rPr lang="en-CA" sz="2200" i="1" dirty="0"/>
              <a:t>even after consumption </a:t>
            </a:r>
          </a:p>
          <a:p>
            <a:pPr marL="914400" lvl="1" indent="-457200">
              <a:buFont typeface="Arial" panose="020B0604020202020204" pitchFamily="34" charset="0"/>
              <a:buChar char="•"/>
            </a:pPr>
            <a:r>
              <a:rPr lang="en-CA" sz="2200" dirty="0"/>
              <a:t>Is it the doctor’s fault I’m still sick? Did that drug cure me or did my body heal itself?</a:t>
            </a:r>
          </a:p>
        </p:txBody>
      </p:sp>
      <p:pic>
        <p:nvPicPr>
          <p:cNvPr id="2050" name="Picture 2">
            <a:extLst>
              <a:ext uri="{FF2B5EF4-FFF2-40B4-BE49-F238E27FC236}">
                <a16:creationId xmlns:a16="http://schemas.microsoft.com/office/drawing/2014/main" id="{4F56DC6D-ADC8-81D0-1860-865136F5B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823" y="5219441"/>
            <a:ext cx="1847850" cy="116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0385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Literature Extensions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2462213"/>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patients search for their doctors (</a:t>
            </a:r>
            <a:r>
              <a:rPr lang="en-CA" sz="2200" dirty="0" err="1"/>
              <a:t>Rochaix</a:t>
            </a:r>
            <a:r>
              <a:rPr lang="en-CA" sz="2200" dirty="0"/>
              <a:t>, 1989)?</a:t>
            </a:r>
          </a:p>
          <a:p>
            <a:pPr marL="285750" indent="-285750">
              <a:buFont typeface="Arial" panose="020B0604020202020204" pitchFamily="34" charset="0"/>
              <a:buChar char="•"/>
            </a:pPr>
            <a:r>
              <a:rPr lang="en-CA" sz="2200" dirty="0"/>
              <a:t>What about altruistic doctor preferences? What about Hippocratic Oath? (Chone et al., 2011)</a:t>
            </a:r>
          </a:p>
          <a:p>
            <a:pPr marL="285750" indent="-285750">
              <a:buFont typeface="Arial" panose="020B0604020202020204" pitchFamily="34" charset="0"/>
              <a:buChar char="•"/>
            </a:pPr>
            <a:r>
              <a:rPr lang="en-CA" sz="2200" dirty="0"/>
              <a:t>How should this affect cost-sharing (Jack, 2005)?</a:t>
            </a:r>
          </a:p>
          <a:p>
            <a:pPr marL="285750" indent="-285750">
              <a:buFont typeface="Arial" panose="020B0604020202020204" pitchFamily="34" charset="0"/>
              <a:buChar char="•"/>
            </a:pPr>
            <a:r>
              <a:rPr lang="en-CA" sz="2200" dirty="0"/>
              <a:t>What about risk preferences versus underlying patient riskiness (Fang &amp; Wu, 2018)?</a:t>
            </a:r>
          </a:p>
          <a:p>
            <a:pPr marL="285750" indent="-285750">
              <a:buFont typeface="Arial" panose="020B0604020202020204" pitchFamily="34" charset="0"/>
              <a:buChar char="•"/>
            </a:pPr>
            <a:r>
              <a:rPr lang="en-CA" sz="2200" b="1" dirty="0">
                <a:solidFill>
                  <a:schemeClr val="accent2">
                    <a:lumMod val="75000"/>
                  </a:schemeClr>
                </a:solidFill>
              </a:rPr>
              <a:t>What about multiple treatment methods?</a:t>
            </a:r>
          </a:p>
        </p:txBody>
      </p:sp>
    </p:spTree>
    <p:extLst>
      <p:ext uri="{BB962C8B-B14F-4D97-AF65-F5344CB8AC3E}">
        <p14:creationId xmlns:p14="http://schemas.microsoft.com/office/powerpoint/2010/main" val="370940517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Chandra and </a:t>
            </a:r>
            <a:r>
              <a:rPr lang="en-US" dirty="0" err="1"/>
              <a:t>Staiger</a:t>
            </a:r>
            <a:r>
              <a:rPr lang="en-US" dirty="0"/>
              <a:t> (2007)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“Productivity Spillovers in Health Care: Evidence from the Treatment of Heart Attacks.” </a:t>
            </a:r>
            <a:r>
              <a:rPr lang="en-US" sz="2400" i="1" dirty="0"/>
              <a:t>Journal of Political Economy. </a:t>
            </a:r>
            <a:endParaRPr lang="en-US" sz="2400" dirty="0"/>
          </a:p>
          <a:p>
            <a:endParaRPr lang="en-US" sz="2400" dirty="0"/>
          </a:p>
        </p:txBody>
      </p:sp>
    </p:spTree>
    <p:extLst>
      <p:ext uri="{BB962C8B-B14F-4D97-AF65-F5344CB8AC3E}">
        <p14:creationId xmlns:p14="http://schemas.microsoft.com/office/powerpoint/2010/main" val="300455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 there geographic disparities in health utilization/spending?</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84AB8B72-563A-9759-7C88-215B3178658D}"/>
              </a:ext>
            </a:extLst>
          </p:cNvPr>
          <p:cNvPicPr>
            <a:picLocks noChangeAspect="1"/>
          </p:cNvPicPr>
          <p:nvPr/>
        </p:nvPicPr>
        <p:blipFill>
          <a:blip r:embed="rId3"/>
          <a:stretch>
            <a:fillRect/>
          </a:stretch>
        </p:blipFill>
        <p:spPr>
          <a:xfrm>
            <a:off x="1143000" y="1336458"/>
            <a:ext cx="7872629" cy="5445342"/>
          </a:xfrm>
          <a:prstGeom prst="rect">
            <a:avLst/>
          </a:prstGeom>
        </p:spPr>
      </p:pic>
    </p:spTree>
    <p:extLst>
      <p:ext uri="{BB962C8B-B14F-4D97-AF65-F5344CB8AC3E}">
        <p14:creationId xmlns:p14="http://schemas.microsoft.com/office/powerpoint/2010/main" val="824960034"/>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6" name="Picture 5">
            <a:extLst>
              <a:ext uri="{FF2B5EF4-FFF2-40B4-BE49-F238E27FC236}">
                <a16:creationId xmlns:a16="http://schemas.microsoft.com/office/drawing/2014/main" id="{52541956-8AC0-17E5-0802-8B089EEFDCA2}"/>
              </a:ext>
            </a:extLst>
          </p:cNvPr>
          <p:cNvPicPr>
            <a:picLocks noChangeAspect="1"/>
          </p:cNvPicPr>
          <p:nvPr/>
        </p:nvPicPr>
        <p:blipFill rotWithShape="1">
          <a:blip r:embed="rId3"/>
          <a:srcRect b="13974"/>
          <a:stretch/>
        </p:blipFill>
        <p:spPr>
          <a:xfrm>
            <a:off x="1219200" y="1263918"/>
            <a:ext cx="7601725" cy="5363968"/>
          </a:xfrm>
          <a:prstGeom prst="rect">
            <a:avLst/>
          </a:prstGeom>
        </p:spPr>
      </p:pic>
    </p:spTree>
    <p:extLst>
      <p:ext uri="{BB962C8B-B14F-4D97-AF65-F5344CB8AC3E}">
        <p14:creationId xmlns:p14="http://schemas.microsoft.com/office/powerpoint/2010/main" val="462766390"/>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F8689A81-6D2A-BBF1-F260-529AE8842C55}"/>
              </a:ext>
            </a:extLst>
          </p:cNvPr>
          <p:cNvPicPr>
            <a:picLocks noChangeAspect="1"/>
          </p:cNvPicPr>
          <p:nvPr/>
        </p:nvPicPr>
        <p:blipFill>
          <a:blip r:embed="rId3"/>
          <a:stretch>
            <a:fillRect/>
          </a:stretch>
        </p:blipFill>
        <p:spPr>
          <a:xfrm>
            <a:off x="211217" y="1300393"/>
            <a:ext cx="6167496" cy="5557607"/>
          </a:xfrm>
          <a:prstGeom prst="rect">
            <a:avLst/>
          </a:prstGeom>
        </p:spPr>
      </p:pic>
      <p:pic>
        <p:nvPicPr>
          <p:cNvPr id="8" name="Picture 7">
            <a:extLst>
              <a:ext uri="{FF2B5EF4-FFF2-40B4-BE49-F238E27FC236}">
                <a16:creationId xmlns:a16="http://schemas.microsoft.com/office/drawing/2014/main" id="{22EAF82D-997B-DE8C-FB39-FCD70977A6CB}"/>
              </a:ext>
            </a:extLst>
          </p:cNvPr>
          <p:cNvPicPr>
            <a:picLocks noChangeAspect="1"/>
          </p:cNvPicPr>
          <p:nvPr/>
        </p:nvPicPr>
        <p:blipFill>
          <a:blip r:embed="rId4"/>
          <a:stretch>
            <a:fillRect/>
          </a:stretch>
        </p:blipFill>
        <p:spPr>
          <a:xfrm>
            <a:off x="6388545" y="2165232"/>
            <a:ext cx="5734241" cy="4455280"/>
          </a:xfrm>
          <a:prstGeom prst="rect">
            <a:avLst/>
          </a:prstGeom>
        </p:spPr>
      </p:pic>
    </p:spTree>
    <p:extLst>
      <p:ext uri="{BB962C8B-B14F-4D97-AF65-F5344CB8AC3E}">
        <p14:creationId xmlns:p14="http://schemas.microsoft.com/office/powerpoint/2010/main" val="216941900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endParaRPr lang="en-CA" sz="2200" dirty="0"/>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1379795562"/>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Would need to make area-specific assumptions about induced demand</a:t>
                </a:r>
              </a:p>
              <a:p>
                <a:pPr marL="914400" lvl="1" indent="-457200">
                  <a:buFont typeface="+mj-lt"/>
                  <a:buAutoNum type="arabicPeriod"/>
                </a:pPr>
                <a:r>
                  <a:rPr lang="en-CA" sz="2200" dirty="0"/>
                  <a:t>We would still expect more treatment to improve outcomes (at least slightly) unless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𝑡𝑟𝑒𝑎𝑡𝑚𝑒𝑛𝑡</m:t>
                        </m:r>
                      </m:sub>
                    </m:sSub>
                    <m:r>
                      <a:rPr lang="en-CA" sz="2200" b="0" i="1" smtClean="0">
                        <a:latin typeface="Cambria Math" panose="02040503050406030204" pitchFamily="18" charset="0"/>
                      </a:rPr>
                      <m:t>≤0</m:t>
                    </m:r>
                  </m:oMath>
                </a14:m>
                <a:r>
                  <a:rPr lang="en-CA" sz="2200" dirty="0"/>
                  <a:t>, which doesn’t make sense</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Areas where heart attacks are managed more intensively also have higher marginal benefits (US/Canada)</a:t>
                </a:r>
              </a:p>
              <a:p>
                <a:pPr marL="285750" indent="-285750">
                  <a:buFont typeface="Arial" panose="020B0604020202020204" pitchFamily="34" charset="0"/>
                  <a:buChar char="•"/>
                </a:pPr>
                <a:r>
                  <a:rPr lang="en-CA" sz="2200" dirty="0"/>
                  <a:t>Another hypothesis: treatments are </a:t>
                </a:r>
                <a:r>
                  <a:rPr lang="en-CA" sz="2200" b="1" dirty="0"/>
                  <a:t>correlated </a:t>
                </a:r>
                <a:r>
                  <a:rPr lang="en-CA" sz="2200" dirty="0"/>
                  <a:t>across patients and physicians </a:t>
                </a:r>
              </a:p>
              <a:p>
                <a:pPr marL="285750" indent="-285750">
                  <a:buFont typeface="Arial" panose="020B0604020202020204" pitchFamily="34" charset="0"/>
                  <a:buChar char="•"/>
                </a:pPr>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r="-1200"/>
                </a:stretch>
              </a:blipFill>
            </p:spPr>
            <p:txBody>
              <a:bodyPr/>
              <a:lstStyle/>
              <a:p>
                <a:r>
                  <a:rPr lang="en-CA">
                    <a:noFill/>
                  </a:rPr>
                  <a:t> </a:t>
                </a:r>
              </a:p>
            </p:txBody>
          </p:sp>
        </mc:Fallback>
      </mc:AlternateContent>
    </p:spTree>
    <p:extLst>
      <p:ext uri="{BB962C8B-B14F-4D97-AF65-F5344CB8AC3E}">
        <p14:creationId xmlns:p14="http://schemas.microsoft.com/office/powerpoint/2010/main" val="239107127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D3715145-EE8D-AB47-7A7C-42763893F0CF}"/>
              </a:ext>
            </a:extLst>
          </p:cNvPr>
          <p:cNvSpPr txBox="1">
            <a:spLocks/>
          </p:cNvSpPr>
          <p:nvPr/>
        </p:nvSpPr>
        <p:spPr>
          <a:xfrm>
            <a:off x="572386" y="2286000"/>
            <a:ext cx="7428614"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More Provider Incentives</a:t>
            </a:r>
          </a:p>
        </p:txBody>
      </p:sp>
      <p:sp>
        <p:nvSpPr>
          <p:cNvPr id="4" name="Content Placeholder 2">
            <a:extLst>
              <a:ext uri="{FF2B5EF4-FFF2-40B4-BE49-F238E27FC236}">
                <a16:creationId xmlns:a16="http://schemas.microsoft.com/office/drawing/2014/main" id="{321A46D9-8D8C-A31D-D5CA-7E95365A2EE8}"/>
              </a:ext>
            </a:extLst>
          </p:cNvPr>
          <p:cNvSpPr txBox="1">
            <a:spLocks/>
          </p:cNvSpPr>
          <p:nvPr/>
        </p:nvSpPr>
        <p:spPr>
          <a:xfrm>
            <a:off x="609600" y="2943497"/>
            <a:ext cx="10439400" cy="249180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doctors influence treatment decisions?</a:t>
            </a:r>
          </a:p>
          <a:p>
            <a:r>
              <a:rPr lang="en-US" sz="2400" dirty="0">
                <a:cs typeface="Times New Roman" panose="02020603050405020304" pitchFamily="18" charset="0"/>
              </a:rPr>
              <a:t>How does variation in utilization patterns arise?</a:t>
            </a:r>
          </a:p>
          <a:p>
            <a:r>
              <a:rPr lang="en-US" sz="2400" dirty="0">
                <a:cs typeface="Times New Roman" panose="02020603050405020304" pitchFamily="18" charset="0"/>
              </a:rPr>
              <a:t>This is a </a:t>
            </a:r>
            <a:r>
              <a:rPr lang="en-US" sz="2400" b="1" dirty="0">
                <a:cs typeface="Times New Roman" panose="02020603050405020304" pitchFamily="18" charset="0"/>
              </a:rPr>
              <a:t>very </a:t>
            </a:r>
            <a:r>
              <a:rPr lang="en-US" sz="2400" dirty="0">
                <a:cs typeface="Times New Roman" panose="02020603050405020304" pitchFamily="18" charset="0"/>
              </a:rPr>
              <a:t>rich literature! </a:t>
            </a:r>
          </a:p>
          <a:p>
            <a:pPr lvl="1"/>
            <a:r>
              <a:rPr lang="en-US" sz="2200" dirty="0">
                <a:cs typeface="Times New Roman" panose="02020603050405020304" pitchFamily="18" charset="0"/>
              </a:rPr>
              <a:t>Covered today: demand inducement, returns to specialization, teams (Casey)</a:t>
            </a:r>
          </a:p>
          <a:p>
            <a:pPr lvl="1"/>
            <a:r>
              <a:rPr lang="en-US" sz="2200" dirty="0">
                <a:cs typeface="Times New Roman" panose="02020603050405020304" pitchFamily="18" charset="0"/>
              </a:rPr>
              <a:t>Not covered: learning, innovation adoption, testing decisions, report cards, etc.!</a:t>
            </a:r>
          </a:p>
        </p:txBody>
      </p:sp>
    </p:spTree>
    <p:extLst>
      <p:ext uri="{BB962C8B-B14F-4D97-AF65-F5344CB8AC3E}">
        <p14:creationId xmlns:p14="http://schemas.microsoft.com/office/powerpoint/2010/main" val="236330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a:t>
                </a:r>
              </a:p>
              <a:p>
                <a:pPr marL="914400" lvl="1" indent="-457200">
                  <a:buFont typeface="+mj-lt"/>
                  <a:buAutoNum type="arabicPeriod"/>
                </a:pPr>
                <a:r>
                  <a:rPr lang="en-CA" sz="2200" dirty="0"/>
                  <a:t>We would still expect more treatment to improve outcomes</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t>
                </a:r>
              </a:p>
              <a:p>
                <a:pPr lvl="1"/>
                <a:endParaRPr lang="en-CA" sz="2200" dirty="0"/>
              </a:p>
              <a:p>
                <a:pPr marL="285750" indent="-285750">
                  <a:buFont typeface="Arial" panose="020B0604020202020204" pitchFamily="34" charset="0"/>
                  <a:buChar char="•"/>
                </a:pPr>
                <a:r>
                  <a:rPr lang="en-CA" sz="2200" dirty="0"/>
                  <a:t>Another hypothesis: </a:t>
                </a:r>
                <a:r>
                  <a:rPr lang="en-CA" sz="2200" b="1" dirty="0"/>
                  <a:t>productivity spillovers </a:t>
                </a:r>
              </a:p>
              <a:p>
                <a:pPr marL="742950" lvl="1" indent="-285750">
                  <a:buFont typeface="Arial" panose="020B0604020202020204" pitchFamily="34" charset="0"/>
                  <a:buChar char="•"/>
                </a:pPr>
                <a:r>
                  <a:rPr lang="en-CA" sz="2200" dirty="0"/>
                  <a:t>Treatment decisions and outcomes are correlated geographically</a:t>
                </a:r>
              </a:p>
              <a:p>
                <a:pPr marL="742950" lvl="1" indent="-285750">
                  <a:buFont typeface="Arial" panose="020B0604020202020204" pitchFamily="34" charset="0"/>
                  <a:buChar char="•"/>
                </a:pPr>
                <a:r>
                  <a:rPr lang="en-CA" sz="2200" dirty="0"/>
                  <a:t>Could be knowledge spillovers (e.g., MD peer effects)</a:t>
                </a:r>
              </a:p>
              <a:p>
                <a:pPr marL="742950" lvl="1" indent="-285750">
                  <a:buFont typeface="Arial" panose="020B0604020202020204" pitchFamily="34" charset="0"/>
                  <a:buChar char="•"/>
                </a:pPr>
                <a:r>
                  <a:rPr lang="en-CA" sz="2200" dirty="0"/>
                  <a:t>Could also be selective physician relocation, etc. </a:t>
                </a:r>
              </a:p>
              <a:p>
                <a:pPr marL="742950" lvl="1" indent="-285750">
                  <a:buFont typeface="Arial" panose="020B0604020202020204" pitchFamily="34" charset="0"/>
                  <a:buChar char="•"/>
                </a:pPr>
                <a:r>
                  <a:rPr lang="en-CA" sz="2200" dirty="0"/>
                  <a:t>Key assumption: </a:t>
                </a:r>
                <a:r>
                  <a:rPr lang="en-CA" sz="2200" b="1" dirty="0">
                    <a:solidFill>
                      <a:schemeClr val="accent2">
                        <a:lumMod val="75000"/>
                      </a:schemeClr>
                    </a:solidFill>
                  </a:rPr>
                  <a:t>Returns to an intensive treatment </a:t>
                </a:r>
                <a14:m>
                  <m:oMath xmlns:m="http://schemas.openxmlformats.org/officeDocument/2006/math">
                    <m:r>
                      <a:rPr lang="en-CA" sz="2200" b="1" i="1" smtClean="0">
                        <a:solidFill>
                          <a:schemeClr val="accent2">
                            <a:lumMod val="75000"/>
                          </a:schemeClr>
                        </a:solidFill>
                        <a:latin typeface="Cambria Math" panose="02040503050406030204" pitchFamily="18" charset="0"/>
                      </a:rPr>
                      <m:t>↑</m:t>
                    </m:r>
                  </m:oMath>
                </a14:m>
                <a:r>
                  <a:rPr lang="en-CA" sz="2200" b="1" dirty="0">
                    <a:solidFill>
                      <a:schemeClr val="accent2">
                        <a:lumMod val="75000"/>
                      </a:schemeClr>
                    </a:solidFill>
                  </a:rPr>
                  <a:t> as that treatment is done more</a:t>
                </a:r>
                <a:endParaRPr lang="en-CA" sz="2200" b="1"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b="-1639"/>
                </a:stretch>
              </a:blipFill>
            </p:spPr>
            <p:txBody>
              <a:bodyPr/>
              <a:lstStyle/>
              <a:p>
                <a:r>
                  <a:rPr lang="en-CA">
                    <a:noFill/>
                  </a:rPr>
                  <a:t> </a:t>
                </a:r>
              </a:p>
            </p:txBody>
          </p:sp>
        </mc:Fallback>
      </mc:AlternateContent>
    </p:spTree>
    <p:extLst>
      <p:ext uri="{BB962C8B-B14F-4D97-AF65-F5344CB8AC3E}">
        <p14:creationId xmlns:p14="http://schemas.microsoft.com/office/powerpoint/2010/main" val="2148308448"/>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800767"/>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800767"/>
              </a:xfrm>
              <a:prstGeom prst="rect">
                <a:avLst/>
              </a:prstGeom>
              <a:blipFill>
                <a:blip r:embed="rId3"/>
                <a:stretch>
                  <a:fillRect l="-743" t="-1304" r="-1029" b="-3478"/>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905965040"/>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a:p>
                <a:pPr marL="342900" indent="-342900">
                  <a:buFont typeface="Arial" panose="020B0604020202020204" pitchFamily="34" charset="0"/>
                  <a:buChar char="•"/>
                </a:pPr>
                <a:r>
                  <a:rPr lang="en-CA" sz="2200" dirty="0"/>
                  <a:t>Learning in medical field (“see one, do one”) is geographically correlated</a:t>
                </a:r>
              </a:p>
              <a:p>
                <a:pPr marL="342900" indent="-342900">
                  <a:buFont typeface="Arial" panose="020B0604020202020204" pitchFamily="34" charset="0"/>
                  <a:buChar char="•"/>
                </a:pPr>
                <a:r>
                  <a:rPr lang="en-CA" sz="2200" dirty="0"/>
                  <a:t>Lots of empirical evidence of physician peer effects</a:t>
                </a:r>
              </a:p>
              <a:p>
                <a:pPr marL="342900" indent="-342900">
                  <a:buFont typeface="Arial" panose="020B0604020202020204" pitchFamily="34" charset="0"/>
                  <a:buChar char="•"/>
                </a:pPr>
                <a:r>
                  <a:rPr lang="en-CA" sz="2200" dirty="0"/>
                  <a:t>Additionally, suggestive evidence for “hospital culture” governing treatment styles </a:t>
                </a:r>
              </a:p>
              <a:p>
                <a:pPr marL="342900" indent="-342900">
                  <a:buFont typeface="Arial" panose="020B0604020202020204" pitchFamily="34" charset="0"/>
                  <a:buChar char="•"/>
                </a:pPr>
                <a:r>
                  <a:rPr lang="en-CA" sz="2200" dirty="0"/>
                  <a:t>Why might it not be true?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493538"/>
              </a:xfrm>
              <a:prstGeom prst="rect">
                <a:avLst/>
              </a:prstGeom>
              <a:blipFill>
                <a:blip r:embed="rId3"/>
                <a:stretch>
                  <a:fillRect l="-743" t="-814" r="-1029" b="-1900"/>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440454789"/>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 Utility </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1690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169055"/>
              </a:xfrm>
              <a:prstGeom prst="rect">
                <a:avLst/>
              </a:prstGeom>
              <a:blipFill>
                <a:blip r:embed="rId7"/>
                <a:stretch>
                  <a:fillRect l="-759" t="-1685"/>
                </a:stretch>
              </a:blipFill>
            </p:spPr>
            <p:txBody>
              <a:bodyPr/>
              <a:lstStyle/>
              <a:p>
                <a:r>
                  <a:rPr lang="en-CA">
                    <a:noFill/>
                  </a:rPr>
                  <a:t> </a:t>
                </a:r>
              </a:p>
            </p:txBody>
          </p:sp>
        </mc:Fallback>
      </mc:AlternateContent>
    </p:spTree>
    <p:extLst>
      <p:ext uri="{BB962C8B-B14F-4D97-AF65-F5344CB8AC3E}">
        <p14:creationId xmlns:p14="http://schemas.microsoft.com/office/powerpoint/2010/main" val="4258384360"/>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949030"/>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949030"/>
              </a:xfrm>
              <a:prstGeom prst="rect">
                <a:avLst/>
              </a:prstGeom>
              <a:blipFill>
                <a:blip r:embed="rId7"/>
                <a:stretch>
                  <a:fillRect l="-759" t="-926" b="-2315"/>
                </a:stretch>
              </a:blipFill>
            </p:spPr>
            <p:txBody>
              <a:bodyPr/>
              <a:lstStyle/>
              <a:p>
                <a:r>
                  <a:rPr lang="en-CA">
                    <a:noFill/>
                  </a:rPr>
                  <a:t> </a:t>
                </a:r>
              </a:p>
            </p:txBody>
          </p:sp>
        </mc:Fallback>
      </mc:AlternateContent>
    </p:spTree>
    <p:extLst>
      <p:ext uri="{BB962C8B-B14F-4D97-AF65-F5344CB8AC3E}">
        <p14:creationId xmlns:p14="http://schemas.microsoft.com/office/powerpoint/2010/main" val="1502594591"/>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59803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𝜀</m:t>
                          </m:r>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oMath>
                  </m:oMathPara>
                </a14:m>
                <a:endParaRPr lang="en-CA" sz="2200" b="0" i="1" dirty="0">
                  <a:latin typeface="Cambria Math" panose="02040503050406030204" pitchFamily="18" charset="0"/>
                </a:endParaRPr>
              </a:p>
              <a:p>
                <a:pPr marL="342900" indent="-342900">
                  <a:buFont typeface="Arial" panose="020B0604020202020204" pitchFamily="34" charset="0"/>
                  <a:buChar char="•"/>
                </a:pPr>
                <a:r>
                  <a:rPr lang="en-US" sz="2200" dirty="0"/>
                  <a:t>This measures an ATT utility gain </a:t>
                </a:r>
              </a:p>
              <a:p>
                <a:pPr marL="342900" indent="-342900">
                  <a:buFont typeface="Arial" panose="020B0604020202020204" pitchFamily="34" charset="0"/>
                  <a:buChar char="•"/>
                </a:pPr>
                <a:r>
                  <a:rPr lang="en-US" sz="2200" dirty="0"/>
                  <a:t>ATT is higher for those with greater appropriateness </a:t>
                </a:r>
                <a:r>
                  <a:rPr lang="en-US" sz="2200" i="1" dirty="0"/>
                  <a:t>or </a:t>
                </a:r>
                <a:r>
                  <a:rPr lang="en-US" sz="2200" dirty="0"/>
                  <a:t>those living in regions with more intensive treatment</a:t>
                </a:r>
              </a:p>
              <a:p>
                <a:pPr marL="342900" indent="-342900">
                  <a:buFont typeface="Arial" panose="020B0604020202020204" pitchFamily="34" charset="0"/>
                  <a:buChar char="•"/>
                </a:pPr>
                <a:r>
                  <a:rPr lang="en-US" sz="2200" dirty="0"/>
                  <a:t>Also has a selection effect from potentially losing out on other treatment  skills (loss of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oMath>
                </a14:m>
                <a:r>
                  <a:rPr lang="en-US" sz="2200" dirty="0"/>
                  <a:t>)</a:t>
                </a:r>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5980355"/>
              </a:xfrm>
              <a:prstGeom prst="rect">
                <a:avLst/>
              </a:prstGeom>
              <a:blipFill>
                <a:blip r:embed="rId7"/>
                <a:stretch>
                  <a:fillRect l="-759" t="-612" b="-1121"/>
                </a:stretch>
              </a:blipFill>
            </p:spPr>
            <p:txBody>
              <a:bodyPr/>
              <a:lstStyle/>
              <a:p>
                <a:r>
                  <a:rPr lang="en-CA">
                    <a:noFill/>
                  </a:rPr>
                  <a:t> </a:t>
                </a:r>
              </a:p>
            </p:txBody>
          </p:sp>
        </mc:Fallback>
      </mc:AlternateContent>
    </p:spTree>
    <p:extLst>
      <p:ext uri="{BB962C8B-B14F-4D97-AF65-F5344CB8AC3E}">
        <p14:creationId xmlns:p14="http://schemas.microsoft.com/office/powerpoint/2010/main" val="3544401714"/>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769441"/>
          </a:xfrm>
          <a:prstGeom prst="rect">
            <a:avLst/>
          </a:prstGeom>
          <a:noFill/>
        </p:spPr>
        <p:txBody>
          <a:bodyPr wrap="square" rtlCol="0">
            <a:spAutoFit/>
          </a:bodyPr>
          <a:lstStyle/>
          <a:p>
            <a:r>
              <a:rPr lang="en-CA" sz="2200" dirty="0"/>
              <a:t>What do we need for this system of equations (utility, treatment choice, ATT) to be an equilibrium? </a:t>
            </a:r>
          </a:p>
        </p:txBody>
      </p:sp>
    </p:spTree>
    <p:extLst>
      <p:ext uri="{BB962C8B-B14F-4D97-AF65-F5344CB8AC3E}">
        <p14:creationId xmlns:p14="http://schemas.microsoft.com/office/powerpoint/2010/main" val="3589770988"/>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15964"/>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15964"/>
              </a:xfrm>
              <a:prstGeom prst="rect">
                <a:avLst/>
              </a:prstGeom>
              <a:blipFill>
                <a:blip r:embed="rId7"/>
                <a:stretch>
                  <a:fillRect l="-759" t="-1299" b="-3463"/>
                </a:stretch>
              </a:blipFill>
            </p:spPr>
            <p:txBody>
              <a:bodyPr/>
              <a:lstStyle/>
              <a:p>
                <a:r>
                  <a:rPr lang="en-CA">
                    <a:noFill/>
                  </a:rPr>
                  <a:t> </a:t>
                </a:r>
              </a:p>
            </p:txBody>
          </p:sp>
        </mc:Fallback>
      </mc:AlternateContent>
    </p:spTree>
    <p:extLst>
      <p:ext uri="{BB962C8B-B14F-4D97-AF65-F5344CB8AC3E}">
        <p14:creationId xmlns:p14="http://schemas.microsoft.com/office/powerpoint/2010/main" val="2019575256"/>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93072"/>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a:t>
                </a:r>
              </a:p>
              <a:p>
                <a:pPr marL="342900" indent="-342900">
                  <a:buFont typeface="Arial" panose="020B0604020202020204" pitchFamily="34" charset="0"/>
                  <a:buChar char="•"/>
                </a:pPr>
                <a:r>
                  <a:rPr lang="en-CA" sz="2200" dirty="0"/>
                  <a:t>This is called a “fixed point” – quite common in economic modeling </a:t>
                </a:r>
              </a:p>
              <a:p>
                <a:pPr marL="342900" indent="-342900">
                  <a:buFont typeface="Arial" panose="020B0604020202020204" pitchFamily="34" charset="0"/>
                  <a:buChar char="•"/>
                </a:pPr>
                <a:r>
                  <a:rPr lang="en-CA" sz="2200" dirty="0"/>
                  <a:t>Usually solved by iterating from a guess for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2,0</m:t>
                        </m:r>
                      </m:sub>
                    </m:sSub>
                  </m:oMath>
                </a14:m>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93072"/>
              </a:xfrm>
              <a:prstGeom prst="rect">
                <a:avLst/>
              </a:prstGeom>
              <a:blipFill>
                <a:blip r:embed="rId7"/>
                <a:stretch>
                  <a:fillRect l="-759" t="-1047" b="-2443"/>
                </a:stretch>
              </a:blipFill>
            </p:spPr>
            <p:txBody>
              <a:bodyPr/>
              <a:lstStyle/>
              <a:p>
                <a:r>
                  <a:rPr lang="en-CA">
                    <a:noFill/>
                  </a:rPr>
                  <a:t> </a:t>
                </a:r>
              </a:p>
            </p:txBody>
          </p:sp>
        </mc:Fallback>
      </mc:AlternateContent>
    </p:spTree>
    <p:extLst>
      <p:ext uri="{BB962C8B-B14F-4D97-AF65-F5344CB8AC3E}">
        <p14:creationId xmlns:p14="http://schemas.microsoft.com/office/powerpoint/2010/main" val="3676986097"/>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107996"/>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107996"/>
              </a:xfrm>
              <a:prstGeom prst="rect">
                <a:avLst/>
              </a:prstGeom>
              <a:blipFill>
                <a:blip r:embed="rId7"/>
                <a:stretch>
                  <a:fillRect l="-759" t="-3297"/>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271B4B7B-89E9-F194-3D50-B99BD1F68915}"/>
              </a:ext>
            </a:extLst>
          </p:cNvPr>
          <p:cNvPicPr>
            <a:picLocks noChangeAspect="1"/>
          </p:cNvPicPr>
          <p:nvPr/>
        </p:nvPicPr>
        <p:blipFill>
          <a:blip r:embed="rId8"/>
          <a:stretch>
            <a:fillRect/>
          </a:stretch>
        </p:blipFill>
        <p:spPr>
          <a:xfrm>
            <a:off x="2590800" y="1490888"/>
            <a:ext cx="5737146" cy="5048688"/>
          </a:xfrm>
          <a:prstGeom prst="rect">
            <a:avLst/>
          </a:prstGeom>
        </p:spPr>
      </p:pic>
    </p:spTree>
    <p:extLst>
      <p:ext uri="{BB962C8B-B14F-4D97-AF65-F5344CB8AC3E}">
        <p14:creationId xmlns:p14="http://schemas.microsoft.com/office/powerpoint/2010/main" val="27263277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err="1"/>
              <a:t>Dranove</a:t>
            </a:r>
            <a:r>
              <a:rPr lang="en-US" dirty="0"/>
              <a:t> (1988)</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1034711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“Demand Inducement and the Physician/Patient Relationship.” </a:t>
            </a:r>
            <a:r>
              <a:rPr lang="en-US" sz="2400" i="1" dirty="0"/>
              <a:t>Economic Inquiry</a:t>
            </a:r>
            <a:endParaRPr lang="en-US" sz="2400" dirty="0"/>
          </a:p>
        </p:txBody>
      </p:sp>
    </p:spTree>
    <p:extLst>
      <p:ext uri="{BB962C8B-B14F-4D97-AF65-F5344CB8AC3E}">
        <p14:creationId xmlns:p14="http://schemas.microsoft.com/office/powerpoint/2010/main" val="4057525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446550"/>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446550"/>
              </a:xfrm>
              <a:prstGeom prst="rect">
                <a:avLst/>
              </a:prstGeom>
              <a:blipFill>
                <a:blip r:embed="rId7"/>
                <a:stretch>
                  <a:fillRect l="-759" t="-2521"/>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F81BBC38-DE2E-6B47-7DB4-6F6D38A3DC43}"/>
              </a:ext>
            </a:extLst>
          </p:cNvPr>
          <p:cNvPicPr>
            <a:picLocks noChangeAspect="1"/>
          </p:cNvPicPr>
          <p:nvPr/>
        </p:nvPicPr>
        <p:blipFill>
          <a:blip r:embed="rId8"/>
          <a:stretch>
            <a:fillRect/>
          </a:stretch>
        </p:blipFill>
        <p:spPr>
          <a:xfrm>
            <a:off x="2662364" y="1905000"/>
            <a:ext cx="5724271" cy="4612453"/>
          </a:xfrm>
          <a:prstGeom prst="rect">
            <a:avLst/>
          </a:prstGeom>
        </p:spPr>
      </p:pic>
    </p:spTree>
    <p:extLst>
      <p:ext uri="{BB962C8B-B14F-4D97-AF65-F5344CB8AC3E}">
        <p14:creationId xmlns:p14="http://schemas.microsoft.com/office/powerpoint/2010/main" val="202116971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462213"/>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462213"/>
              </a:xfrm>
              <a:prstGeom prst="rect">
                <a:avLst/>
              </a:prstGeom>
              <a:blipFill>
                <a:blip r:embed="rId7"/>
                <a:stretch>
                  <a:fillRect l="-759" t="-1485"/>
                </a:stretch>
              </a:blipFill>
            </p:spPr>
            <p:txBody>
              <a:bodyPr/>
              <a:lstStyle/>
              <a:p>
                <a:r>
                  <a:rPr lang="en-CA">
                    <a:noFill/>
                  </a:rPr>
                  <a:t> </a:t>
                </a:r>
              </a:p>
            </p:txBody>
          </p:sp>
        </mc:Fallback>
      </mc:AlternateContent>
    </p:spTree>
    <p:extLst>
      <p:ext uri="{BB962C8B-B14F-4D97-AF65-F5344CB8AC3E}">
        <p14:creationId xmlns:p14="http://schemas.microsoft.com/office/powerpoint/2010/main" val="1146997072"/>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00767"/>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00767"/>
              </a:xfrm>
              <a:prstGeom prst="rect">
                <a:avLst/>
              </a:prstGeom>
              <a:blipFill>
                <a:blip r:embed="rId7"/>
                <a:stretch>
                  <a:fillRect l="-759" t="-1304"/>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99EC8C14-1F2A-1757-5EC9-3CD6CFAE8A0B}"/>
              </a:ext>
            </a:extLst>
          </p:cNvPr>
          <p:cNvPicPr>
            <a:picLocks noChangeAspect="1"/>
          </p:cNvPicPr>
          <p:nvPr/>
        </p:nvPicPr>
        <p:blipFill>
          <a:blip r:embed="rId8"/>
          <a:stretch>
            <a:fillRect/>
          </a:stretch>
        </p:blipFill>
        <p:spPr>
          <a:xfrm>
            <a:off x="1600200" y="3143034"/>
            <a:ext cx="5429559" cy="3719882"/>
          </a:xfrm>
          <a:prstGeom prst="rect">
            <a:avLst/>
          </a:prstGeom>
        </p:spPr>
      </p:pic>
    </p:spTree>
    <p:extLst>
      <p:ext uri="{BB962C8B-B14F-4D97-AF65-F5344CB8AC3E}">
        <p14:creationId xmlns:p14="http://schemas.microsoft.com/office/powerpoint/2010/main" val="2383169272"/>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77875"/>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pPr marL="457200" indent="-457200">
                  <a:buFont typeface="+mj-lt"/>
                  <a:buAutoNum type="arabicPeriod"/>
                </a:pPr>
                <a:r>
                  <a:rPr lang="en-CA" sz="2200" b="1" dirty="0"/>
                  <a:t>Two identical patients will receive different treatments based on regional characteristics </a:t>
                </a:r>
                <a:r>
                  <a:rPr lang="en-CA" sz="2200" dirty="0"/>
                  <a:t>(figure on next slide)</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77875"/>
              </a:xfrm>
              <a:prstGeom prst="rect">
                <a:avLst/>
              </a:prstGeom>
              <a:blipFill>
                <a:blip r:embed="rId7"/>
                <a:stretch>
                  <a:fillRect l="-759" t="-1051"/>
                </a:stretch>
              </a:blipFill>
            </p:spPr>
            <p:txBody>
              <a:bodyPr/>
              <a:lstStyle/>
              <a:p>
                <a:r>
                  <a:rPr lang="en-CA">
                    <a:noFill/>
                  </a:rPr>
                  <a:t> </a:t>
                </a:r>
              </a:p>
            </p:txBody>
          </p:sp>
        </mc:Fallback>
      </mc:AlternateContent>
    </p:spTree>
    <p:extLst>
      <p:ext uri="{BB962C8B-B14F-4D97-AF65-F5344CB8AC3E}">
        <p14:creationId xmlns:p14="http://schemas.microsoft.com/office/powerpoint/2010/main" val="2935395107"/>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pic>
        <p:nvPicPr>
          <p:cNvPr id="7" name="Picture 6">
            <a:extLst>
              <a:ext uri="{FF2B5EF4-FFF2-40B4-BE49-F238E27FC236}">
                <a16:creationId xmlns:a16="http://schemas.microsoft.com/office/drawing/2014/main" id="{DA394A5C-4459-B403-73B6-973DB39E2D5D}"/>
              </a:ext>
            </a:extLst>
          </p:cNvPr>
          <p:cNvPicPr>
            <a:picLocks noChangeAspect="1"/>
          </p:cNvPicPr>
          <p:nvPr/>
        </p:nvPicPr>
        <p:blipFill>
          <a:blip r:embed="rId7"/>
          <a:stretch>
            <a:fillRect/>
          </a:stretch>
        </p:blipFill>
        <p:spPr>
          <a:xfrm>
            <a:off x="194670" y="727481"/>
            <a:ext cx="8858735" cy="6095160"/>
          </a:xfrm>
          <a:prstGeom prst="rect">
            <a:avLst/>
          </a:prstGeom>
        </p:spPr>
      </p:pic>
    </p:spTree>
    <p:extLst>
      <p:ext uri="{BB962C8B-B14F-4D97-AF65-F5344CB8AC3E}">
        <p14:creationId xmlns:p14="http://schemas.microsoft.com/office/powerpoint/2010/main" val="3706387972"/>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Welfare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444533"/>
              </a:xfrm>
              <a:prstGeom prst="rect">
                <a:avLst/>
              </a:prstGeom>
              <a:noFill/>
            </p:spPr>
            <p:txBody>
              <a:bodyPr wrap="square" rtlCol="0">
                <a:spAutoFit/>
              </a:bodyPr>
              <a:lstStyle/>
              <a:p>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How does geographic variation affect patients? </a:t>
                </a:r>
              </a:p>
              <a:p>
                <a:pPr marL="914400" lvl="1" indent="-457200">
                  <a:buFont typeface="Arial" panose="020B0604020202020204" pitchFamily="34" charset="0"/>
                  <a:buChar char="•"/>
                </a:pPr>
                <a:r>
                  <a:rPr lang="en-CA" sz="2200" dirty="0">
                    <a:solidFill>
                      <a:schemeClr val="tx1"/>
                    </a:solidFill>
                  </a:rPr>
                  <a:t>Some patients benefit, others lose out – </a:t>
                </a:r>
                <a:r>
                  <a:rPr lang="en-CA" sz="2200" b="1" dirty="0">
                    <a:solidFill>
                      <a:schemeClr val="accent2">
                        <a:lumMod val="75000"/>
                      </a:schemeClr>
                    </a:solidFill>
                  </a:rPr>
                  <a:t>what about on average?</a:t>
                </a:r>
              </a:p>
              <a:p>
                <a:pPr marL="914400" lvl="1" indent="-457200">
                  <a:buFont typeface="Arial" panose="020B0604020202020204" pitchFamily="34" charset="0"/>
                  <a:buChar char="•"/>
                </a:pPr>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Consider changes in average utility as equilibrium (for intensive treatment) changes: </a:t>
                </a:r>
              </a:p>
              <a:p>
                <a:pPr/>
                <a14:m>
                  <m:oMathPara xmlns:m="http://schemas.openxmlformats.org/officeDocument/2006/math">
                    <m:oMathParaPr>
                      <m:jc m:val="centerGroup"/>
                    </m:oMathParaPr>
                    <m:oMath xmlns:m="http://schemas.openxmlformats.org/officeDocument/2006/math">
                      <m:f>
                        <m:fPr>
                          <m:ctrlPr>
                            <a:rPr lang="en-CA" sz="2200" b="0" i="1" smtClean="0">
                              <a:solidFill>
                                <a:schemeClr val="tx1"/>
                              </a:solidFill>
                              <a:latin typeface="Cambria Math" panose="02040503050406030204" pitchFamily="18" charset="0"/>
                            </a:rPr>
                          </m:ctrlPr>
                        </m:fPr>
                        <m:num>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𝑈</m:t>
                          </m:r>
                        </m:num>
                        <m:den>
                          <m:r>
                            <a:rPr lang="en-CA" sz="2200" b="0" i="1" smtClean="0">
                              <a:solidFill>
                                <a:schemeClr val="tx1"/>
                              </a:solidFill>
                              <a:latin typeface="Cambria Math" panose="02040503050406030204" pitchFamily="18" charset="0"/>
                            </a:rPr>
                            <m:t>𝜕</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den>
                      </m:f>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2</m:t>
                          </m:r>
                        </m:sub>
                      </m:sSub>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d>
                        <m:dPr>
                          <m:ctrlPr>
                            <a:rPr lang="en-CA" sz="2200" b="0" i="1" smtClean="0">
                              <a:solidFill>
                                <a:schemeClr val="tx1"/>
                              </a:solidFill>
                              <a:latin typeface="Cambria Math" panose="02040503050406030204" pitchFamily="18" charset="0"/>
                            </a:rPr>
                          </m:ctrlPr>
                        </m:dPr>
                        <m:e>
                          <m:r>
                            <a:rPr lang="en-CA" sz="2200" b="0" i="1" smtClean="0">
                              <a:solidFill>
                                <a:schemeClr val="tx1"/>
                              </a:solidFill>
                              <a:latin typeface="Cambria Math" panose="02040503050406030204" pitchFamily="18" charset="0"/>
                            </a:rPr>
                            <m:t>1−</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e>
                      </m:d>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𝛼</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oMath>
                  </m:oMathPara>
                </a14:m>
                <a:endParaRPr lang="en-CA" sz="2200" b="0" dirty="0">
                  <a:solidFill>
                    <a:schemeClr val="tx1"/>
                  </a:solidFill>
                </a:endParaRPr>
              </a:p>
              <a:p>
                <a:pPr marL="342900" indent="-342900">
                  <a:buFont typeface="Arial" panose="020B0604020202020204" pitchFamily="34" charset="0"/>
                  <a:buChar char="•"/>
                </a:pPr>
                <a:endParaRPr lang="en-CA" sz="2200" dirty="0">
                  <a:solidFill>
                    <a:schemeClr val="tx1"/>
                  </a:solidFill>
                </a:endParaRPr>
              </a:p>
              <a:p>
                <a:pPr marL="342900" indent="-342900">
                  <a:buFont typeface="Arial" panose="020B0604020202020204" pitchFamily="34" charset="0"/>
                  <a:buChar char="•"/>
                </a:pPr>
                <a:r>
                  <a:rPr lang="en-CA" sz="2200" dirty="0">
                    <a:solidFill>
                      <a:schemeClr val="tx1"/>
                    </a:solidFill>
                  </a:rPr>
                  <a:t>Simply the weighted average of positive and negative externalities!</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444533"/>
              </a:xfrm>
              <a:prstGeom prst="rect">
                <a:avLst/>
              </a:prstGeom>
              <a:blipFill>
                <a:blip r:embed="rId3"/>
                <a:stretch>
                  <a:fillRect l="-629" b="-283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2830524987"/>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Empirical Predictions of the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endParaRPr lang="en-CA" sz="2200" dirty="0"/>
          </a:p>
          <a:p>
            <a:pPr marL="457200" indent="-457200">
              <a:buFont typeface="+mj-lt"/>
              <a:buAutoNum type="arabicPeriod"/>
            </a:pPr>
            <a:r>
              <a:rPr lang="en-CA" sz="2200" dirty="0"/>
              <a:t>Utility of </a:t>
            </a:r>
            <a:r>
              <a:rPr lang="en-CA" sz="2200" dirty="0" err="1"/>
              <a:t>nonintensive</a:t>
            </a:r>
            <a:r>
              <a:rPr lang="en-CA" sz="2200" dirty="0"/>
              <a:t> management is worse in areas that are intensive</a:t>
            </a:r>
          </a:p>
          <a:p>
            <a:pPr marL="914400" lvl="1" indent="-457200">
              <a:buFont typeface="Arial" panose="020B0604020202020204" pitchFamily="34" charset="0"/>
              <a:buChar char="•"/>
            </a:pPr>
            <a:r>
              <a:rPr lang="en-CA" sz="2200" dirty="0"/>
              <a:t>There should be a negative relationship between intensity of treatment on average and quality of non-intensive treatment in a region</a:t>
            </a:r>
          </a:p>
          <a:p>
            <a:pPr marL="914400" lvl="1" indent="-457200">
              <a:buFont typeface="Arial" panose="020B0604020202020204" pitchFamily="34" charset="0"/>
              <a:buChar char="•"/>
            </a:pPr>
            <a:r>
              <a:rPr lang="en-CA" sz="2200" dirty="0"/>
              <a:t>That is: </a:t>
            </a:r>
            <a:r>
              <a:rPr lang="en-US" sz="2000" b="1" dirty="0">
                <a:solidFill>
                  <a:schemeClr val="accent2">
                    <a:lumMod val="75000"/>
                  </a:schemeClr>
                </a:solidFill>
              </a:rPr>
              <a:t>intensive treatment crowds out good medical management</a:t>
            </a:r>
            <a:endParaRPr lang="en-CA" sz="2000" b="1" dirty="0">
              <a:solidFill>
                <a:schemeClr val="accent2">
                  <a:lumMod val="75000"/>
                </a:schemeClr>
              </a:solidFill>
            </a:endParaRPr>
          </a:p>
          <a:p>
            <a:pPr marL="457200" indent="-457200">
              <a:buFont typeface="+mj-lt"/>
              <a:buAutoNum type="arabicPeriod"/>
            </a:pPr>
            <a:r>
              <a:rPr lang="en-US" sz="2200" dirty="0"/>
              <a:t>Comparing intensive to minimalist regions: </a:t>
            </a:r>
          </a:p>
          <a:p>
            <a:pPr marL="914400" lvl="1" indent="-457200">
              <a:buFont typeface="Arial" panose="020B0604020202020204" pitchFamily="34" charset="0"/>
              <a:buChar char="•"/>
            </a:pPr>
            <a:r>
              <a:rPr lang="en-US" sz="2200" dirty="0"/>
              <a:t>Patient utility for riskiest patients will be higher </a:t>
            </a:r>
          </a:p>
          <a:p>
            <a:pPr marL="914400" lvl="1" indent="-457200">
              <a:buFont typeface="Arial" panose="020B0604020202020204" pitchFamily="34" charset="0"/>
              <a:buChar char="•"/>
            </a:pPr>
            <a:r>
              <a:rPr lang="en-US" sz="2200" dirty="0"/>
              <a:t>Patient utility for least risky patients will be lower</a:t>
            </a:r>
          </a:p>
          <a:p>
            <a:pPr marL="914400" lvl="1" indent="-457200">
              <a:buFont typeface="Arial" panose="020B0604020202020204" pitchFamily="34" charset="0"/>
              <a:buChar char="•"/>
            </a:pPr>
            <a:r>
              <a:rPr lang="en-US" sz="2200" dirty="0"/>
              <a:t>Benefit from receiving intervention is higher (ATT is higher)</a:t>
            </a:r>
          </a:p>
          <a:p>
            <a:pPr marL="457200" indent="-457200">
              <a:buFont typeface="+mj-lt"/>
              <a:buAutoNum type="arabicPeriod"/>
            </a:pPr>
            <a:r>
              <a:rPr lang="en-US" sz="2200" dirty="0"/>
              <a:t>Marginal patients receiving treatment in intensive areas will be less clinically appropriate for the intervention </a:t>
            </a:r>
            <a:endParaRPr lang="en-CA" sz="2200" dirty="0"/>
          </a:p>
          <a:p>
            <a:pPr marL="457200" indent="-457200">
              <a:buFont typeface="+mj-lt"/>
              <a:buAutoNum type="arabicPeriod"/>
            </a:pPr>
            <a:endParaRPr lang="en-CA" sz="2200" dirty="0"/>
          </a:p>
          <a:p>
            <a:r>
              <a:rPr lang="en-CA" sz="2200" b="1" dirty="0">
                <a:solidFill>
                  <a:schemeClr val="accent2">
                    <a:lumMod val="75000"/>
                  </a:schemeClr>
                </a:solidFill>
              </a:rPr>
              <a:t>How are these tested in the paper? Is it convincing?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633976078"/>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Liu and Ma (2013)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spc="-5"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Health insurance, treatment plan, and delegation to altruistic physician”</a:t>
            </a:r>
          </a:p>
          <a:p>
            <a:r>
              <a:rPr lang="en-US" sz="2400" i="1" dirty="0">
                <a:effectLst/>
                <a:latin typeface="Times New Roman" panose="02020603050405020304" pitchFamily="18" charset="0"/>
                <a:ea typeface="Times New Roman" panose="02020603050405020304" pitchFamily="18" charset="0"/>
              </a:rPr>
              <a:t>Journal of Economic Behavior &amp; Organization</a:t>
            </a:r>
            <a:r>
              <a:rPr lang="en-US" sz="2400" spc="-5" dirty="0">
                <a:effectLst/>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34650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Can a physician induce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4" name="Picture 3">
            <a:extLst>
              <a:ext uri="{FF2B5EF4-FFF2-40B4-BE49-F238E27FC236}">
                <a16:creationId xmlns:a16="http://schemas.microsoft.com/office/drawing/2014/main" id="{72D8BDE2-8AF7-734B-26D6-A62986CC8A5A}"/>
              </a:ext>
            </a:extLst>
          </p:cNvPr>
          <p:cNvPicPr>
            <a:picLocks noChangeAspect="1"/>
          </p:cNvPicPr>
          <p:nvPr/>
        </p:nvPicPr>
        <p:blipFill>
          <a:blip r:embed="rId3"/>
          <a:stretch>
            <a:fillRect/>
          </a:stretch>
        </p:blipFill>
        <p:spPr>
          <a:xfrm>
            <a:off x="304800" y="752964"/>
            <a:ext cx="8992994" cy="5943600"/>
          </a:xfrm>
          <a:prstGeom prst="rect">
            <a:avLst/>
          </a:prstGeom>
        </p:spPr>
      </p:pic>
      <p:sp>
        <p:nvSpPr>
          <p:cNvPr id="7" name="object 7"/>
          <p:cNvSpPr txBox="1"/>
          <p:nvPr/>
        </p:nvSpPr>
        <p:spPr>
          <a:xfrm>
            <a:off x="7772400" y="6394730"/>
            <a:ext cx="37338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Alexander (2020, </a:t>
            </a:r>
            <a:r>
              <a:rPr lang="en-CA" sz="2200" dirty="0">
                <a:solidFill>
                  <a:srgbClr val="22373A"/>
                </a:solidFill>
                <a:latin typeface="Times New Roman" panose="02020603050405020304" pitchFamily="18" charset="0"/>
                <a:cs typeface="Times New Roman" panose="02020603050405020304" pitchFamily="18" charset="0"/>
              </a:rPr>
              <a:t>JPE) </a:t>
            </a:r>
            <a:endParaRPr sz="2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Physicians are also price responsive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7" name="object 7"/>
          <p:cNvSpPr txBox="1"/>
          <p:nvPr/>
        </p:nvSpPr>
        <p:spPr>
          <a:xfrm>
            <a:off x="6096000" y="6394730"/>
            <a:ext cx="54102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Clemens &amp; Gottlieb (2014, </a:t>
            </a:r>
            <a:r>
              <a:rPr lang="en-CA" sz="2200" dirty="0">
                <a:solidFill>
                  <a:srgbClr val="22373A"/>
                </a:solidFill>
                <a:latin typeface="Times New Roman" panose="02020603050405020304" pitchFamily="18" charset="0"/>
                <a:cs typeface="Times New Roman" panose="02020603050405020304" pitchFamily="18" charset="0"/>
              </a:rPr>
              <a:t>AER) </a:t>
            </a:r>
            <a:endParaRP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1DCC46-F94A-85C8-E47A-0C6D492C7375}"/>
              </a:ext>
            </a:extLst>
          </p:cNvPr>
          <p:cNvPicPr>
            <a:picLocks noChangeAspect="1"/>
          </p:cNvPicPr>
          <p:nvPr/>
        </p:nvPicPr>
        <p:blipFill>
          <a:blip r:embed="rId3"/>
          <a:stretch>
            <a:fillRect/>
          </a:stretch>
        </p:blipFill>
        <p:spPr>
          <a:xfrm>
            <a:off x="381000" y="854266"/>
            <a:ext cx="10515600" cy="5448993"/>
          </a:xfrm>
          <a:prstGeom prst="rect">
            <a:avLst/>
          </a:prstGeom>
        </p:spPr>
      </p:pic>
    </p:spTree>
    <p:extLst>
      <p:ext uri="{BB962C8B-B14F-4D97-AF65-F5344CB8AC3E}">
        <p14:creationId xmlns:p14="http://schemas.microsoft.com/office/powerpoint/2010/main" val="366279945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Classic paper: Physician-induced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profit-maximizing physicians persuade patients to consume “excess” care</a:t>
            </a:r>
          </a:p>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r>
              <a:rPr lang="en-CA" sz="2200" b="1" u="sng" dirty="0"/>
              <a:t>How plausible do we think this is? </a:t>
            </a:r>
          </a:p>
        </p:txBody>
      </p:sp>
      <p:pic>
        <p:nvPicPr>
          <p:cNvPr id="5" name="Picture 4">
            <a:extLst>
              <a:ext uri="{FF2B5EF4-FFF2-40B4-BE49-F238E27FC236}">
                <a16:creationId xmlns:a16="http://schemas.microsoft.com/office/drawing/2014/main" id="{A5842685-763E-4161-2151-DC46FB0E64DC}"/>
              </a:ext>
            </a:extLst>
          </p:cNvPr>
          <p:cNvPicPr>
            <a:picLocks noChangeAspect="1"/>
          </p:cNvPicPr>
          <p:nvPr/>
        </p:nvPicPr>
        <p:blipFill>
          <a:blip r:embed="rId3"/>
          <a:stretch>
            <a:fillRect/>
          </a:stretch>
        </p:blipFill>
        <p:spPr>
          <a:xfrm>
            <a:off x="1905000" y="2362200"/>
            <a:ext cx="7839636" cy="3352800"/>
          </a:xfrm>
          <a:prstGeom prst="rect">
            <a:avLst/>
          </a:prstGeom>
        </p:spPr>
      </p:pic>
    </p:spTree>
    <p:extLst>
      <p:ext uri="{BB962C8B-B14F-4D97-AF65-F5344CB8AC3E}">
        <p14:creationId xmlns:p14="http://schemas.microsoft.com/office/powerpoint/2010/main" val="4265795801"/>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488310"/>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488310"/>
              </a:xfrm>
              <a:prstGeom prst="rect">
                <a:avLst/>
              </a:prstGeom>
              <a:blipFill>
                <a:blip r:embed="rId3"/>
                <a:stretch>
                  <a:fillRect l="-743" t="-1471" b="-416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23350250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5250155"/>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a:p>
                <a:endParaRPr lang="en-CA" sz="2200" dirty="0"/>
              </a:p>
              <a:p>
                <a:r>
                  <a:rPr lang="en-CA" sz="2200" b="1" dirty="0"/>
                  <a:t>What will an expected utility maximizer decide?</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𝑛𝑜</m:t>
                          </m:r>
                          <m:r>
                            <a:rPr lang="en-CA" sz="2200" b="0" i="1" smtClean="0">
                              <a:latin typeface="Cambria Math" panose="02040503050406030204" pitchFamily="18" charset="0"/>
                            </a:rPr>
                            <m:t> </m:t>
                          </m:r>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nary>
                        <m:naryPr>
                          <m:ctrlPr>
                            <a:rPr lang="en-CA" sz="2200" b="0" i="1" smtClean="0">
                              <a:latin typeface="Cambria Math" panose="02040503050406030204" pitchFamily="18" charset="0"/>
                            </a:rPr>
                          </m:ctrlPr>
                        </m:naryPr>
                        <m:sub>
                          <m:r>
                            <a:rPr lang="en-CA" sz="2200" b="0" i="1" smtClean="0">
                              <a:latin typeface="Cambria Math" panose="02040503050406030204" pitchFamily="18" charset="0"/>
                            </a:rPr>
                            <m:t>−∞</m:t>
                          </m:r>
                        </m:sub>
                        <m:sup>
                          <m:r>
                            <a:rPr lang="en-CA" sz="2200" b="0" i="1" smtClean="0">
                              <a:latin typeface="Cambria Math" panose="02040503050406030204" pitchFamily="18" charset="0"/>
                            </a:rPr>
                            <m:t>∞</m:t>
                          </m:r>
                        </m:sup>
                        <m:e>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𝑗</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𝑃</m:t>
                                  </m:r>
                                </m:sub>
                              </m:sSub>
                            </m:e>
                          </m:d>
                          <m:r>
                            <a:rPr lang="en-CA" sz="2200" b="0" i="1" smtClean="0">
                              <a:latin typeface="Cambria Math" panose="02040503050406030204" pitchFamily="18" charset="0"/>
                            </a:rPr>
                            <m:t>𝑑𝑍</m:t>
                          </m:r>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e>
                          </m:d>
                          <m:r>
                            <a:rPr lang="en-CA" sz="2200" b="0" i="1" smtClean="0">
                              <a:latin typeface="Cambria Math" panose="02040503050406030204" pitchFamily="18" charset="0"/>
                            </a:rPr>
                            <m:t> </m:t>
                          </m:r>
                        </m:e>
                      </m:nary>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𝑝</m:t>
                          </m:r>
                        </m:e>
                      </m:d>
                    </m:oMath>
                  </m:oMathPara>
                </a14:m>
                <a:endParaRPr lang="en-CA" sz="2200" b="0" dirty="0"/>
              </a:p>
              <a:p>
                <a:endParaRPr lang="en-CA" sz="2200" dirty="0"/>
              </a:p>
              <a:p>
                <a:r>
                  <a:rPr lang="en-CA" sz="2200" dirty="0"/>
                  <a:t>There is a threshold </a:t>
                </a:r>
                <a14:m>
                  <m:oMath xmlns:m="http://schemas.openxmlformats.org/officeDocument/2006/math">
                    <m:sSup>
                      <m:sSupPr>
                        <m:ctrlPr>
                          <a:rPr lang="en-CA" sz="2200" b="0" i="1" dirty="0" smtClean="0">
                            <a:latin typeface="Cambria Math" panose="02040503050406030204" pitchFamily="18" charset="0"/>
                          </a:rPr>
                        </m:ctrlPr>
                      </m:sSup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𝑠</m:t>
                            </m:r>
                          </m:e>
                        </m:acc>
                      </m:e>
                      <m:sup>
                        <m:r>
                          <a:rPr lang="en-CA" sz="2200" b="0" i="1" dirty="0" smtClean="0">
                            <a:latin typeface="Cambria Math" panose="02040503050406030204" pitchFamily="18" charset="0"/>
                          </a:rPr>
                          <m:t>𝑝</m:t>
                        </m:r>
                      </m:sup>
                    </m:sSup>
                  </m:oMath>
                </a14:m>
                <a:r>
                  <a:rPr lang="en-CA" sz="2200" dirty="0"/>
                  <a:t> which defines when treatment is consumed</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5250155"/>
              </a:xfrm>
              <a:prstGeom prst="rect">
                <a:avLst/>
              </a:prstGeom>
              <a:blipFill>
                <a:blip r:embed="rId3"/>
                <a:stretch>
                  <a:fillRect l="-743" t="-696"/>
                </a:stretch>
              </a:blipFill>
            </p:spPr>
            <p:txBody>
              <a:bodyPr/>
              <a:lstStyle/>
              <a:p>
                <a:r>
                  <a:rPr lang="en-CA">
                    <a:noFill/>
                  </a:rPr>
                  <a:t> </a:t>
                </a:r>
              </a:p>
            </p:txBody>
          </p:sp>
        </mc:Fallback>
      </mc:AlternateContent>
    </p:spTree>
    <p:extLst>
      <p:ext uri="{BB962C8B-B14F-4D97-AF65-F5344CB8AC3E}">
        <p14:creationId xmlns:p14="http://schemas.microsoft.com/office/powerpoint/2010/main" val="2507490193"/>
      </p:ext>
    </p:extLst>
  </p:cSld>
  <p:clrMapOvr>
    <a:masterClrMapping/>
  </p:clrMapOvr>
  <p:transition>
    <p:cut/>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2071</TotalTime>
  <Words>3827</Words>
  <Application>Microsoft Office PowerPoint</Application>
  <PresentationFormat>Widescreen</PresentationFormat>
  <Paragraphs>421</Paragraphs>
  <Slides>48</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Black</vt:lpstr>
      <vt:lpstr>Calibri</vt:lpstr>
      <vt:lpstr>Cambria Math</vt:lpstr>
      <vt:lpstr>FiraSans-Light-Identity-H</vt:lpstr>
      <vt:lpstr>NewBaskerville-Roman</vt:lpstr>
      <vt:lpstr>Symbol</vt:lpstr>
      <vt:lpstr>Times New Roman</vt:lpstr>
      <vt:lpstr>Wingdings 2</vt:lpstr>
      <vt:lpstr>View</vt:lpstr>
      <vt:lpstr>Advanced Health Economics</vt:lpstr>
      <vt:lpstr>Last time: Provider Payment</vt:lpstr>
      <vt:lpstr>Last time: Provider Payment</vt:lpstr>
      <vt:lpstr>Dranove (1988)</vt:lpstr>
      <vt:lpstr>Can a physician induce demand?</vt:lpstr>
      <vt:lpstr>Physicians are also price responsive</vt:lpstr>
      <vt:lpstr>Classic paper: Physician-induced demand</vt:lpstr>
      <vt:lpstr>Model Setup: Patients</vt:lpstr>
      <vt:lpstr>Model Setup: Patients</vt:lpstr>
      <vt:lpstr>Example: Fever</vt:lpstr>
      <vt:lpstr>Model Setup: Providers</vt:lpstr>
      <vt:lpstr>Simple Equilibrium: Commitment</vt:lpstr>
      <vt:lpstr>Solving for the Equilibrium: Backward Induction</vt:lpstr>
      <vt:lpstr>Solving for the Equilibrium: Backward Induction</vt:lpstr>
      <vt:lpstr>Solving for the Equilibrium: Backward Induction</vt:lpstr>
      <vt:lpstr>Equilibrium Intuition </vt:lpstr>
      <vt:lpstr>Equilibrium Intuition </vt:lpstr>
      <vt:lpstr>Equilibrium Intuition </vt:lpstr>
      <vt:lpstr>Can providers change cutoff rule?</vt:lpstr>
      <vt:lpstr>Can providers change cutoff rule?</vt:lpstr>
      <vt:lpstr>Ways to Enrich the Model</vt:lpstr>
      <vt:lpstr>Ways to Enrich the Model</vt:lpstr>
      <vt:lpstr>Literature Extensions </vt:lpstr>
      <vt:lpstr>Chandra and Staiger (2007)</vt:lpstr>
      <vt:lpstr>Motivation: Geographic Variation in Care</vt:lpstr>
      <vt:lpstr>Motivation: Geographic Variation in Care</vt:lpstr>
      <vt:lpstr>Motivation: Geographic Variation in Care</vt:lpstr>
      <vt:lpstr>Productivity Spillovers</vt:lpstr>
      <vt:lpstr>Productivity Spillovers</vt:lpstr>
      <vt:lpstr>Productivity Spillovers</vt:lpstr>
      <vt:lpstr>Model Setup: Roy Model</vt:lpstr>
      <vt:lpstr>Model Setup: Roy Model</vt:lpstr>
      <vt:lpstr>Model Setup: Patient Utility </vt:lpstr>
      <vt:lpstr>Model Setup: Physician Choice</vt:lpstr>
      <vt:lpstr>Model Setup: Physician Choice</vt:lpstr>
      <vt:lpstr>Equilibrium</vt:lpstr>
      <vt:lpstr>Equilibrium</vt:lpstr>
      <vt:lpstr>Equilibrium</vt:lpstr>
      <vt:lpstr>Model Implications</vt:lpstr>
      <vt:lpstr>Model Implications</vt:lpstr>
      <vt:lpstr>Model Implications</vt:lpstr>
      <vt:lpstr>Model Implications</vt:lpstr>
      <vt:lpstr>Model Implications</vt:lpstr>
      <vt:lpstr>Model Implications</vt:lpstr>
      <vt:lpstr>Welfare Implications</vt:lpstr>
      <vt:lpstr>Empirical Predictions of the Model</vt:lpstr>
      <vt:lpstr>Presentations</vt:lpstr>
      <vt:lpstr>Liu and Ma (2013)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138</cp:revision>
  <dcterms:created xsi:type="dcterms:W3CDTF">2011-01-10T00:42:42Z</dcterms:created>
  <dcterms:modified xsi:type="dcterms:W3CDTF">2024-02-27T16:38:29Z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