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8.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9.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29.xml" ContentType="application/inkml+xml"/>
  <Override PartName="/ppt/ink/ink130.xml" ContentType="application/inkml+xml"/>
  <Override PartName="/ppt/notesSlides/notesSlide31.xml" ContentType="application/vnd.openxmlformats-officedocument.presentationml.notesSlide+xml"/>
  <Override PartName="/ppt/ink/ink131.xml" ContentType="application/inkml+xml"/>
  <Override PartName="/ppt/ink/ink132.xml" ContentType="application/inkml+xml"/>
  <Override PartName="/ppt/notesSlides/notesSlide32.xml" ContentType="application/vnd.openxmlformats-officedocument.presentationml.notesSlide+xml"/>
  <Override PartName="/ppt/ink/ink133.xml" ContentType="application/inkml+xml"/>
  <Override PartName="/ppt/ink/ink134.xml" ContentType="application/inkml+xml"/>
  <Override PartName="/ppt/notesSlides/notesSlide33.xml" ContentType="application/vnd.openxmlformats-officedocument.presentationml.notesSlide+xml"/>
  <Override PartName="/ppt/ink/ink135.xml" ContentType="application/inkml+xml"/>
  <Override PartName="/ppt/ink/ink136.xml" ContentType="application/inkml+xml"/>
  <Override PartName="/ppt/notesSlides/notesSlide34.xml" ContentType="application/vnd.openxmlformats-officedocument.presentationml.notesSlide+xml"/>
  <Override PartName="/ppt/ink/ink137.xml" ContentType="application/inkml+xml"/>
  <Override PartName="/ppt/ink/ink138.xml" ContentType="application/inkml+xml"/>
  <Override PartName="/ppt/notesSlides/notesSlide35.xml" ContentType="application/vnd.openxmlformats-officedocument.presentationml.notesSlide+xml"/>
  <Override PartName="/ppt/ink/ink139.xml" ContentType="application/inkml+xml"/>
  <Override PartName="/ppt/ink/ink140.xml" ContentType="application/inkml+xml"/>
  <Override PartName="/ppt/notesSlides/notesSlide36.xml" ContentType="application/vnd.openxmlformats-officedocument.presentationml.notesSlide+xml"/>
  <Override PartName="/ppt/ink/ink141.xml" ContentType="application/inkml+xml"/>
  <Override PartName="/ppt/ink/ink142.xml" ContentType="application/inkml+xml"/>
  <Override PartName="/ppt/notesSlides/notesSlide37.xml" ContentType="application/vnd.openxmlformats-officedocument.presentationml.notesSlide+xml"/>
  <Override PartName="/ppt/ink/ink143.xml" ContentType="application/inkml+xml"/>
  <Override PartName="/ppt/ink/ink144.xml" ContentType="application/inkml+xml"/>
  <Override PartName="/ppt/notesSlides/notesSlide38.xml" ContentType="application/vnd.openxmlformats-officedocument.presentationml.notesSlide+xml"/>
  <Override PartName="/ppt/ink/ink145.xml" ContentType="application/inkml+xml"/>
  <Override PartName="/ppt/ink/ink146.xml" ContentType="application/inkml+xml"/>
  <Override PartName="/ppt/notesSlides/notesSlide39.xml" ContentType="application/vnd.openxmlformats-officedocument.presentationml.notesSlide+xml"/>
  <Override PartName="/ppt/ink/ink147.xml" ContentType="application/inkml+xml"/>
  <Override PartName="/ppt/ink/ink148.xml" ContentType="application/inkml+xml"/>
  <Override PartName="/ppt/notesSlides/notesSlide40.xml" ContentType="application/vnd.openxmlformats-officedocument.presentationml.notesSlide+xml"/>
  <Override PartName="/ppt/ink/ink149.xml" ContentType="application/inkml+xml"/>
  <Override PartName="/ppt/ink/ink150.xml" ContentType="application/inkml+xml"/>
  <Override PartName="/ppt/notesSlides/notesSlide41.xml" ContentType="application/vnd.openxmlformats-officedocument.presentationml.notesSlide+xml"/>
  <Override PartName="/ppt/ink/ink151.xml" ContentType="application/inkml+xml"/>
  <Override PartName="/ppt/ink/ink152.xml" ContentType="application/inkml+xml"/>
  <Override PartName="/ppt/notesSlides/notesSlide42.xml" ContentType="application/vnd.openxmlformats-officedocument.presentationml.notesSlide+xml"/>
  <Override PartName="/ppt/ink/ink153.xml" ContentType="application/inkml+xml"/>
  <Override PartName="/ppt/ink/ink154.xml" ContentType="application/inkml+xml"/>
  <Override PartName="/ppt/notesSlides/notesSlide43.xml" ContentType="application/vnd.openxmlformats-officedocument.presentationml.notesSlide+xml"/>
  <Override PartName="/ppt/ink/ink155.xml" ContentType="application/inkml+xml"/>
  <Override PartName="/ppt/ink/ink156.xml" ContentType="application/inkml+xml"/>
  <Override PartName="/ppt/notesSlides/notesSlide44.xml" ContentType="application/vnd.openxmlformats-officedocument.presentationml.notesSlide+xml"/>
  <Override PartName="/ppt/ink/ink157.xml" ContentType="application/inkml+xml"/>
  <Override PartName="/ppt/ink/ink158.xml" ContentType="application/inkml+xml"/>
  <Override PartName="/ppt/notesSlides/notesSlide45.xml" ContentType="application/vnd.openxmlformats-officedocument.presentationml.notesSlide+xml"/>
  <Override PartName="/ppt/ink/ink159.xml" ContentType="application/inkml+xml"/>
  <Override PartName="/ppt/ink/ink160.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19" r:id="rId30"/>
    <p:sldId id="503" r:id="rId31"/>
    <p:sldId id="501"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04" r:id="rId47"/>
    <p:sldId id="414" r:id="rId48"/>
    <p:sldId id="478"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772" autoAdjust="0"/>
  </p:normalViewPr>
  <p:slideViewPr>
    <p:cSldViewPr>
      <p:cViewPr varScale="1">
        <p:scale>
          <a:sx n="55" d="100"/>
          <a:sy n="55" d="100"/>
        </p:scale>
        <p:origin x="1072" y="48"/>
      </p:cViewPr>
      <p:guideLst>
        <p:guide orient="horz" pos="2160"/>
        <p:guide pos="3840"/>
      </p:guideLst>
    </p:cSldViewPr>
  </p:slideViewPr>
  <p:notesTextViewPr>
    <p:cViewPr>
      <p:scale>
        <a:sx n="100" d="100"/>
        <a:sy n="100" d="100"/>
      </p:scale>
      <p:origin x="0" y="-10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include empirical puzzle in https://www.sciencedirect.com/science/article/pii/0167629694900043. </a:t>
            </a:r>
          </a:p>
          <a:p>
            <a:pPr marL="0" indent="0">
              <a:buFont typeface="Arial" panose="020B0604020202020204" pitchFamily="34" charset="0"/>
              <a:buNone/>
            </a:pPr>
            <a:r>
              <a:rPr lang="en-US" dirty="0"/>
              <a:t>Next time, focus less time on physician-induced demand (since it’s mathematically interesting but less relevant) and instead include hospital quality competition based on heterogeneous patients: https://repositorium.uminho.pt/bitstream/1822/79916/1/WP-07.2022.pdf. (Esteves et al., “Quality discrimination </a:t>
            </a:r>
            <a:r>
              <a:rPr lang="en-US"/>
              <a:t>in healthcare markets”)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librarysearch.library.utoronto.ca/discovery/npfulldisplay?docid=BM_eNqVzD0KwkAQQOFtLPzJHaYRLCKYRNFejHY29mHMTnRhMqs7m0BubwQvYPWajzczCXbxSRJdjZHs1DQltcgE1tfRBwUncJWIwXkgDALFdglMquAFsKeAD0qBepKvbByxVRiHwzhonYzPFM7s7wQoyIM6HZFYXZhJg6yU_Do3q_J0O17Wr-DfHWmsWqc1MaOQ77TK9_mmyA55tiv-oB_g6knh&amp;context=NP&amp;vid=01UTORONTO_INST:UTORONTO&amp;lang=en&amp;search_scope=all&amp;adaptor=SummonLocal&amp;tab=Everything&amp;query=any,contains,Female%20doctors%20in%20Ontario%20earn%2034%20per%20cent%20less%20on%20average,%20even%20in%20fields%20they%20dominate,%20Globe%20analysis%20finds&amp;offset=0</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8555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9.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5.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6.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7.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9.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3.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png"/><Relationship Id="rId4" Type="http://schemas.openxmlformats.org/officeDocument/2006/relationships/customXml" Target="../ink/ink157.xml"/></Relationships>
</file>

<file path=ppt/slides/_rels/slide46.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6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dirty="0"/>
              <a:t>February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79E01B59-E033-A5AE-DF88-DB1E915450B2}"/>
              </a:ext>
            </a:extLst>
          </p:cNvPr>
          <p:cNvSpPr txBox="1"/>
          <p:nvPr/>
        </p:nvSpPr>
        <p:spPr>
          <a:xfrm>
            <a:off x="609600" y="2133600"/>
            <a:ext cx="6105832" cy="923330"/>
          </a:xfrm>
          <a:prstGeom prst="rect">
            <a:avLst/>
          </a:prstGeom>
          <a:solidFill>
            <a:schemeClr val="accent3">
              <a:lumMod val="75000"/>
            </a:schemeClr>
          </a:solidFill>
          <a:ln>
            <a:solidFill>
              <a:schemeClr val="accent3">
                <a:lumMod val="50000"/>
              </a:schemeClr>
            </a:solidFill>
          </a:ln>
        </p:spPr>
        <p:txBody>
          <a:bodyPr wrap="square">
            <a:spAutoFit/>
          </a:bodyPr>
          <a:lstStyle/>
          <a:p>
            <a:r>
              <a:rPr lang="en-CA" dirty="0"/>
              <a:t>Case Study: Fee for Service and Equitable Payment? </a:t>
            </a:r>
            <a:r>
              <a:rPr lang="en-CA" dirty="0">
                <a:solidFill>
                  <a:schemeClr val="bg1"/>
                </a:solidFill>
              </a:rPr>
              <a:t>https://www.theglobeandmail.com/canada/article-female-doctors-ontario-earnings/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(Casey)</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2072</TotalTime>
  <Words>3885</Words>
  <Application>Microsoft Office PowerPoint</Application>
  <PresentationFormat>Widescreen</PresentationFormat>
  <Paragraphs>422</Paragraphs>
  <Slides>48</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Cambria Math</vt:lpstr>
      <vt:lpstr>FiraSans-Light-Identity-H</vt:lpstr>
      <vt:lpstr>NewBaskerville-Roman</vt:lpstr>
      <vt:lpstr>Symbol</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139</cp:revision>
  <dcterms:created xsi:type="dcterms:W3CDTF">2011-01-10T00:42:42Z</dcterms:created>
  <dcterms:modified xsi:type="dcterms:W3CDTF">2024-03-06T15:20:31Z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