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357" r:id="rId3"/>
    <p:sldId id="479" r:id="rId4"/>
    <p:sldId id="259" r:id="rId5"/>
    <p:sldId id="502" r:id="rId6"/>
    <p:sldId id="480" r:id="rId7"/>
    <p:sldId id="263" r:id="rId8"/>
    <p:sldId id="506" r:id="rId9"/>
    <p:sldId id="507" r:id="rId10"/>
    <p:sldId id="503" r:id="rId11"/>
    <p:sldId id="264" r:id="rId12"/>
    <p:sldId id="508" r:id="rId13"/>
    <p:sldId id="504" r:id="rId14"/>
    <p:sldId id="319" r:id="rId15"/>
    <p:sldId id="481" r:id="rId16"/>
    <p:sldId id="482" r:id="rId17"/>
    <p:sldId id="483" r:id="rId18"/>
    <p:sldId id="484" r:id="rId19"/>
    <p:sldId id="485" r:id="rId20"/>
    <p:sldId id="509" r:id="rId21"/>
    <p:sldId id="487" r:id="rId22"/>
    <p:sldId id="488" r:id="rId23"/>
    <p:sldId id="489" r:id="rId24"/>
    <p:sldId id="490" r:id="rId25"/>
    <p:sldId id="477" r:id="rId26"/>
    <p:sldId id="491" r:id="rId27"/>
    <p:sldId id="492" r:id="rId28"/>
    <p:sldId id="493" r:id="rId29"/>
    <p:sldId id="494" r:id="rId30"/>
    <p:sldId id="496" r:id="rId31"/>
    <p:sldId id="495" r:id="rId32"/>
    <p:sldId id="497" r:id="rId33"/>
    <p:sldId id="498" r:id="rId34"/>
    <p:sldId id="499" r:id="rId35"/>
    <p:sldId id="500" r:id="rId36"/>
    <p:sldId id="501" r:id="rId37"/>
    <p:sldId id="478"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**Make sure to chat about proposals, referee reports, presentations** </a:t>
            </a:r>
          </a:p>
          <a:p>
            <a:pPr marL="0" indent="0">
              <a:buFont typeface="Arial" panose="020B0604020202020204" pitchFamily="34" charset="0"/>
              <a:buNone/>
            </a:pPr>
            <a:r>
              <a:rPr lang="en-US" dirty="0"/>
              <a:t>Papers that would be good to include (pick one of the two for each lecture, depending on student interests): </a:t>
            </a:r>
          </a:p>
          <a:p>
            <a:pPr marL="171450" indent="-171450">
              <a:buFont typeface="Arial" panose="020B0604020202020204" pitchFamily="34" charset="0"/>
              <a:buChar char="•"/>
            </a:pPr>
            <a:r>
              <a:rPr lang="en-US" dirty="0"/>
              <a:t>Chandra, Dalton, and </a:t>
            </a:r>
            <a:r>
              <a:rPr lang="en-US" dirty="0" err="1"/>
              <a:t>Staiger</a:t>
            </a:r>
            <a:r>
              <a:rPr lang="en-US" dirty="0"/>
              <a:t>: “Are quality indicators causal?” – not theoretical but pretty novel empirical work that might be worth exploring</a:t>
            </a:r>
          </a:p>
          <a:p>
            <a:pPr marL="171450" lvl="0" indent="-171450">
              <a:buFont typeface="Arial" panose="020B0604020202020204" pitchFamily="34" charset="0"/>
              <a:buChar char="•"/>
            </a:pPr>
            <a:r>
              <a:rPr lang="en-US" dirty="0"/>
              <a:t>Esteves et al. </a:t>
            </a:r>
            <a:r>
              <a:rPr lang="en-US"/>
              <a:t>“Quality discrimination in healthcare markets”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https://www.ncbi.nlm.nih.gov/pmc/articles/PMC6798736/pdf/mlr-57-875.pdf for more.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82018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Short paper, hopefully a pretty easy read?</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00015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mean improvements on the algorithm are not possible</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45035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1658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 – what aren’t we dealing with here? Copayments, income effects, risk aversion</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59080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here (this is a good place to talk about extensions)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52176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these are ex-post – sure you have different probabilities of getting sick, but once you’re sick, you should get the same level of care regardless of how your underlying risk is (is this true?)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78270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is averaged across the whole population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0262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 falling apart depends a little bit on the size of lambda – the larger the fraction of high types, the more a pooling equilibrium can exist. Providers would over-provide services for acute illnesses (which are more likely to attract healthy consumers) than chronic conditions (which attract sicker customers). What does this look like in practice (hospitals providing less mental health care / psych units, social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566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Proposed Feb 21</a:t>
            </a:r>
          </a:p>
          <a:p>
            <a:endParaRPr lang="en-US" b="0"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2155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that s is informative, so that high types are more likely to get high-risk signals. Need not be perfect though (e.g., demographics, diagnoses with chronic conditions)</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1471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regulator is over-paying on those more likely to be high cost than those likely to be low cost (taking on some of the patient risk, moving away from physicians). This undoes incentive to overtreat low-risk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39860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What’s the intuition? Choose two premiums such that the expected average of those premiums gives the expected cost of each group. Take all the information out of the risk signal as possible. Looking at the proof here is very informative (might make a good problem set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886973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neoclassical result doesn’t always hold in practice, we’ll talk about that more in next few lectures.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93425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Especially in a preventive sense.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782871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Simplest version of dynamics – two periods. Have to switch the notation a little bit, but want to be consistent with the </a:t>
            </a:r>
            <a:r>
              <a:rPr lang="en-CA" dirty="0" err="1"/>
              <a:t>eggleston</a:t>
            </a:r>
            <a:r>
              <a:rPr lang="en-CA" dirty="0"/>
              <a:t>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990924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Investment in preventive care changes risk types – high risk are always high risk, but low risk need preventive care to catch things early (is this a reasonable model?) Define m to be preventive spending and x(m) the probability that a low-risk type remains low-risk based on m (so x’(m)&gt; 0, and x’’(m)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62695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58469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 </a:t>
            </a:r>
            <a:r>
              <a:rPr lang="en-CA" u="sng" dirty="0"/>
              <a:t>iatrogenic harm</a:t>
            </a:r>
            <a:r>
              <a:rPr lang="en-CA"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94381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4</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is to avoid making high-cost patients unprofitable without paying per item costs</a:t>
            </a:r>
          </a:p>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046424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The marginal benefit of prevention includes better health (i.e., more quality-adjusted life years per low risk, </a:t>
            </a:r>
            <a:r>
              <a:rPr lang="en-US" sz="1800" b="0" i="1" u="none" strike="noStrike" baseline="0" dirty="0">
                <a:latin typeface="TimesNewRomanSF-Italic"/>
              </a:rPr>
              <a:t>BL </a:t>
            </a:r>
            <a:r>
              <a:rPr lang="en-US" sz="1800" b="0" i="0" u="none" strike="noStrike" baseline="0" dirty="0">
                <a:latin typeface="MTSY"/>
              </a:rPr>
              <a:t>− </a:t>
            </a:r>
            <a:r>
              <a:rPr lang="en-US" sz="1800" b="0" i="1" u="none" strike="noStrike" baseline="0" dirty="0">
                <a:latin typeface="TimesNewRomanSF-Italic"/>
              </a:rPr>
              <a:t>BH</a:t>
            </a:r>
            <a:r>
              <a:rPr lang="en-US" sz="1800" b="0" i="0" u="none" strike="noStrike" baseline="0" dirty="0">
                <a:latin typeface="TimesNewRomanSF"/>
              </a:rPr>
              <a:t>) as well as saving resources on future treatment costs (</a:t>
            </a:r>
            <a:r>
              <a:rPr lang="en-US" sz="1800" b="0" i="1" u="none" strike="noStrike" baseline="0" dirty="0" err="1">
                <a:latin typeface="TimesNewRomanSF-Italic"/>
              </a:rPr>
              <a:t>cH</a:t>
            </a:r>
            <a:r>
              <a:rPr lang="en-US" sz="1800" b="0" i="1" u="none" strike="noStrike" baseline="0" dirty="0">
                <a:latin typeface="TimesNewRomanSF-Italic"/>
              </a:rPr>
              <a:t> </a:t>
            </a:r>
            <a:r>
              <a:rPr lang="en-US" sz="1800" b="0" i="0" u="none" strike="noStrike" baseline="0" dirty="0">
                <a:latin typeface="MTSY"/>
              </a:rPr>
              <a:t>− </a:t>
            </a:r>
            <a:r>
              <a:rPr lang="en-US" sz="1800" b="0" i="1" u="none" strike="noStrike" baseline="0" dirty="0" err="1">
                <a:latin typeface="TimesNewRomanSF-Italic"/>
              </a:rPr>
              <a:t>cL</a:t>
            </a:r>
            <a:r>
              <a:rPr lang="en-US" sz="1800" b="0" i="0" u="none" strike="noStrike" baseline="0" dirty="0">
                <a:latin typeface="TimesNewRomanSF"/>
              </a:rPr>
              <a:t>) for each low risk.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422181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Revenue in periods 1 and 2 in blue and green (ignoring the patient mobility tau factor presented in paper)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698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We can discuss model of imperfect RA if there is time. Should be obvious that e and m are both 0 – that’s good for selection effort, but terrible for prevention!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69270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Are there other options here? Is the model misleading in any way? What do you think? Risk averse altruism and dynamic health evolution? Idk.</a:t>
            </a:r>
          </a:p>
          <a:p>
            <a:pPr algn="l"/>
            <a:endParaRPr lang="en-US" sz="1800" b="0" i="0" u="none" strike="noStrike" baseline="0" dirty="0">
              <a:latin typeface="TimesNewRomanSF"/>
            </a:endParaRPr>
          </a:p>
          <a:p>
            <a:pPr algn="l"/>
            <a:r>
              <a:rPr lang="en-US" sz="1800" b="0" i="0" u="none" strike="noStrike" baseline="0" dirty="0">
                <a:latin typeface="TimesNewRomanSF"/>
              </a:rPr>
              <a:t>To get social optimum, need alpha = lambda([B_L-</a:t>
            </a:r>
            <a:r>
              <a:rPr lang="en-US" sz="1800" b="0" i="0" u="none" strike="noStrike" baseline="0" dirty="0" err="1">
                <a:latin typeface="TimesNewRomanSF"/>
              </a:rPr>
              <a:t>c_L</a:t>
            </a:r>
            <a:r>
              <a:rPr lang="en-US" sz="1800" b="0" i="0" u="none" strike="noStrike" baseline="0" dirty="0">
                <a:latin typeface="TimesNewRomanSF"/>
              </a:rPr>
              <a:t>]-[</a:t>
            </a:r>
            <a:r>
              <a:rPr lang="en-US" sz="1800" b="0" i="0" u="none" strike="noStrike" baseline="0" dirty="0" err="1">
                <a:latin typeface="TimesNewRomanSF"/>
              </a:rPr>
              <a:t>B_h-c_h</a:t>
            </a:r>
            <a:r>
              <a:rPr lang="en-US" sz="1800" b="0" i="0" u="none" strike="noStrike" baseline="0" dirty="0">
                <a:latin typeface="TimesNewRomanSF"/>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4164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If constrained by imperfect risk adjustment (we always are), then we can model the extent to which risk adjustment decreases </a:t>
            </a:r>
            <a:r>
              <a:rPr lang="en-US" sz="1800" b="0" i="0" u="none" strike="noStrike" baseline="0" dirty="0" err="1">
                <a:latin typeface="TimesNewRomanSF"/>
              </a:rPr>
              <a:t>pi_H-pi_L</a:t>
            </a:r>
            <a:r>
              <a:rPr lang="en-US" sz="1800" b="0" i="0" u="none" strike="noStrike" baseline="0" dirty="0">
                <a:latin typeface="TimesNewRomanSF"/>
              </a:rPr>
              <a:t> (based on scaling parameter beta in [0,1]). Math gets more complicated but results are qualitatively similar. Go over results of Proposition 1 if 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902685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to cover general quality models (e.g., Ma and Burgess 1993?) and then move to frontier here. Do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5</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extLst>
      <p:ext uri="{BB962C8B-B14F-4D97-AF65-F5344CB8AC3E}">
        <p14:creationId xmlns:p14="http://schemas.microsoft.com/office/powerpoint/2010/main" val="157052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problem are we trying to solve? Adverse selection! See Ellis </a:t>
            </a:r>
            <a:r>
              <a:rPr lang="en-CA"/>
              <a:t>and Layton for a good review / intro to some of these topics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50397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6663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Is risk adjustment perfect? No! Is it good enough? Idk.</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5016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 </a:t>
            </a:r>
            <a:r>
              <a:rPr lang="en-US" sz="1200" dirty="0"/>
              <a:t>Average of all patients is $5 314, Predicted cost of this person is $10 325</a:t>
            </a:r>
            <a:br>
              <a:rPr lang="en-US" sz="1200" dirty="0"/>
            </a:br>
            <a:endParaRPr lang="en-US" sz="1200" dirty="0"/>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473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0"/>
            <a:ext cx="10566400" cy="685800"/>
          </a:xfrm>
        </p:spPr>
        <p:txBody>
          <a:bodyPr/>
          <a:lstStyle/>
          <a:p>
            <a:r>
              <a:rPr lang="en-US"/>
              <a:t>Click to edit Master title style</a:t>
            </a:r>
          </a:p>
        </p:txBody>
      </p:sp>
      <p:sp>
        <p:nvSpPr>
          <p:cNvPr id="3" name="Table Placeholder 2"/>
          <p:cNvSpPr>
            <a:spLocks noGrp="1"/>
          </p:cNvSpPr>
          <p:nvPr>
            <p:ph type="tbl" idx="1"/>
          </p:nvPr>
        </p:nvSpPr>
        <p:spPr>
          <a:xfrm>
            <a:off x="812800" y="1828800"/>
            <a:ext cx="10566400" cy="3886200"/>
          </a:xfrm>
        </p:spPr>
        <p:txBody>
          <a:bodyPr/>
          <a:lstStyle/>
          <a:p>
            <a:endParaRPr lang="en-US"/>
          </a:p>
        </p:txBody>
      </p:sp>
      <p:sp>
        <p:nvSpPr>
          <p:cNvPr id="4" name="Footer Placeholder 3"/>
          <p:cNvSpPr>
            <a:spLocks noGrp="1"/>
          </p:cNvSpPr>
          <p:nvPr>
            <p:ph type="ftr" sz="quarter" idx="10"/>
          </p:nvPr>
        </p:nvSpPr>
        <p:spPr>
          <a:xfrm>
            <a:off x="812800" y="0"/>
            <a:ext cx="6807200" cy="304800"/>
          </a:xfrm>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a:xfrm>
            <a:off x="9838267" y="6248401"/>
            <a:ext cx="1930400" cy="341313"/>
          </a:xfrm>
        </p:spPr>
        <p:txBody>
          <a:bodyPr/>
          <a:lstStyle>
            <a:lvl1pPr>
              <a:defRPr smtClean="0"/>
            </a:lvl1pPr>
          </a:lstStyle>
          <a:p>
            <a:pPr>
              <a:defRPr/>
            </a:pPr>
            <a:fld id="{ECF49839-18CE-4CDF-A53B-9239AB538776}" type="slidenum">
              <a:rPr lang="en-US"/>
              <a:pPr>
                <a:defRPr/>
              </a:pPr>
              <a:t>‹#›</a:t>
            </a:fld>
            <a:endParaRPr lang="en-US"/>
          </a:p>
        </p:txBody>
      </p:sp>
      <p:sp>
        <p:nvSpPr>
          <p:cNvPr id="6" name="Date Placeholder 5"/>
          <p:cNvSpPr>
            <a:spLocks noGrp="1"/>
          </p:cNvSpPr>
          <p:nvPr>
            <p:ph type="dt" sz="half" idx="12"/>
          </p:nvPr>
        </p:nvSpPr>
        <p:spPr>
          <a:xfrm>
            <a:off x="8839200" y="0"/>
            <a:ext cx="2540000" cy="304800"/>
          </a:xfrm>
        </p:spPr>
        <p:txBody>
          <a:bodyPr/>
          <a:lstStyle>
            <a:lvl1pPr>
              <a:defRPr smtClean="0"/>
            </a:lvl1pPr>
          </a:lstStyle>
          <a:p>
            <a:pPr>
              <a:defRPr/>
            </a:pPr>
            <a:fld id="{F1C7A666-2B6C-440A-B792-B724E1A281F5}" type="datetime1">
              <a:rPr lang="en-US" smtClean="0"/>
              <a:t>3/6/2024</a:t>
            </a:fld>
            <a:endParaRPr lang="en-US"/>
          </a:p>
        </p:txBody>
      </p:sp>
    </p:spTree>
    <p:extLst>
      <p:ext uri="{BB962C8B-B14F-4D97-AF65-F5344CB8AC3E}">
        <p14:creationId xmlns:p14="http://schemas.microsoft.com/office/powerpoint/2010/main" val="225593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990600" y="4191000"/>
            <a:ext cx="9296400" cy="1981200"/>
          </a:xfrm>
        </p:spPr>
        <p:txBody>
          <a:bodyPr>
            <a:noAutofit/>
          </a:bodyPr>
          <a:lstStyle/>
          <a:p>
            <a:r>
              <a:rPr lang="en-US" sz="2400" dirty="0"/>
              <a:t>Risk Adjustment and Quality Competition</a:t>
            </a:r>
          </a:p>
          <a:p>
            <a:r>
              <a:rPr lang="en-US" sz="2400" dirty="0"/>
              <a:t>March 6, 2024</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838199"/>
          </a:xfrm>
        </p:spPr>
        <p:txBody>
          <a:bodyPr>
            <a:noAutofit/>
          </a:bodyPr>
          <a:lstStyle/>
          <a:p>
            <a:r>
              <a:rPr lang="en-US" altLang="en-US" sz="3000" dirty="0"/>
              <a:t>US Medicare Prospective Risk Adjustment Example</a:t>
            </a:r>
            <a:br>
              <a:rPr lang="en-US" altLang="en-US" sz="3000" dirty="0"/>
            </a:br>
            <a:r>
              <a:rPr lang="en-US" altLang="en-US" sz="2400" i="1" dirty="0"/>
              <a:t> 74 year old female with Type 1 diabetes, renal problems, and depression</a:t>
            </a:r>
            <a:endParaRPr lang="en-US" altLang="en-US" sz="3200" i="1" dirty="0"/>
          </a:p>
        </p:txBody>
      </p:sp>
      <p:graphicFrame>
        <p:nvGraphicFramePr>
          <p:cNvPr id="232451" name="Group 3"/>
          <p:cNvGraphicFramePr>
            <a:graphicFrameLocks noGrp="1"/>
          </p:cNvGraphicFramePr>
          <p:nvPr>
            <p:ph type="tbl" idx="1"/>
          </p:nvPr>
        </p:nvGraphicFramePr>
        <p:xfrm>
          <a:off x="533401" y="1752600"/>
          <a:ext cx="9824085" cy="5110101"/>
        </p:xfrm>
        <a:graphic>
          <a:graphicData uri="http://schemas.openxmlformats.org/drawingml/2006/table">
            <a:tbl>
              <a:tblPr/>
              <a:tblGrid>
                <a:gridCol w="1729876">
                  <a:extLst>
                    <a:ext uri="{9D8B030D-6E8A-4147-A177-3AD203B41FA5}">
                      <a16:colId xmlns:a16="http://schemas.microsoft.com/office/drawing/2014/main" val="20000"/>
                    </a:ext>
                  </a:extLst>
                </a:gridCol>
                <a:gridCol w="7396774">
                  <a:extLst>
                    <a:ext uri="{9D8B030D-6E8A-4147-A177-3AD203B41FA5}">
                      <a16:colId xmlns:a16="http://schemas.microsoft.com/office/drawing/2014/main" val="20001"/>
                    </a:ext>
                  </a:extLst>
                </a:gridCol>
                <a:gridCol w="217605">
                  <a:extLst>
                    <a:ext uri="{9D8B030D-6E8A-4147-A177-3AD203B41FA5}">
                      <a16:colId xmlns:a16="http://schemas.microsoft.com/office/drawing/2014/main" val="20003"/>
                    </a:ext>
                  </a:extLst>
                </a:gridCol>
                <a:gridCol w="239915">
                  <a:extLst>
                    <a:ext uri="{9D8B030D-6E8A-4147-A177-3AD203B41FA5}">
                      <a16:colId xmlns:a16="http://schemas.microsoft.com/office/drawing/2014/main" val="20004"/>
                    </a:ext>
                  </a:extLst>
                </a:gridCol>
                <a:gridCol w="239915">
                  <a:extLst>
                    <a:ext uri="{9D8B030D-6E8A-4147-A177-3AD203B41FA5}">
                      <a16:colId xmlns:a16="http://schemas.microsoft.com/office/drawing/2014/main" val="20005"/>
                    </a:ext>
                  </a:extLst>
                </a:gridCol>
              </a:tblGrid>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0.303</a:t>
                      </a:r>
                    </a:p>
                  </a:txBody>
                  <a:tcPr horzOverflow="overflow">
                    <a:lnL cap="flat">
                      <a:noFill/>
                    </a:lnL>
                    <a:lnR>
                      <a:noFill/>
                    </a:lnR>
                    <a:lnT cap="flat">
                      <a:noFill/>
                    </a:lnT>
                    <a:lnB>
                      <a:noFill/>
                    </a:lnB>
                    <a:lnTlToBr>
                      <a:noFill/>
                    </a:lnTlToBr>
                    <a:lnBlToTr>
                      <a:noFill/>
                    </a:lnBlToTr>
                    <a:noFill/>
                  </a:tcPr>
                </a:tc>
                <a:tc gridSpan="3">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Female, age 74</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0.373</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0.771</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Type 1</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with Renal Manifestations</a:t>
                      </a:r>
                    </a:p>
                  </a:txBody>
                  <a:tcPr horzOverflow="overflow">
                    <a:lnL>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0.376</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Nephritis </a:t>
                      </a:r>
                      <a:r>
                        <a:rPr kumimoji="0" lang="en-US" altLang="en-US" sz="2000" b="0" i="1" u="none" strike="noStrike" cap="none" normalizeH="0" baseline="0" dirty="0">
                          <a:ln>
                            <a:noFill/>
                          </a:ln>
                          <a:solidFill>
                            <a:schemeClr val="tx1"/>
                          </a:solidFill>
                          <a:effectLst/>
                          <a:latin typeface="Arial" charset="0"/>
                          <a:ea typeface="Osaka" pitchFamily="-64" charset="-128"/>
                        </a:rPr>
                        <a:t>(</a:t>
                      </a:r>
                      <a:r>
                        <a:rPr kumimoji="0" lang="en-US" sz="2000" b="0" i="1" u="none" strike="noStrike" kern="1200" cap="none" normalizeH="0" baseline="0" dirty="0">
                          <a:ln>
                            <a:noFill/>
                          </a:ln>
                          <a:solidFill>
                            <a:schemeClr val="tx1"/>
                          </a:solidFill>
                          <a:effectLst/>
                          <a:latin typeface="Arial" charset="0"/>
                          <a:ea typeface="Osaka" pitchFamily="-64" charset="-128"/>
                          <a:cs typeface="+mn-cs"/>
                        </a:rPr>
                        <a:t>inflammation</a:t>
                      </a:r>
                      <a:r>
                        <a:rPr kumimoji="0" lang="en-US" altLang="en-US" sz="2000" b="0" i="1" u="none" strike="noStrike" kern="1200" cap="none" normalizeH="0" baseline="0" dirty="0">
                          <a:ln>
                            <a:noFill/>
                          </a:ln>
                          <a:solidFill>
                            <a:schemeClr val="tx1"/>
                          </a:solidFill>
                          <a:effectLst/>
                          <a:latin typeface="Arial" charset="0"/>
                          <a:ea typeface="Osaka" pitchFamily="-64" charset="-128"/>
                          <a:cs typeface="+mn-cs"/>
                        </a:rPr>
                        <a:t> of </a:t>
                      </a:r>
                      <a:r>
                        <a:rPr kumimoji="0" lang="en-US" altLang="en-US" sz="2000" b="0" i="1" u="none" strike="noStrike" cap="none" normalizeH="0" baseline="0" dirty="0">
                          <a:ln>
                            <a:noFill/>
                          </a:ln>
                          <a:solidFill>
                            <a:schemeClr val="tx1"/>
                          </a:solidFill>
                          <a:effectLst/>
                          <a:latin typeface="Arial" charset="0"/>
                          <a:ea typeface="Osaka" pitchFamily="-64" charset="-128"/>
                        </a:rPr>
                        <a:t>the kidneys)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0.000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Urinary Obstruction and Retention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36199">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0.120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Depression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1.943</a:t>
                      </a: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Sum of the above relative risk components</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 relative risk score (RRS)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10</a:t>
            </a:fld>
            <a:endParaRPr lang="en-US"/>
          </a:p>
        </p:txBody>
      </p:sp>
    </p:spTree>
    <p:extLst>
      <p:ext uri="{BB962C8B-B14F-4D97-AF65-F5344CB8AC3E}">
        <p14:creationId xmlns:p14="http://schemas.microsoft.com/office/powerpoint/2010/main" val="21211141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76600" y="1489076"/>
            <a:ext cx="5105400" cy="509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6" name="Text Box 4"/>
          <p:cNvSpPr txBox="1">
            <a:spLocks noChangeArrowheads="1"/>
          </p:cNvSpPr>
          <p:nvPr/>
        </p:nvSpPr>
        <p:spPr bwMode="auto">
          <a:xfrm>
            <a:off x="4876800" y="1295401"/>
            <a:ext cx="1752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1600" dirty="0">
                <a:solidFill>
                  <a:srgbClr val="CC0000"/>
                </a:solidFill>
                <a:latin typeface="Tahoma" charset="0"/>
              </a:rPr>
              <a:t>Higher plan revenue for sicker patients</a:t>
            </a:r>
          </a:p>
        </p:txBody>
      </p:sp>
      <p:sp>
        <p:nvSpPr>
          <p:cNvPr id="228358" name="Line 6"/>
          <p:cNvSpPr>
            <a:spLocks noChangeShapeType="1"/>
          </p:cNvSpPr>
          <p:nvPr/>
        </p:nvSpPr>
        <p:spPr bwMode="auto">
          <a:xfrm>
            <a:off x="5791200" y="2209800"/>
            <a:ext cx="0" cy="3048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6" name="Text Box 4"/>
          <p:cNvSpPr txBox="1">
            <a:spLocks noChangeArrowheads="1"/>
          </p:cNvSpPr>
          <p:nvPr/>
        </p:nvSpPr>
        <p:spPr bwMode="auto">
          <a:xfrm>
            <a:off x="8077200" y="3124200"/>
            <a:ext cx="236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Bundled payment to Providers</a:t>
            </a:r>
            <a:endParaRPr lang="en-US" altLang="en-US" sz="1600" b="1" dirty="0">
              <a:solidFill>
                <a:srgbClr val="CC0000"/>
              </a:solidFill>
              <a:latin typeface="Tahoma" charset="0"/>
            </a:endParaRPr>
          </a:p>
          <a:p>
            <a:pPr algn="ctr" eaLnBrk="0" fontAlgn="base" hangingPunct="0">
              <a:spcBef>
                <a:spcPct val="50000"/>
              </a:spcBef>
              <a:spcAft>
                <a:spcPct val="0"/>
              </a:spcAft>
            </a:pPr>
            <a:r>
              <a:rPr lang="en-US" altLang="en-US" sz="1600" dirty="0">
                <a:solidFill>
                  <a:srgbClr val="CC0000"/>
                </a:solidFill>
                <a:latin typeface="Tahoma" charset="0"/>
              </a:rPr>
              <a:t>Hospital DRGs</a:t>
            </a:r>
          </a:p>
          <a:p>
            <a:pPr algn="ctr" eaLnBrk="0" fontAlgn="base" hangingPunct="0">
              <a:spcBef>
                <a:spcPct val="50000"/>
              </a:spcBef>
              <a:spcAft>
                <a:spcPct val="0"/>
              </a:spcAft>
            </a:pPr>
            <a:r>
              <a:rPr lang="en-US" altLang="en-US" sz="1600" dirty="0">
                <a:solidFill>
                  <a:srgbClr val="CC0000"/>
                </a:solidFill>
                <a:latin typeface="Tahoma" charset="0"/>
              </a:rPr>
              <a:t>Accountable Care Organizations (ACOs)</a:t>
            </a:r>
          </a:p>
          <a:p>
            <a:pPr algn="ctr" eaLnBrk="0" fontAlgn="base" hangingPunct="0">
              <a:spcBef>
                <a:spcPct val="50000"/>
              </a:spcBef>
              <a:spcAft>
                <a:spcPct val="0"/>
              </a:spcAft>
            </a:pPr>
            <a:r>
              <a:rPr lang="en-US" altLang="en-US" sz="1600" dirty="0">
                <a:solidFill>
                  <a:srgbClr val="CC0000"/>
                </a:solidFill>
                <a:latin typeface="Tahoma" charset="0"/>
              </a:rPr>
              <a:t>Patient Centered Medical Home (primary clinics)</a:t>
            </a:r>
          </a:p>
        </p:txBody>
      </p:sp>
      <p:sp>
        <p:nvSpPr>
          <p:cNvPr id="7" name="Line 6"/>
          <p:cNvSpPr>
            <a:spLocks noChangeShapeType="1"/>
          </p:cNvSpPr>
          <p:nvPr/>
        </p:nvSpPr>
        <p:spPr bwMode="auto">
          <a:xfrm flipH="1">
            <a:off x="7620000" y="4191000"/>
            <a:ext cx="457200" cy="721"/>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10" name="Text Box 4"/>
          <p:cNvSpPr txBox="1">
            <a:spLocks noChangeArrowheads="1"/>
          </p:cNvSpPr>
          <p:nvPr/>
        </p:nvSpPr>
        <p:spPr bwMode="auto">
          <a:xfrm>
            <a:off x="1522841" y="3289040"/>
            <a:ext cx="2553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Risk-adjusted premiums</a:t>
            </a:r>
          </a:p>
          <a:p>
            <a:pPr algn="ctr" eaLnBrk="0" fontAlgn="base" hangingPunct="0">
              <a:spcBef>
                <a:spcPct val="50000"/>
              </a:spcBef>
              <a:spcAft>
                <a:spcPct val="0"/>
              </a:spcAft>
            </a:pPr>
            <a:r>
              <a:rPr lang="en-US" altLang="en-US" sz="1600" dirty="0">
                <a:solidFill>
                  <a:srgbClr val="CC0000"/>
                </a:solidFill>
                <a:latin typeface="Tahoma" charset="0"/>
              </a:rPr>
              <a:t>Higher for sicker people?</a:t>
            </a:r>
          </a:p>
        </p:txBody>
      </p:sp>
      <p:sp>
        <p:nvSpPr>
          <p:cNvPr id="2" name="TextBox 1"/>
          <p:cNvSpPr txBox="1"/>
          <p:nvPr/>
        </p:nvSpPr>
        <p:spPr>
          <a:xfrm>
            <a:off x="1371600" y="3601252"/>
            <a:ext cx="2971800" cy="1261884"/>
          </a:xfrm>
          <a:prstGeom prst="rect">
            <a:avLst/>
          </a:prstGeom>
          <a:noFill/>
        </p:spPr>
        <p:txBody>
          <a:bodyPr wrap="square" rtlCol="0">
            <a:spAutoFit/>
          </a:bodyPr>
          <a:lstStyle/>
          <a:p>
            <a:pPr algn="ctr" eaLnBrk="0" fontAlgn="base" hangingPunct="0">
              <a:spcBef>
                <a:spcPct val="50000"/>
              </a:spcBef>
              <a:spcAft>
                <a:spcPct val="0"/>
              </a:spcAft>
            </a:pPr>
            <a:endParaRPr lang="en-US" altLang="en-US" sz="2800" dirty="0">
              <a:latin typeface="Tahoma" charset="0"/>
            </a:endParaRPr>
          </a:p>
          <a:p>
            <a:pPr algn="ctr" eaLnBrk="0" fontAlgn="base" hangingPunct="0">
              <a:spcAft>
                <a:spcPct val="0"/>
              </a:spcAft>
            </a:pPr>
            <a:r>
              <a:rPr lang="en-US" altLang="en-US" sz="1600" dirty="0">
                <a:solidFill>
                  <a:srgbClr val="CC0000"/>
                </a:solidFill>
                <a:latin typeface="Tahoma" charset="0"/>
              </a:rPr>
              <a:t>Higher for wealthier families?</a:t>
            </a:r>
          </a:p>
          <a:p>
            <a:pPr algn="ctr" eaLnBrk="0" fontAlgn="base" hangingPunct="0">
              <a:spcAft>
                <a:spcPct val="0"/>
              </a:spcAft>
            </a:pPr>
            <a:r>
              <a:rPr lang="en-US" altLang="en-US" sz="1600" dirty="0">
                <a:solidFill>
                  <a:srgbClr val="CC0000"/>
                </a:solidFill>
                <a:latin typeface="Tahoma" charset="0"/>
              </a:rPr>
              <a:t>Higher for larger families?</a:t>
            </a:r>
            <a:endParaRPr lang="en-US" altLang="en-US" sz="2400" b="1" dirty="0">
              <a:solidFill>
                <a:srgbClr val="CC0000"/>
              </a:solidFill>
              <a:latin typeface="Tahoma" charset="0"/>
            </a:endParaRPr>
          </a:p>
          <a:p>
            <a:pPr algn="ctr" eaLnBrk="0" fontAlgn="base" hangingPunct="0">
              <a:spcAft>
                <a:spcPct val="0"/>
              </a:spcAft>
            </a:pPr>
            <a:r>
              <a:rPr lang="en-US" altLang="en-US" sz="1600" dirty="0">
                <a:solidFill>
                  <a:srgbClr val="CC0000"/>
                </a:solidFill>
                <a:latin typeface="Tahoma" charset="0"/>
              </a:rPr>
              <a:t>Higher for older workers?</a:t>
            </a:r>
            <a:endParaRPr lang="en-US" dirty="0"/>
          </a:p>
        </p:txBody>
      </p:sp>
      <p:sp>
        <p:nvSpPr>
          <p:cNvPr id="12" name="Rectangle 2"/>
          <p:cNvSpPr txBox="1">
            <a:spLocks noChangeArrowheads="1"/>
          </p:cNvSpPr>
          <p:nvPr/>
        </p:nvSpPr>
        <p:spPr>
          <a:xfrm>
            <a:off x="381000" y="287947"/>
            <a:ext cx="9850582" cy="840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t>How is risk adjustment used?</a:t>
            </a:r>
            <a:endParaRPr lang="en-US" altLang="en-US" sz="2800" dirty="0">
              <a:solidFill>
                <a:srgbClr val="FF0000"/>
              </a:solidFill>
            </a:endParaRPr>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11</a:t>
            </a:fld>
            <a:endParaRPr lang="en-US"/>
          </a:p>
        </p:txBody>
      </p:sp>
      <p:sp>
        <p:nvSpPr>
          <p:cNvPr id="14" name="Line 6"/>
          <p:cNvSpPr>
            <a:spLocks noChangeShapeType="1"/>
          </p:cNvSpPr>
          <p:nvPr/>
        </p:nvSpPr>
        <p:spPr bwMode="auto">
          <a:xfrm>
            <a:off x="3962400" y="3505200"/>
            <a:ext cx="228600" cy="1377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Tree>
    <p:extLst>
      <p:ext uri="{BB962C8B-B14F-4D97-AF65-F5344CB8AC3E}">
        <p14:creationId xmlns:p14="http://schemas.microsoft.com/office/powerpoint/2010/main" val="145283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ppt_x"/>
                                          </p:val>
                                        </p:tav>
                                        <p:tav tm="100000">
                                          <p:val>
                                            <p:strVal val="#ppt_x"/>
                                          </p:val>
                                        </p:tav>
                                      </p:tavLst>
                                    </p:anim>
                                    <p:anim calcmode="lin" valueType="num">
                                      <p:cBhvr additive="base">
                                        <p:cTn id="8" dur="500" fill="hold"/>
                                        <p:tgtEl>
                                          <p:spTgt spid="2283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8358"/>
                                        </p:tgtEl>
                                        <p:attrNameLst>
                                          <p:attrName>style.visibility</p:attrName>
                                        </p:attrNameLst>
                                      </p:cBhvr>
                                      <p:to>
                                        <p:strVal val="visible"/>
                                      </p:to>
                                    </p:set>
                                    <p:anim calcmode="lin" valueType="num">
                                      <p:cBhvr additive="base">
                                        <p:cTn id="11" dur="500" fill="hold"/>
                                        <p:tgtEl>
                                          <p:spTgt spid="228358"/>
                                        </p:tgtEl>
                                        <p:attrNameLst>
                                          <p:attrName>ppt_x</p:attrName>
                                        </p:attrNameLst>
                                      </p:cBhvr>
                                      <p:tavLst>
                                        <p:tav tm="0">
                                          <p:val>
                                            <p:strVal val="#ppt_x"/>
                                          </p:val>
                                        </p:tav>
                                        <p:tav tm="100000">
                                          <p:val>
                                            <p:strVal val="#ppt_x"/>
                                          </p:val>
                                        </p:tav>
                                      </p:tavLst>
                                    </p:anim>
                                    <p:anim calcmode="lin" valueType="num">
                                      <p:cBhvr additive="base">
                                        <p:cTn id="12"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58" grpId="0" animBg="1"/>
      <p:bldP spid="6" grpId="0"/>
      <p:bldP spid="7" grpId="0" animBg="1"/>
      <p:bldP spid="10" grpId="0"/>
      <p:bldP spid="2"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Risk Adjustment in Canada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Risk adjustment is used to:</a:t>
            </a:r>
          </a:p>
          <a:p>
            <a:r>
              <a:rPr lang="en-US" sz="2400" dirty="0">
                <a:cs typeface="Times New Roman" panose="02020603050405020304" pitchFamily="18" charset="0"/>
              </a:rPr>
              <a:t>Compare outcomes across organizations (e.g., surgical quality)</a:t>
            </a:r>
          </a:p>
          <a:p>
            <a:r>
              <a:rPr lang="en-US" sz="2400" dirty="0">
                <a:cs typeface="Times New Roman" panose="02020603050405020304" pitchFamily="18" charset="0"/>
              </a:rPr>
              <a:t>Pay providers (especially capitated payments to GPs)</a:t>
            </a:r>
          </a:p>
          <a:p>
            <a:r>
              <a:rPr lang="en-US" sz="2400" dirty="0">
                <a:cs typeface="Times New Roman" panose="02020603050405020304" pitchFamily="18" charset="0"/>
              </a:rPr>
              <a:t>CIHI risk adjustment models tend to underperform relative to other models (e.g., US Marketplace, WHO risk adjustment) </a:t>
            </a:r>
          </a:p>
          <a:p>
            <a:pPr lvl="1"/>
            <a:r>
              <a:rPr lang="en-US" sz="2200" dirty="0">
                <a:cs typeface="Times New Roman" panose="02020603050405020304" pitchFamily="18" charset="0"/>
              </a:rPr>
              <a:t>GPs are typically paid only on age-sex, but CIHI models don’t even include demographics in risk adjustment! </a:t>
            </a:r>
          </a:p>
          <a:p>
            <a:pPr lvl="1"/>
            <a:r>
              <a:rPr lang="en-US" sz="2200" dirty="0">
                <a:cs typeface="Times New Roman" panose="02020603050405020304" pitchFamily="18" charset="0"/>
              </a:rPr>
              <a:t>What would this mean for provider payment? </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3722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Glazer &amp; McGuire (2000)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“Optimal Risk Adjustment in Markets with Adverse Selection: </a:t>
            </a:r>
          </a:p>
          <a:p>
            <a:r>
              <a:rPr lang="en-US" sz="2400" dirty="0"/>
              <a:t>An Application to Managed Care” </a:t>
            </a:r>
          </a:p>
          <a:p>
            <a:r>
              <a:rPr lang="en-US" sz="2400" i="1" dirty="0"/>
              <a:t>American Economic Review </a:t>
            </a:r>
          </a:p>
        </p:txBody>
      </p:sp>
    </p:spTree>
    <p:extLst>
      <p:ext uri="{BB962C8B-B14F-4D97-AF65-F5344CB8AC3E}">
        <p14:creationId xmlns:p14="http://schemas.microsoft.com/office/powerpoint/2010/main" val="7677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10363200" cy="5037137"/>
          </a:xfrm>
        </p:spPr>
        <p:txBody>
          <a:bodyPr>
            <a:normAutofit/>
          </a:bodyPr>
          <a:lstStyle/>
          <a:p>
            <a:r>
              <a:rPr lang="en-US" sz="2400" dirty="0"/>
              <a:t>Conventional risk adjustment can still lead to inefficiencies</a:t>
            </a:r>
          </a:p>
          <a:p>
            <a:pPr lvl="1"/>
            <a:r>
              <a:rPr lang="en-US" sz="2200" dirty="0"/>
              <a:t>Gaming, upcoding</a:t>
            </a:r>
          </a:p>
          <a:p>
            <a:pPr lvl="1"/>
            <a:r>
              <a:rPr lang="en-US" sz="2200" dirty="0"/>
              <a:t>Others? </a:t>
            </a:r>
          </a:p>
          <a:p>
            <a:r>
              <a:rPr lang="en-US" sz="2400" dirty="0"/>
              <a:t>So what </a:t>
            </a:r>
            <a:r>
              <a:rPr lang="en-US" sz="2400" b="1" dirty="0"/>
              <a:t>optimal risk adjustment </a:t>
            </a:r>
            <a:r>
              <a:rPr lang="en-US" sz="2400" dirty="0"/>
              <a:t>is depends on the specific economic objective</a:t>
            </a:r>
          </a:p>
          <a:p>
            <a:pPr marL="731520" lvl="1" indent="-457200">
              <a:buFont typeface="+mj-lt"/>
              <a:buAutoNum type="arabicPeriod"/>
            </a:pPr>
            <a:r>
              <a:rPr lang="en-US" sz="2400" dirty="0"/>
              <a:t>Start with a theory-based objective function </a:t>
            </a:r>
          </a:p>
          <a:p>
            <a:pPr marL="731520" lvl="1" indent="-457200">
              <a:buFont typeface="+mj-lt"/>
              <a:buAutoNum type="arabicPeriod"/>
            </a:pPr>
            <a:r>
              <a:rPr lang="en-US" sz="2400" dirty="0"/>
              <a:t>Conceptualize risk adjustment as a price-adjustment tool to maximize (1)</a:t>
            </a:r>
          </a:p>
          <a:p>
            <a:pPr marL="731520" lvl="1" indent="-457200">
              <a:buFont typeface="+mj-lt"/>
              <a:buAutoNum type="arabicPeriod"/>
            </a:pPr>
            <a:r>
              <a:rPr lang="en-US" sz="2400" dirty="0"/>
              <a:t>Hence, optimal is </a:t>
            </a:r>
            <a:r>
              <a:rPr lang="en-US" sz="2400" i="1" dirty="0"/>
              <a:t>ex-post</a:t>
            </a:r>
            <a:r>
              <a:rPr lang="en-US" sz="2400" dirty="0"/>
              <a:t>, not </a:t>
            </a:r>
            <a:r>
              <a:rPr lang="en-US" sz="2400" i="1" dirty="0"/>
              <a:t>ex-ante! </a:t>
            </a:r>
            <a:r>
              <a:rPr lang="en-US" sz="2400" dirty="0"/>
              <a:t> </a:t>
            </a:r>
          </a:p>
        </p:txBody>
      </p:sp>
      <p:sp>
        <p:nvSpPr>
          <p:cNvPr id="4" name="Title 1">
            <a:extLst>
              <a:ext uri="{FF2B5EF4-FFF2-40B4-BE49-F238E27FC236}">
                <a16:creationId xmlns:a16="http://schemas.microsoft.com/office/drawing/2014/main" id="{A2C3ED21-2835-590B-8CE5-C72D903068D7}"/>
              </a:ext>
            </a:extLst>
          </p:cNvPr>
          <p:cNvSpPr txBox="1">
            <a:spLocks/>
          </p:cNvSpPr>
          <p:nvPr/>
        </p:nvSpPr>
        <p:spPr>
          <a:xfrm>
            <a:off x="533400" y="280501"/>
            <a:ext cx="10439400" cy="7947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Optimal Risk Adjustment (Optimality of what?) </a:t>
            </a:r>
          </a:p>
        </p:txBody>
      </p:sp>
    </p:spTree>
    <p:extLst>
      <p:ext uri="{BB962C8B-B14F-4D97-AF65-F5344CB8AC3E}">
        <p14:creationId xmlns:p14="http://schemas.microsoft.com/office/powerpoint/2010/main" val="376013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8488"/>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232053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476"/>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r>
                  <a:rPr lang="en-US" sz="2200" dirty="0">
                    <a:cs typeface="Times New Roman" panose="02020603050405020304" pitchFamily="18" charset="0"/>
                  </a:rPr>
                  <a:t>Then expected utility based on a contract is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𝑉</m:t>
                          </m:r>
                        </m:e>
                        <m:sub>
                          <m:r>
                            <a:rPr lang="en-US" sz="2200" b="0" i="1" smtClean="0">
                              <a:latin typeface="Cambria Math" panose="02040503050406030204" pitchFamily="18" charset="0"/>
                              <a:cs typeface="Times New Roman" panose="02020603050405020304" pitchFamily="18" charset="0"/>
                            </a:rPr>
                            <m:t>𝑖</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𝑖</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oMath>
                  </m:oMathPara>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337351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400" dirty="0">
                <a:cs typeface="Times New Roman" panose="02020603050405020304" pitchFamily="18" charset="0"/>
              </a:rPr>
              <a:t>What else might we think about?  </a:t>
            </a:r>
          </a:p>
          <a:p>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76029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200" dirty="0">
                    <a:cs typeface="Times New Roman" panose="02020603050405020304" pitchFamily="18" charset="0"/>
                  </a:rPr>
                  <a:t>Marginal benefits should be equal to marginal costs</a:t>
                </a: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400" dirty="0">
                    <a:cs typeface="Times New Roman" panose="02020603050405020304" pitchFamily="18" charset="0"/>
                  </a:rPr>
                  <a:t>Note that these are the same for both types – why?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366063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200" dirty="0">
                    <a:cs typeface="Times New Roman" panose="02020603050405020304" pitchFamily="18" charset="0"/>
                  </a:rPr>
                  <a:t>For equity, the premium needs to be the same across both types</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𝑟</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r>
                        <a:rPr lang="en-US" sz="2200" b="0" i="1" smtClean="0">
                          <a:latin typeface="Cambria Math" panose="02040503050406030204" pitchFamily="18" charset="0"/>
                          <a:cs typeface="Times New Roman" panose="02020603050405020304" pitchFamily="18" charset="0"/>
                        </a:rPr>
                        <m:t>+</m:t>
                      </m:r>
                      <m:d>
                        <m:dPr>
                          <m:beg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𝜆</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e>
                      </m:d>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𝐿</m:t>
                          </m:r>
                        </m:sub>
                      </m:sSub>
                      <m:r>
                        <a:rPr lang="en-US" sz="2200" b="0" i="0"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m:rPr>
                              <m:sty m:val="p"/>
                            </m:rPr>
                            <a:rPr lang="en-US" sz="2200" b="0" i="0" smtClean="0">
                              <a:latin typeface="Cambria Math" panose="02040503050406030204" pitchFamily="18" charset="0"/>
                              <a:cs typeface="Times New Roman" panose="02020603050405020304" pitchFamily="18" charset="0"/>
                            </a:rPr>
                            <m:t>m</m:t>
                          </m:r>
                        </m:e>
                        <m:sub>
                          <m:r>
                            <m:rPr>
                              <m:sty m:val="p"/>
                            </m:rPr>
                            <a:rPr lang="en-US" sz="2200" b="0" i="0" smtClean="0">
                              <a:latin typeface="Cambria Math" panose="02040503050406030204" pitchFamily="18" charset="0"/>
                              <a:cs typeface="Times New Roman" panose="02020603050405020304" pitchFamily="18" charset="0"/>
                            </a:rPr>
                            <m:t>c</m:t>
                          </m:r>
                        </m:sub>
                        <m:sup>
                          <m:r>
                            <a:rPr lang="en-US" sz="2200" b="0" i="0" smtClean="0">
                              <a:latin typeface="Cambria Math" panose="02040503050406030204" pitchFamily="18" charset="0"/>
                              <a:cs typeface="Times New Roman" panose="02020603050405020304" pitchFamily="18" charset="0"/>
                            </a:rPr>
                            <m:t>∗</m:t>
                          </m:r>
                        </m:sup>
                      </m:sSubSup>
                    </m:oMath>
                  </m:oMathPara>
                </a14:m>
                <a:endParaRPr lang="en-US" sz="2200" dirty="0">
                  <a:cs typeface="Times New Roman" panose="02020603050405020304" pitchFamily="18" charset="0"/>
                </a:endParaRPr>
              </a:p>
              <a:p>
                <a:r>
                  <a:rPr lang="en-US" sz="2400" dirty="0">
                    <a:cs typeface="Times New Roman" panose="02020603050405020304" pitchFamily="18" charset="0"/>
                  </a:rPr>
                  <a:t>Hence, the socially optimal contract is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𝑎</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𝑐</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m:t>
                            </m:r>
                          </m:sup>
                        </m:sSup>
                      </m:e>
                    </m:d>
                  </m:oMath>
                </a14:m>
                <a:endParaRPr lang="en-US" sz="2400" b="0" dirty="0">
                  <a:cs typeface="Times New Roman" panose="02020603050405020304" pitchFamily="18" charset="0"/>
                </a:endParaRPr>
              </a:p>
              <a:p>
                <a:pPr lvl="1"/>
                <a:r>
                  <a:rPr lang="en-US" sz="2200" dirty="0">
                    <a:cs typeface="Times New Roman" panose="02020603050405020304" pitchFamily="18" charset="0"/>
                  </a:rPr>
                  <a:t>Low-risk types subsidize the high-risk types</a:t>
                </a:r>
              </a:p>
              <a:p>
                <a:pPr lvl="1"/>
                <a:r>
                  <a:rPr lang="en-US" sz="2200" dirty="0">
                    <a:cs typeface="Times New Roman" panose="02020603050405020304" pitchFamily="18" charset="0"/>
                  </a:rPr>
                  <a:t>Plans who pull everyone (or a random sample) will break even</a:t>
                </a:r>
              </a:p>
              <a:p>
                <a:pPr lvl="1"/>
                <a:r>
                  <a:rPr lang="en-US" sz="2200" dirty="0">
                    <a:cs typeface="Times New Roman" panose="02020603050405020304" pitchFamily="18" charset="0"/>
                  </a:rPr>
                  <a:t>But what about </a:t>
                </a:r>
                <a:r>
                  <a:rPr lang="en-US" sz="2200" b="1" dirty="0">
                    <a:cs typeface="Times New Roman" panose="02020603050405020304" pitchFamily="18" charset="0"/>
                  </a:rPr>
                  <a:t>strategic plan/physician behavior? </a:t>
                </a: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25345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Example: </a:t>
            </a:r>
            <a:r>
              <a:rPr lang="en-US" sz="2400" i="1" dirty="0">
                <a:cs typeface="Times New Roman" panose="02020603050405020304" pitchFamily="18" charset="0"/>
              </a:rPr>
              <a:t>Your Health Act 2023: </a:t>
            </a:r>
          </a:p>
          <a:p>
            <a:pPr marL="457200" indent="-457200">
              <a:buAutoNum type="arabicPeriod"/>
            </a:pPr>
            <a:r>
              <a:rPr lang="en-US" sz="2400" dirty="0">
                <a:cs typeface="Times New Roman" panose="02020603050405020304" pitchFamily="18" charset="0"/>
              </a:rPr>
              <a:t>“as of right” rules:  healthcare workers licensed in Canada can work in Ontario without college registration</a:t>
            </a:r>
          </a:p>
          <a:p>
            <a:pPr marL="457200" indent="-457200">
              <a:buAutoNum type="arabicPeriod"/>
            </a:pPr>
            <a:r>
              <a:rPr lang="en-US" sz="2400" dirty="0">
                <a:cs typeface="Times New Roman" panose="02020603050405020304" pitchFamily="18" charset="0"/>
              </a:rPr>
              <a:t>integrate community surgical and diagnostic </a:t>
            </a:r>
            <a:r>
              <a:rPr lang="en-US" sz="2400" dirty="0" err="1">
                <a:cs typeface="Times New Roman" panose="02020603050405020304" pitchFamily="18" charset="0"/>
              </a:rPr>
              <a:t>centres</a:t>
            </a:r>
            <a:r>
              <a:rPr lang="en-US" sz="2400" dirty="0">
                <a:cs typeface="Times New Roman" panose="02020603050405020304" pitchFamily="18" charset="0"/>
              </a:rPr>
              <a:t> into the health system to reduce surgical wait times</a:t>
            </a:r>
          </a:p>
          <a:p>
            <a:pPr marL="0" indent="0">
              <a:buNone/>
            </a:pPr>
            <a:r>
              <a:rPr lang="en-US" sz="2400" b="1" u="sng" dirty="0">
                <a:solidFill>
                  <a:schemeClr val="accent3">
                    <a:lumMod val="75000"/>
                  </a:schemeClr>
                </a:solidFill>
                <a:cs typeface="Times New Roman" panose="02020603050405020304" pitchFamily="18" charset="0"/>
              </a:rPr>
              <a:t>How might we model these?</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199" y="1183212"/>
            <a:ext cx="5638801" cy="5141388"/>
          </a:xfrm>
        </p:spPr>
        <p:txBody>
          <a:bodyPr>
            <a:noAutofit/>
          </a:bodyPr>
          <a:lstStyle/>
          <a:p>
            <a:pPr marL="0" indent="0">
              <a:buNone/>
            </a:pPr>
            <a:r>
              <a:rPr lang="en-US" sz="2400" dirty="0">
                <a:cs typeface="Times New Roman" panose="02020603050405020304" pitchFamily="18" charset="0"/>
              </a:rPr>
              <a:t>If plans or providers can be </a:t>
            </a:r>
            <a:r>
              <a:rPr lang="en-US" sz="2400" b="1" dirty="0">
                <a:cs typeface="Times New Roman" panose="02020603050405020304" pitchFamily="18" charset="0"/>
              </a:rPr>
              <a:t>selective </a:t>
            </a:r>
            <a:r>
              <a:rPr lang="en-US" sz="2400" dirty="0">
                <a:cs typeface="Times New Roman" panose="02020603050405020304" pitchFamily="18" charset="0"/>
              </a:rPr>
              <a:t>in who they take on, what would they pick? </a:t>
            </a:r>
          </a:p>
          <a:p>
            <a:r>
              <a:rPr lang="en-US" sz="2400" dirty="0">
                <a:cs typeface="Times New Roman" panose="02020603050405020304" pitchFamily="18" charset="0"/>
              </a:rPr>
              <a:t>Obviously, get the premium from low-risk types and deny coverage to high-risk!</a:t>
            </a:r>
          </a:p>
          <a:p>
            <a:r>
              <a:rPr lang="en-US" sz="2400" dirty="0">
                <a:cs typeface="Times New Roman" panose="02020603050405020304" pitchFamily="18" charset="0"/>
              </a:rPr>
              <a:t>Hence the competitive equilibrium falls apart (think Rothschild/</a:t>
            </a:r>
            <a:r>
              <a:rPr lang="en-US" sz="2400" dirty="0" err="1">
                <a:cs typeface="Times New Roman" panose="02020603050405020304" pitchFamily="18" charset="0"/>
              </a:rPr>
              <a:t>Sitglitz</a:t>
            </a:r>
            <a:r>
              <a:rPr lang="en-US" sz="2400" dirty="0">
                <a:cs typeface="Times New Roman" panose="02020603050405020304" pitchFamily="18" charset="0"/>
              </a:rPr>
              <a:t>)</a:t>
            </a:r>
          </a:p>
          <a:p>
            <a:r>
              <a:rPr lang="en-US" sz="2400" dirty="0">
                <a:cs typeface="Times New Roman" panose="02020603050405020304" pitchFamily="18" charset="0"/>
              </a:rPr>
              <a:t>Even a pooling equilibrium doesn’t achieve first-best optimum</a:t>
            </a:r>
          </a:p>
        </p:txBody>
      </p:sp>
      <p:pic>
        <p:nvPicPr>
          <p:cNvPr id="5" name="Picture 4">
            <a:extLst>
              <a:ext uri="{FF2B5EF4-FFF2-40B4-BE49-F238E27FC236}">
                <a16:creationId xmlns:a16="http://schemas.microsoft.com/office/drawing/2014/main" id="{8378669E-057B-F7BC-AFD5-0457026010FD}"/>
              </a:ext>
            </a:extLst>
          </p:cNvPr>
          <p:cNvPicPr>
            <a:picLocks noChangeAspect="1"/>
          </p:cNvPicPr>
          <p:nvPr/>
        </p:nvPicPr>
        <p:blipFill>
          <a:blip r:embed="rId3"/>
          <a:stretch>
            <a:fillRect/>
          </a:stretch>
        </p:blipFill>
        <p:spPr>
          <a:xfrm>
            <a:off x="152400" y="962274"/>
            <a:ext cx="5257799" cy="5779439"/>
          </a:xfrm>
          <a:prstGeom prst="rect">
            <a:avLst/>
          </a:prstGeom>
        </p:spPr>
      </p:pic>
    </p:spTree>
    <p:extLst>
      <p:ext uri="{BB962C8B-B14F-4D97-AF65-F5344CB8AC3E}">
        <p14:creationId xmlns:p14="http://schemas.microsoft.com/office/powerpoint/2010/main" val="188060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How does risk adjustment affect this? </a:t>
                </a:r>
              </a:p>
              <a:p>
                <a:r>
                  <a:rPr lang="en-US" sz="2400" dirty="0">
                    <a:cs typeface="Times New Roman" panose="02020603050405020304" pitchFamily="18" charset="0"/>
                  </a:rPr>
                  <a:t>Regulators receive a signal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m:t>
                    </m:r>
                  </m:oMath>
                </a14:m>
                <a:r>
                  <a:rPr lang="en-US" sz="2200" dirty="0">
                    <a:cs typeface="Times New Roman" panose="02020603050405020304" pitchFamily="18" charset="0"/>
                  </a:rPr>
                  <a:t> of each individual’s type</a:t>
                </a:r>
              </a:p>
              <a:p>
                <a:r>
                  <a:rPr lang="en-US" sz="2200" dirty="0">
                    <a:cs typeface="Times New Roman" panose="02020603050405020304" pitchFamily="18" charset="0"/>
                  </a:rPr>
                  <a:t>Consumers and physicians make their choices, but </a:t>
                </a:r>
                <a:r>
                  <a:rPr lang="en-US" sz="2200" b="1" u="sng" dirty="0">
                    <a:solidFill>
                      <a:schemeClr val="accent3">
                        <a:lumMod val="75000"/>
                      </a:schemeClr>
                    </a:solidFill>
                    <a:cs typeface="Times New Roman" panose="02020603050405020304" pitchFamily="18" charset="0"/>
                  </a:rPr>
                  <a:t>payments are now risk-adjusted</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∈{0,1}</m:t>
                    </m:r>
                  </m:oMath>
                </a14:m>
                <a:endParaRPr lang="en-US" sz="20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1453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599" y="1183212"/>
                <a:ext cx="5105401" cy="5141388"/>
              </a:xfrm>
            </p:spPr>
            <p:txBody>
              <a:bodyPr>
                <a:noAutofit/>
              </a:bodyPr>
              <a:lstStyle/>
              <a:p>
                <a:pPr marL="0" indent="0">
                  <a:buNone/>
                </a:pPr>
                <a:r>
                  <a:rPr lang="en-US" sz="2400" dirty="0">
                    <a:cs typeface="Times New Roman" panose="02020603050405020304" pitchFamily="18" charset="0"/>
                  </a:rPr>
                  <a:t>How does risk adjustment affect this? </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0,1</m:t>
                        </m:r>
                      </m:e>
                    </m:d>
                  </m:oMath>
                </a14:m>
                <a:endParaRPr lang="en-US" sz="2400" b="0" dirty="0">
                  <a:solidFill>
                    <a:schemeClr val="tx1"/>
                  </a:solidFill>
                  <a:cs typeface="Times New Roman" panose="02020603050405020304" pitchFamily="18" charset="0"/>
                </a:endParaRPr>
              </a:p>
              <a:p>
                <a:r>
                  <a:rPr lang="en-US" sz="2200" dirty="0">
                    <a:solidFill>
                      <a:schemeClr val="tx1"/>
                    </a:solidFill>
                    <a:cs typeface="Times New Roman" panose="02020603050405020304" pitchFamily="18" charset="0"/>
                  </a:rPr>
                  <a:t>The key insight is that the </a:t>
                </a:r>
                <a:r>
                  <a:rPr lang="en-US" sz="2200" b="1" dirty="0">
                    <a:solidFill>
                      <a:schemeClr val="accent2">
                        <a:lumMod val="75000"/>
                      </a:schemeClr>
                    </a:solidFill>
                    <a:cs typeface="Times New Roman" panose="02020603050405020304" pitchFamily="18" charset="0"/>
                  </a:rPr>
                  <a:t>social optimum</a:t>
                </a:r>
                <a:r>
                  <a:rPr lang="en-US" sz="2200" dirty="0">
                    <a:solidFill>
                      <a:schemeClr val="tx1"/>
                    </a:solidFill>
                    <a:cs typeface="Times New Roman" panose="02020603050405020304" pitchFamily="18" charset="0"/>
                  </a:rPr>
                  <a:t> can be implemented based on effectively choosing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and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Sub>
                  </m:oMath>
                </a14:m>
                <a:r>
                  <a:rPr lang="en-US" sz="2200" dirty="0">
                    <a:solidFill>
                      <a:schemeClr val="tx1"/>
                    </a:solidFill>
                    <a:cs typeface="Times New Roman" panose="02020603050405020304" pitchFamily="18" charset="0"/>
                  </a:rPr>
                  <a:t> </a:t>
                </a:r>
              </a:p>
              <a:p>
                <a:pPr lvl="1"/>
                <a:r>
                  <a:rPr lang="en-US" sz="2200" dirty="0">
                    <a:solidFill>
                      <a:schemeClr val="tx1"/>
                    </a:solidFill>
                    <a:cs typeface="Times New Roman" panose="02020603050405020304" pitchFamily="18" charset="0"/>
                  </a:rPr>
                  <a:t>Gives the regulators two levers, rather than 1</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599" y="1183212"/>
                <a:ext cx="5105401" cy="5141388"/>
              </a:xfrm>
              <a:blipFill>
                <a:blip r:embed="rId3"/>
                <a:stretch>
                  <a:fillRect l="-1790" t="-1303" r="-20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301FDB-16AD-6B0B-BB0C-7527D029D0EE}"/>
              </a:ext>
            </a:extLst>
          </p:cNvPr>
          <p:cNvPicPr>
            <a:picLocks noChangeAspect="1"/>
          </p:cNvPicPr>
          <p:nvPr/>
        </p:nvPicPr>
        <p:blipFill>
          <a:blip r:embed="rId4"/>
          <a:stretch>
            <a:fillRect/>
          </a:stretch>
        </p:blipFill>
        <p:spPr>
          <a:xfrm>
            <a:off x="381000" y="1183212"/>
            <a:ext cx="5506232" cy="5479802"/>
          </a:xfrm>
          <a:prstGeom prst="rect">
            <a:avLst/>
          </a:prstGeom>
        </p:spPr>
      </p:pic>
    </p:spTree>
    <p:extLst>
      <p:ext uri="{BB962C8B-B14F-4D97-AF65-F5344CB8AC3E}">
        <p14:creationId xmlns:p14="http://schemas.microsoft.com/office/powerpoint/2010/main" val="298254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are optimal payments? </a:t>
                </a:r>
              </a:p>
              <a:p>
                <a:pPr marL="0" indent="0">
                  <a:buNone/>
                </a:pPr>
                <a:r>
                  <a:rPr lang="en-US" sz="2400" dirty="0">
                    <a:solidFill>
                      <a:schemeClr val="tx1"/>
                    </a:solidFill>
                    <a:cs typeface="Times New Roman" panose="02020603050405020304" pitchFamily="18" charset="0"/>
                  </a:rPr>
                  <a:t>If we had full information, we would implement a separating equilibrium</a:t>
                </a:r>
              </a:p>
              <a:p>
                <a:pPr marL="0" indent="0">
                  <a:buNone/>
                </a:pPr>
                <a14:m>
                  <m:oMathPara xmlns:m="http://schemas.openxmlformats.org/officeDocument/2006/math">
                    <m:oMathParaPr>
                      <m:jc m:val="centerGroup"/>
                    </m:oMathParaPr>
                    <m:oMath xmlns:m="http://schemas.openxmlformats.org/officeDocument/2006/math">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𝑎</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𝑐</m:t>
                          </m:r>
                        </m:sub>
                        <m:sup>
                          <m:r>
                            <a:rPr lang="en-US" sz="2200" i="1">
                              <a:solidFill>
                                <a:schemeClr val="tx1"/>
                              </a:solidFill>
                              <a:latin typeface="Cambria Math" panose="02040503050406030204" pitchFamily="18" charset="0"/>
                              <a:cs typeface="Times New Roman" panose="02020603050405020304" pitchFamily="18" charset="0"/>
                            </a:rPr>
                            <m:t>∗</m:t>
                          </m:r>
                        </m:sup>
                      </m:sSubSup>
                    </m:oMath>
                  </m:oMathPara>
                </a14:m>
                <a:endParaRPr lang="en-US" sz="220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𝑎</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𝑐</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Without full information, but with an </a:t>
                </a:r>
                <a:r>
                  <a:rPr lang="en-US" sz="2200" b="1" dirty="0">
                    <a:solidFill>
                      <a:schemeClr val="accent3">
                        <a:lumMod val="75000"/>
                      </a:schemeClr>
                    </a:solidFill>
                    <a:cs typeface="Times New Roman" panose="02020603050405020304" pitchFamily="18" charset="0"/>
                  </a:rPr>
                  <a:t>informative signal</a:t>
                </a:r>
                <a:r>
                  <a:rPr lang="en-US" sz="2200" dirty="0">
                    <a:solidFill>
                      <a:schemeClr val="tx1"/>
                    </a:solidFill>
                    <a:cs typeface="Times New Roman" panose="02020603050405020304" pitchFamily="18" charset="0"/>
                  </a:rPr>
                  <a:t>, we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Where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𝑖</m:t>
                        </m:r>
                      </m:sub>
                    </m:sSub>
                  </m:oMath>
                </a14:m>
                <a:r>
                  <a:rPr lang="en-US" sz="2200" dirty="0">
                    <a:solidFill>
                      <a:schemeClr val="tx1"/>
                    </a:solidFill>
                    <a:cs typeface="Times New Roman" panose="02020603050405020304" pitchFamily="18" charset="0"/>
                  </a:rPr>
                  <a:t> is the probability that type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𝑖</m:t>
                    </m:r>
                  </m:oMath>
                </a14:m>
                <a:r>
                  <a:rPr lang="en-US" sz="2200" dirty="0">
                    <a:solidFill>
                      <a:schemeClr val="tx1"/>
                    </a:solidFill>
                    <a:cs typeface="Times New Roman" panose="02020603050405020304" pitchFamily="18" charset="0"/>
                  </a:rPr>
                  <a:t> gets a signal of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𝐻</m:t>
                    </m:r>
                  </m:oMath>
                </a14:m>
                <a:r>
                  <a:rPr lang="en-US" sz="2200" dirty="0">
                    <a:solidFill>
                      <a:schemeClr val="tx1"/>
                    </a:solidFill>
                    <a:cs typeface="Times New Roman" panose="02020603050405020304" pitchFamily="18" charset="0"/>
                  </a:rPr>
                  <a:t>.</a:t>
                </a:r>
              </a:p>
              <a:p>
                <a:pPr marL="0" indent="0">
                  <a:buNone/>
                </a:pPr>
                <a:r>
                  <a:rPr lang="en-US" sz="2200" dirty="0">
                    <a:solidFill>
                      <a:schemeClr val="tx1"/>
                    </a:solidFill>
                    <a:cs typeface="Times New Roman" panose="02020603050405020304" pitchFamily="18" charset="0"/>
                  </a:rPr>
                  <a:t>Then use </a:t>
                </a:r>
                <a14:m>
                  <m:oMath xmlns:m="http://schemas.openxmlformats.org/officeDocument/2006/math">
                    <m:d>
                      <m:dPr>
                        <m:ctrlPr>
                          <a:rPr lang="en-US" sz="2200" b="0" i="1" smtClean="0">
                            <a:solidFill>
                              <a:schemeClr val="tx1"/>
                            </a:solidFill>
                            <a:latin typeface="Cambria Math" panose="02040503050406030204" pitchFamily="18" charset="0"/>
                            <a:cs typeface="Times New Roman" panose="02020603050405020304" pitchFamily="18" charset="0"/>
                          </a:rPr>
                        </m:ctrlPr>
                      </m:dPr>
                      <m:e>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e>
                    </m:d>
                    <m:r>
                      <a:rPr lang="en-US" sz="2200" b="0" i="1" smtClean="0">
                        <a:solidFill>
                          <a:schemeClr val="tx1"/>
                        </a:solidFill>
                        <a:latin typeface="Cambria Math" panose="02040503050406030204" pitchFamily="18" charset="0"/>
                        <a:cs typeface="Times New Roman" panose="02020603050405020304" pitchFamily="18" charset="0"/>
                      </a:rPr>
                      <m:t> </m:t>
                    </m:r>
                  </m:oMath>
                </a14:m>
                <a:r>
                  <a:rPr lang="en-US" sz="2200" dirty="0">
                    <a:solidFill>
                      <a:schemeClr val="tx1"/>
                    </a:solidFill>
                    <a:cs typeface="Times New Roman" panose="02020603050405020304" pitchFamily="18" charset="0"/>
                  </a:rPr>
                  <a:t>to implement social optimum</a:t>
                </a:r>
              </a:p>
              <a:p>
                <a:pPr marL="0" indent="0">
                  <a:buNone/>
                </a:pP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88482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Discussion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The key takeaway is that changing payment based on expected risk can get a pooling equilibrium (close to) the social optimum</a:t>
            </a:r>
          </a:p>
          <a:p>
            <a:r>
              <a:rPr lang="en-US" sz="2200" dirty="0">
                <a:cs typeface="Times New Roman" panose="02020603050405020304" pitchFamily="18" charset="0"/>
              </a:rPr>
              <a:t>Glazer and McGuire (2006) show that this can be improved by including risk signals of patients as well as quality signals of physicians/plans (e.g., report cards)</a:t>
            </a:r>
          </a:p>
          <a:p>
            <a:r>
              <a:rPr lang="en-US" sz="2200" b="1" dirty="0">
                <a:solidFill>
                  <a:schemeClr val="accent3">
                    <a:lumMod val="75000"/>
                  </a:schemeClr>
                </a:solidFill>
                <a:cs typeface="Times New Roman" panose="02020603050405020304" pitchFamily="18" charset="0"/>
              </a:rPr>
              <a:t>Neoclassical result: </a:t>
            </a:r>
            <a:r>
              <a:rPr lang="en-US" sz="2200" dirty="0">
                <a:cs typeface="Times New Roman" panose="02020603050405020304" pitchFamily="18" charset="0"/>
              </a:rPr>
              <a:t>Improving information improves welfare</a:t>
            </a:r>
          </a:p>
          <a:p>
            <a:r>
              <a:rPr lang="en-US" sz="2200" b="1" u="sng" dirty="0">
                <a:solidFill>
                  <a:schemeClr val="accent2">
                    <a:lumMod val="75000"/>
                  </a:schemeClr>
                </a:solidFill>
                <a:cs typeface="Times New Roman" panose="02020603050405020304" pitchFamily="18" charset="0"/>
              </a:rPr>
              <a:t>Mini referee report? </a:t>
            </a:r>
          </a:p>
        </p:txBody>
      </p:sp>
    </p:spTree>
    <p:extLst>
      <p:ext uri="{BB962C8B-B14F-4D97-AF65-F5344CB8AC3E}">
        <p14:creationId xmlns:p14="http://schemas.microsoft.com/office/powerpoint/2010/main" val="363672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Eggleston, Ellis, and Lu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“Risk Adjustment and Prevention” </a:t>
            </a:r>
          </a:p>
          <a:p>
            <a:r>
              <a:rPr lang="en-US" sz="2400" i="1" dirty="0"/>
              <a:t>Canadian Journal of Economics</a:t>
            </a:r>
          </a:p>
        </p:txBody>
      </p:sp>
    </p:spTree>
    <p:extLst>
      <p:ext uri="{BB962C8B-B14F-4D97-AF65-F5344CB8AC3E}">
        <p14:creationId xmlns:p14="http://schemas.microsoft.com/office/powerpoint/2010/main" val="4251400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complications should we consider? </a:t>
            </a: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Dynamics of risk adjustment – what about utilizing health care now to prevent higher costs later (e.g., preventive care)? 	</a:t>
            </a:r>
          </a:p>
          <a:p>
            <a:pPr lvl="1"/>
            <a:r>
              <a:rPr lang="en-US" sz="2200" dirty="0">
                <a:cs typeface="Times New Roman" panose="02020603050405020304" pitchFamily="18" charset="0"/>
              </a:rPr>
              <a:t>Risk adjustment </a:t>
            </a:r>
            <a:r>
              <a:rPr lang="en-US" sz="2200" i="1" dirty="0">
                <a:cs typeface="Times New Roman" panose="02020603050405020304" pitchFamily="18" charset="0"/>
              </a:rPr>
              <a:t>may over-incentivize </a:t>
            </a:r>
            <a:r>
              <a:rPr lang="en-US" sz="2200" dirty="0">
                <a:cs typeface="Times New Roman" panose="02020603050405020304" pitchFamily="18" charset="0"/>
              </a:rPr>
              <a:t>Band-Aids over preventive care</a:t>
            </a:r>
          </a:p>
          <a:p>
            <a:pPr lvl="1"/>
            <a:r>
              <a:rPr lang="en-US" sz="2200" dirty="0">
                <a:cs typeface="Times New Roman" panose="02020603050405020304" pitchFamily="18" charset="0"/>
              </a:rPr>
              <a:t>If patient risk can be influenced, risk adjustment </a:t>
            </a:r>
            <a:r>
              <a:rPr lang="en-US" sz="2200" u="sng" dirty="0">
                <a:solidFill>
                  <a:schemeClr val="accent3">
                    <a:lumMod val="75000"/>
                  </a:schemeClr>
                </a:solidFill>
                <a:cs typeface="Times New Roman" panose="02020603050405020304" pitchFamily="18" charset="0"/>
              </a:rPr>
              <a:t>may discourage population risk reduction</a:t>
            </a:r>
          </a:p>
          <a:p>
            <a:r>
              <a:rPr lang="en-US" sz="2400" b="1" dirty="0">
                <a:solidFill>
                  <a:schemeClr val="accent2">
                    <a:lumMod val="75000"/>
                  </a:schemeClr>
                </a:solidFill>
                <a:cs typeface="Times New Roman" panose="02020603050405020304" pitchFamily="18" charset="0"/>
              </a:rPr>
              <a:t>What types of policies can take this into account? </a:t>
            </a:r>
          </a:p>
        </p:txBody>
      </p:sp>
    </p:spTree>
    <p:extLst>
      <p:ext uri="{BB962C8B-B14F-4D97-AF65-F5344CB8AC3E}">
        <p14:creationId xmlns:p14="http://schemas.microsoft.com/office/powerpoint/2010/main" val="101675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dirty="0">
                    <a:cs typeface="Times New Roman" panose="02020603050405020304" pitchFamily="18" charset="0"/>
                  </a:rPr>
                  <a:t>Consider a large insurer (government) with average risk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spTree>
    <p:extLst>
      <p:ext uri="{BB962C8B-B14F-4D97-AF65-F5344CB8AC3E}">
        <p14:creationId xmlns:p14="http://schemas.microsoft.com/office/powerpoint/2010/main" val="117419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b="1" dirty="0">
                    <a:cs typeface="Times New Roman" panose="02020603050405020304" pitchFamily="18" charset="0"/>
                  </a:rPr>
                  <a:t>Key development: </a:t>
                </a:r>
                <a:r>
                  <a:rPr lang="en-US" sz="2200" dirty="0">
                    <a:cs typeface="Times New Roman" panose="02020603050405020304" pitchFamily="18" charset="0"/>
                  </a:rPr>
                  <a:t>patient risk can change over time</a:t>
                </a: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6372B4-173D-E01B-5D32-B9DA95D5C74B}"/>
              </a:ext>
            </a:extLst>
          </p:cNvPr>
          <p:cNvPicPr>
            <a:picLocks noChangeAspect="1"/>
          </p:cNvPicPr>
          <p:nvPr/>
        </p:nvPicPr>
        <p:blipFill>
          <a:blip r:embed="rId4"/>
          <a:stretch>
            <a:fillRect/>
          </a:stretch>
        </p:blipFill>
        <p:spPr>
          <a:xfrm>
            <a:off x="609601" y="3228193"/>
            <a:ext cx="5486399" cy="3647383"/>
          </a:xfrm>
          <a:prstGeom prst="rect">
            <a:avLst/>
          </a:prstGeom>
        </p:spPr>
      </p:pic>
    </p:spTree>
    <p:extLst>
      <p:ext uri="{BB962C8B-B14F-4D97-AF65-F5344CB8AC3E}">
        <p14:creationId xmlns:p14="http://schemas.microsoft.com/office/powerpoint/2010/main" val="412196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38765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Can risk measurement reduce information asymmetries + improve payment?</a:t>
            </a:r>
          </a:p>
          <a:p>
            <a:r>
              <a:rPr lang="en-US" sz="2400" dirty="0">
                <a:cs typeface="Times New Roman" panose="02020603050405020304" pitchFamily="18" charset="0"/>
              </a:rPr>
              <a:t>How does competition affect quality of care provided? </a:t>
            </a:r>
          </a:p>
          <a:p>
            <a:r>
              <a:rPr lang="en-US" sz="2400" dirty="0">
                <a:cs typeface="Times New Roman" panose="02020603050405020304" pitchFamily="18" charset="0"/>
              </a:rPr>
              <a:t>What policies can incentivize high-quality care?</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29C9850E-133B-5963-D356-423F9629ACF4}"/>
              </a:ext>
            </a:extLst>
          </p:cNvPr>
          <p:cNvSpPr txBox="1">
            <a:spLocks/>
          </p:cNvSpPr>
          <p:nvPr/>
        </p:nvSpPr>
        <p:spPr>
          <a:xfrm>
            <a:off x="574110" y="2796853"/>
            <a:ext cx="10170090" cy="6248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Risk Adjustment &amp; Quality Competition</a:t>
            </a:r>
          </a:p>
        </p:txBody>
      </p:sp>
    </p:spTree>
    <p:extLst>
      <p:ext uri="{BB962C8B-B14F-4D97-AF65-F5344CB8AC3E}">
        <p14:creationId xmlns:p14="http://schemas.microsoft.com/office/powerpoint/2010/main" val="199699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a:p>
                <a:pPr marL="457200" indent="-457200">
                  <a:buFont typeface="+mj-lt"/>
                  <a:buAutoNum type="arabicPeriod"/>
                </a:pPr>
                <a:r>
                  <a:rPr lang="en-US" sz="2200" dirty="0">
                    <a:latin typeface="TimesNewRomanSF"/>
                    <a:cs typeface="Times New Roman" panose="02020603050405020304" pitchFamily="18" charset="0"/>
                  </a:rPr>
                  <a:t>Preventive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𝑚</m:t>
                    </m:r>
                  </m:oMath>
                </a14:m>
                <a:r>
                  <a:rPr lang="en-US" sz="2200" b="0" dirty="0">
                    <a:cs typeface="Times New Roman" panose="02020603050405020304" pitchFamily="18" charset="0"/>
                  </a:rPr>
                  <a:t> </a:t>
                </a:r>
              </a:p>
              <a:p>
                <a:pPr lvl="1"/>
                <a:r>
                  <a:rPr lang="en-US" sz="2200" b="0" i="0" u="none" strike="noStrike" baseline="0" dirty="0">
                    <a:latin typeface="TimesNewRomanSF"/>
                  </a:rPr>
                  <a:t>Encourage obese patients to exercise and lose weight</a:t>
                </a:r>
              </a:p>
              <a:p>
                <a:pPr lvl="1"/>
                <a:r>
                  <a:rPr lang="en-US" sz="2200" b="0" i="0" u="none" strike="noStrike" baseline="0" dirty="0">
                    <a:latin typeface="TimesNewRomanSF"/>
                  </a:rPr>
                  <a:t>Regularly monitoring hemoglobin A1c and blood lipid levels, ordering renal screens</a:t>
                </a:r>
              </a:p>
              <a:p>
                <a:pPr marL="0" indent="0">
                  <a:buNone/>
                </a:pPr>
                <a:r>
                  <a:rPr lang="en-US" sz="2200" b="1" u="sng" dirty="0">
                    <a:solidFill>
                      <a:schemeClr val="accent2">
                        <a:lumMod val="75000"/>
                      </a:schemeClr>
                    </a:solidFill>
                    <a:latin typeface="TimesNewRomanSF"/>
                    <a:cs typeface="Times New Roman" panose="02020603050405020304" pitchFamily="18" charset="0"/>
                  </a:rPr>
                  <a:t>Assume that </a:t>
                </a:r>
                <a14:m>
                  <m:oMath xmlns:m="http://schemas.openxmlformats.org/officeDocument/2006/math">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𝟏</m:t>
                        </m:r>
                      </m:sub>
                    </m:s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𝟎</m:t>
                        </m:r>
                      </m:sub>
                    </m:sSub>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𝒆</m:t>
                        </m:r>
                      </m:e>
                    </m:d>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𝒙</m:t>
                    </m:r>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𝒎</m:t>
                        </m:r>
                      </m:e>
                    </m:d>
                  </m:oMath>
                </a14:m>
                <a:endParaRPr lang="en-US" sz="2200" b="1" u="sng"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41398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731636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Notes: </a:t>
                </a:r>
              </a:p>
              <a:p>
                <a:pPr marL="457200" indent="-457200">
                  <a:buFont typeface="+mj-lt"/>
                  <a:buAutoNum type="arabicPeriod"/>
                </a:pPr>
                <a:r>
                  <a:rPr lang="en-US" sz="2200" dirty="0">
                    <a:cs typeface="Times New Roman" panose="02020603050405020304" pitchFamily="18" charset="0"/>
                  </a:rPr>
                  <a:t>Selection effort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dirty="0">
                    <a:cs typeface="Times New Roman" panose="02020603050405020304" pitchFamily="18" charset="0"/>
                  </a:rPr>
                  <a:t> doesn’t change social benefits, just redistributes across local provinces. Hence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=0</m:t>
                    </m:r>
                  </m:oMath>
                </a14:m>
                <a:endParaRPr lang="en-US" sz="2200" b="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Optimal prevention is given by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or: </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den>
                      </m:f>
                    </m:oMath>
                  </m:oMathPara>
                </a14:m>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1930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(section 2.5): </a:t>
                </a:r>
              </a:p>
              <a:p>
                <a:pPr marL="457200" indent="-457200">
                  <a:buFont typeface="+mj-lt"/>
                  <a:buAutoNum type="arabicPeriod"/>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311052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a:t>
                </a:r>
              </a:p>
              <a:p>
                <a:r>
                  <a:rPr lang="en-US" sz="2200" dirty="0">
                    <a:cs typeface="Times New Roman" panose="02020603050405020304" pitchFamily="18" charset="0"/>
                  </a:rPr>
                  <a:t>Perfect case: removes </a:t>
                </a:r>
                <a:r>
                  <a:rPr lang="en-US" sz="2200" i="1" dirty="0">
                    <a:cs typeface="Times New Roman" panose="02020603050405020304" pitchFamily="18" charset="0"/>
                  </a:rPr>
                  <a:t>differential </a:t>
                </a:r>
                <a:r>
                  <a:rPr lang="en-US" sz="2200" dirty="0">
                    <a:cs typeface="Times New Roman" panose="02020603050405020304" pitchFamily="18" charset="0"/>
                  </a:rPr>
                  <a:t>revenue from patients: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a14:m>
                <a:endParaRPr lang="en-US" sz="2200" dirty="0">
                  <a:cs typeface="Times New Roman" panose="02020603050405020304" pitchFamily="18" charset="0"/>
                </a:endParaRPr>
              </a:p>
              <a:p>
                <a:r>
                  <a:rPr lang="en-US" sz="2200" dirty="0">
                    <a:cs typeface="Times New Roman" panose="02020603050405020304" pitchFamily="18" charset="0"/>
                  </a:rPr>
                  <a:t>What about imperfect risk adjustment? </a:t>
                </a:r>
              </a:p>
              <a:p>
                <a:r>
                  <a:rPr lang="en-US" sz="2200" dirty="0">
                    <a:cs typeface="Times New Roman" panose="02020603050405020304" pitchFamily="18" charset="0"/>
                  </a:rPr>
                  <a:t>Hence, revenue simplifies to:</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m:oMathPara>
                </a14:m>
                <a:endParaRPr lang="en-US" sz="2200" dirty="0">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What are optimal levels of e and m 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578797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350" t="-1066"/>
                </a:stretch>
              </a:blipFill>
            </p:spPr>
            <p:txBody>
              <a:bodyPr/>
              <a:lstStyle/>
              <a:p>
                <a:r>
                  <a:rPr lang="en-US">
                    <a:noFill/>
                  </a:rPr>
                  <a:t> </a:t>
                </a:r>
              </a:p>
            </p:txBody>
          </p:sp>
        </mc:Fallback>
      </mc:AlternateContent>
    </p:spTree>
    <p:extLst>
      <p:ext uri="{BB962C8B-B14F-4D97-AF65-F5344CB8AC3E}">
        <p14:creationId xmlns:p14="http://schemas.microsoft.com/office/powerpoint/2010/main" val="129652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a:p>
                <a:pPr marL="0" indent="0">
                  <a:buNone/>
                </a:pPr>
                <a:r>
                  <a:rPr lang="en-US" sz="2200" b="1" dirty="0">
                    <a:cs typeface="Times New Roman" panose="02020603050405020304" pitchFamily="18" charset="0"/>
                  </a:rPr>
                  <a:t>How does this all change in the case of imperfect risk adjustment?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50521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Brekke, Gravelle, </a:t>
            </a:r>
            <a:br>
              <a:rPr lang="en-US" dirty="0"/>
            </a:br>
            <a:r>
              <a:rPr lang="en-US" dirty="0" err="1"/>
              <a:t>Siciliani</a:t>
            </a:r>
            <a:r>
              <a:rPr lang="en-US" dirty="0"/>
              <a:t>, &amp; </a:t>
            </a:r>
            <a:r>
              <a:rPr lang="en-US" dirty="0" err="1"/>
              <a:t>Straume</a:t>
            </a:r>
            <a:r>
              <a:rPr lang="en-US" dirty="0"/>
              <a:t> (2014)</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“Patient Choice, Mobility and Competition Among Health Care Providers”</a:t>
            </a:r>
          </a:p>
          <a:p>
            <a:r>
              <a:rPr lang="en-US" sz="2400" i="1" dirty="0"/>
              <a:t>Health Care Provision and Patient Mobility</a:t>
            </a:r>
          </a:p>
        </p:txBody>
      </p:sp>
    </p:spTree>
    <p:extLst>
      <p:ext uri="{BB962C8B-B14F-4D97-AF65-F5344CB8AC3E}">
        <p14:creationId xmlns:p14="http://schemas.microsoft.com/office/powerpoint/2010/main" val="236538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b="0" i="1" smtClean="0">
                        <a:latin typeface="Cambria Math" panose="02040503050406030204" pitchFamily="18" charset="0"/>
                      </a:rPr>
                      <m:t>⇒</m:t>
                    </m:r>
                  </m:oMath>
                </a14:m>
                <a:r>
                  <a:rPr lang="en-US" sz="2400" dirty="0"/>
                  <a:t> plans avoid high-cost patients</a:t>
                </a:r>
              </a:p>
              <a:p>
                <a:pPr marL="57150" indent="0">
                  <a:buNone/>
                </a:pPr>
                <a:r>
                  <a:rPr lang="en-US" sz="2400" dirty="0"/>
                  <a:t>High and low-cost patients with same DRG </a:t>
                </a:r>
                <a14:m>
                  <m:oMath xmlns:m="http://schemas.openxmlformats.org/officeDocument/2006/math">
                    <m:r>
                      <a:rPr lang="en-US" sz="2400" b="0" i="1" smtClean="0">
                        <a:latin typeface="Cambria Math" panose="02040503050406030204" pitchFamily="18" charset="0"/>
                      </a:rPr>
                      <m:t>⇒</m:t>
                    </m:r>
                  </m:oMath>
                </a14:m>
                <a:r>
                  <a:rPr lang="en-US" sz="2400" dirty="0"/>
                  <a:t> hospitals avoid sicker patients</a:t>
                </a:r>
              </a:p>
              <a:p>
                <a:pPr marL="0"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Tree>
    <p:extLst>
      <p:ext uri="{BB962C8B-B14F-4D97-AF65-F5344CB8AC3E}">
        <p14:creationId xmlns:p14="http://schemas.microsoft.com/office/powerpoint/2010/main" val="161337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i="1">
                        <a:latin typeface="Cambria Math" panose="02040503050406030204" pitchFamily="18" charset="0"/>
                      </a:rPr>
                      <m:t>⇒</m:t>
                    </m:r>
                  </m:oMath>
                </a14:m>
                <a:r>
                  <a:rPr lang="en-US" sz="2400" dirty="0"/>
                  <a:t> plans avoid high cost patients</a:t>
                </a:r>
              </a:p>
              <a:p>
                <a:pPr marL="57150" indent="0">
                  <a:buNone/>
                </a:pPr>
                <a:r>
                  <a:rPr lang="en-US" sz="2400" dirty="0"/>
                  <a:t>High and low-cost patients with same DRG </a:t>
                </a:r>
                <a14:m>
                  <m:oMath xmlns:m="http://schemas.openxmlformats.org/officeDocument/2006/math">
                    <m:r>
                      <a:rPr lang="en-US" sz="2400" i="1">
                        <a:latin typeface="Cambria Math" panose="02040503050406030204" pitchFamily="18" charset="0"/>
                      </a:rPr>
                      <m:t>⇒</m:t>
                    </m:r>
                  </m:oMath>
                </a14:m>
                <a:r>
                  <a:rPr lang="en-US" sz="2400" dirty="0"/>
                  <a:t> hospitals avoid sicker patients </a:t>
                </a:r>
              </a:p>
              <a:p>
                <a:pPr marL="57150" indent="0">
                  <a:buNone/>
                </a:pPr>
                <a:r>
                  <a:rPr lang="en-US" sz="2400" b="1" dirty="0"/>
                  <a:t>Many ways to do this:</a:t>
                </a:r>
              </a:p>
              <a:p>
                <a:pPr marL="57150" indent="0">
                  <a:buNone/>
                </a:pPr>
                <a:r>
                  <a:rPr lang="en-US" sz="2400" dirty="0"/>
                  <a:t>Dumping: refusal to accept or treat, referring elsewhere</a:t>
                </a:r>
              </a:p>
              <a:p>
                <a:pPr marL="971550" lvl="3" indent="-457200">
                  <a:buFont typeface="Arial" panose="020B0604020202020204" pitchFamily="34" charset="0"/>
                  <a:buChar char="•"/>
                </a:pPr>
                <a:r>
                  <a:rPr lang="en-US" sz="2400" b="1" dirty="0">
                    <a:solidFill>
                      <a:srgbClr val="FF0000"/>
                    </a:solidFill>
                  </a:rPr>
                  <a:t>Can often be regulated</a:t>
                </a:r>
              </a:p>
              <a:p>
                <a:pPr marL="57150" indent="0">
                  <a:buNone/>
                </a:pPr>
                <a:r>
                  <a:rPr lang="en-US" sz="2400" dirty="0"/>
                  <a:t>Creaming: overproviding care to low cost to attract           </a:t>
                </a:r>
              </a:p>
              <a:p>
                <a:pPr marL="57150" indent="0">
                  <a:buNone/>
                </a:pPr>
                <a:r>
                  <a:rPr lang="en-US" sz="2400" dirty="0"/>
                  <a:t>Skimping: underproviding care to high cost to avoid </a:t>
                </a:r>
              </a:p>
              <a:p>
                <a:pPr marL="57150" indent="0">
                  <a:buNone/>
                </a:pPr>
                <a:r>
                  <a:rPr lang="en-US" sz="240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
        <p:nvSpPr>
          <p:cNvPr id="4" name="Left Brace 3"/>
          <p:cNvSpPr/>
          <p:nvPr/>
        </p:nvSpPr>
        <p:spPr>
          <a:xfrm flipH="1">
            <a:off x="7384970" y="5257798"/>
            <a:ext cx="287640" cy="8956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06013" y="5257798"/>
            <a:ext cx="2977097" cy="646331"/>
          </a:xfrm>
          <a:prstGeom prst="rect">
            <a:avLst/>
          </a:prstGeom>
          <a:noFill/>
        </p:spPr>
        <p:txBody>
          <a:bodyPr wrap="none" rtlCol="0">
            <a:spAutoFit/>
          </a:bodyPr>
          <a:lstStyle/>
          <a:p>
            <a:pPr marL="57150"/>
            <a:r>
              <a:rPr lang="en-US" b="1" dirty="0">
                <a:solidFill>
                  <a:srgbClr val="FF0000"/>
                </a:solidFill>
              </a:rPr>
              <a:t>Service level selection:</a:t>
            </a:r>
          </a:p>
          <a:p>
            <a:pPr marL="57150"/>
            <a:r>
              <a:rPr lang="en-US" b="1" dirty="0">
                <a:solidFill>
                  <a:srgbClr val="FF0000"/>
                </a:solidFill>
              </a:rPr>
              <a:t>Hard to regulate</a:t>
            </a:r>
            <a:endParaRPr lang="en-US" dirty="0"/>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5</a:t>
            </a:fld>
            <a:endParaRPr lang="en-US"/>
          </a:p>
        </p:txBody>
      </p:sp>
    </p:spTree>
    <p:extLst>
      <p:ext uri="{BB962C8B-B14F-4D97-AF65-F5344CB8AC3E}">
        <p14:creationId xmlns:p14="http://schemas.microsoft.com/office/powerpoint/2010/main" val="411075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Intro to Risk Adjustment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Insurers and physicians want to attract lowest-cost patients</a:t>
            </a:r>
          </a:p>
          <a:p>
            <a:r>
              <a:rPr lang="en-US" sz="2400" dirty="0">
                <a:cs typeface="Times New Roman" panose="02020603050405020304" pitchFamily="18" charset="0"/>
              </a:rPr>
              <a:t>Can lead to problems with </a:t>
            </a:r>
            <a:r>
              <a:rPr lang="en-US" sz="2400" b="1" dirty="0">
                <a:cs typeface="Times New Roman" panose="02020603050405020304" pitchFamily="18" charset="0"/>
              </a:rPr>
              <a:t>dumping </a:t>
            </a:r>
            <a:r>
              <a:rPr lang="en-US" sz="2400" dirty="0">
                <a:cs typeface="Times New Roman" panose="02020603050405020304" pitchFamily="18" charset="0"/>
              </a:rPr>
              <a:t>or </a:t>
            </a:r>
            <a:r>
              <a:rPr lang="en-US" sz="2400" b="1" dirty="0">
                <a:cs typeface="Times New Roman" panose="02020603050405020304" pitchFamily="18" charset="0"/>
              </a:rPr>
              <a:t>cream skimming</a:t>
            </a:r>
          </a:p>
          <a:p>
            <a:r>
              <a:rPr lang="en-US" sz="2400" dirty="0">
                <a:cs typeface="Times New Roman" panose="02020603050405020304" pitchFamily="18" charset="0"/>
              </a:rPr>
              <a:t>What tools do we have? </a:t>
            </a:r>
          </a:p>
          <a:p>
            <a:pPr lvl="1"/>
            <a:r>
              <a:rPr lang="en-US" sz="2200" dirty="0">
                <a:cs typeface="Times New Roman" panose="02020603050405020304" pitchFamily="18" charset="0"/>
              </a:rPr>
              <a:t>Physician fees – bigger payments for higher-intensity services</a:t>
            </a:r>
          </a:p>
          <a:p>
            <a:pPr lvl="1"/>
            <a:r>
              <a:rPr lang="en-US" sz="2200" dirty="0">
                <a:cs typeface="Times New Roman" panose="02020603050405020304" pitchFamily="18" charset="0"/>
              </a:rPr>
              <a:t>Heterogeneous payments based on </a:t>
            </a:r>
            <a:r>
              <a:rPr lang="en-US" sz="2200" b="1" u="sng" dirty="0">
                <a:solidFill>
                  <a:schemeClr val="accent2">
                    <a:lumMod val="75000"/>
                  </a:schemeClr>
                </a:solidFill>
                <a:cs typeface="Times New Roman" panose="02020603050405020304" pitchFamily="18" charset="0"/>
              </a:rPr>
              <a:t>patient risk</a:t>
            </a:r>
          </a:p>
          <a:p>
            <a:r>
              <a:rPr lang="en-US" sz="2400" b="1" dirty="0">
                <a:cs typeface="Times New Roman" panose="02020603050405020304" pitchFamily="18" charset="0"/>
              </a:rPr>
              <a:t>This is the idea of risk adjustment</a:t>
            </a:r>
          </a:p>
          <a:p>
            <a:pPr lvl="1"/>
            <a:r>
              <a:rPr lang="en-US" sz="2200" dirty="0">
                <a:cs typeface="Times New Roman" panose="02020603050405020304" pitchFamily="18" charset="0"/>
              </a:rPr>
              <a:t>Patients are assigned </a:t>
            </a:r>
            <a:r>
              <a:rPr lang="en-US" sz="2200" i="1" dirty="0">
                <a:cs typeface="Times New Roman" panose="02020603050405020304" pitchFamily="18" charset="0"/>
              </a:rPr>
              <a:t>risk scores</a:t>
            </a:r>
            <a:r>
              <a:rPr lang="en-US" sz="2200" dirty="0">
                <a:cs typeface="Times New Roman" panose="02020603050405020304" pitchFamily="18" charset="0"/>
              </a:rPr>
              <a:t> based on diagnoses, claims</a:t>
            </a:r>
          </a:p>
          <a:p>
            <a:pPr lvl="1"/>
            <a:r>
              <a:rPr lang="en-US" sz="2200" dirty="0">
                <a:cs typeface="Times New Roman" panose="02020603050405020304" pitchFamily="18" charset="0"/>
              </a:rPr>
              <a:t>Risk scores are then used to adjust insurer/physician payments</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81556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Score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7</a:t>
            </a:fld>
            <a:endParaRPr lang="en-US"/>
          </a:p>
        </p:txBody>
      </p:sp>
      <p:pic>
        <p:nvPicPr>
          <p:cNvPr id="7" name="Picture 6">
            <a:extLst>
              <a:ext uri="{FF2B5EF4-FFF2-40B4-BE49-F238E27FC236}">
                <a16:creationId xmlns:a16="http://schemas.microsoft.com/office/drawing/2014/main" id="{750664BF-7E16-2CF5-321E-66A7E687E4FD}"/>
              </a:ext>
            </a:extLst>
          </p:cNvPr>
          <p:cNvPicPr>
            <a:picLocks noChangeAspect="1"/>
          </p:cNvPicPr>
          <p:nvPr/>
        </p:nvPicPr>
        <p:blipFill>
          <a:blip r:embed="rId3"/>
          <a:stretch>
            <a:fillRect/>
          </a:stretch>
        </p:blipFill>
        <p:spPr>
          <a:xfrm>
            <a:off x="4114800" y="1625070"/>
            <a:ext cx="6781800" cy="4842443"/>
          </a:xfrm>
          <a:prstGeom prst="rect">
            <a:avLst/>
          </a:prstGeom>
        </p:spPr>
      </p:pic>
      <p:sp>
        <p:nvSpPr>
          <p:cNvPr id="8" name="TextBox 7">
            <a:extLst>
              <a:ext uri="{FF2B5EF4-FFF2-40B4-BE49-F238E27FC236}">
                <a16:creationId xmlns:a16="http://schemas.microsoft.com/office/drawing/2014/main" id="{95C916A6-B55D-7710-29E7-98CCA4963231}"/>
              </a:ext>
            </a:extLst>
          </p:cNvPr>
          <p:cNvSpPr txBox="1"/>
          <p:nvPr/>
        </p:nvSpPr>
        <p:spPr>
          <a:xfrm>
            <a:off x="457200" y="1066800"/>
            <a:ext cx="10058400" cy="2862322"/>
          </a:xfrm>
          <a:prstGeom prst="rect">
            <a:avLst/>
          </a:prstGeom>
          <a:noFill/>
        </p:spPr>
        <p:txBody>
          <a:bodyPr wrap="square" rtlCol="0">
            <a:spAutoFit/>
          </a:bodyPr>
          <a:lstStyle/>
          <a:p>
            <a:r>
              <a:rPr lang="en-CA" dirty="0"/>
              <a:t>Risk scores capture expected cost heterogeneity in: </a:t>
            </a:r>
          </a:p>
          <a:p>
            <a:pPr marL="285750" indent="-285750">
              <a:buFont typeface="Arial" panose="020B0604020202020204" pitchFamily="34" charset="0"/>
              <a:buChar char="•"/>
            </a:pPr>
            <a:r>
              <a:rPr lang="en-CA" dirty="0"/>
              <a:t>Demographics</a:t>
            </a:r>
          </a:p>
          <a:p>
            <a:pPr marL="285750" indent="-285750">
              <a:buFont typeface="Arial" panose="020B0604020202020204" pitchFamily="34" charset="0"/>
              <a:buChar char="•"/>
            </a:pPr>
            <a:r>
              <a:rPr lang="en-CA" dirty="0"/>
              <a:t>Diagnoses</a:t>
            </a:r>
          </a:p>
          <a:p>
            <a:pPr marL="285750" indent="-285750">
              <a:buFont typeface="Arial" panose="020B0604020202020204" pitchFamily="34" charset="0"/>
              <a:buChar char="•"/>
            </a:pPr>
            <a:r>
              <a:rPr lang="en-CA" dirty="0"/>
              <a:t>Medical histories</a:t>
            </a:r>
          </a:p>
          <a:p>
            <a:pPr marL="285750" indent="-285750">
              <a:buFont typeface="Arial" panose="020B0604020202020204" pitchFamily="34" charset="0"/>
              <a:buChar char="•"/>
            </a:pPr>
            <a:r>
              <a:rPr lang="en-CA" dirty="0"/>
              <a:t>Social determinants of health</a:t>
            </a:r>
          </a:p>
          <a:p>
            <a:pPr marL="285750" indent="-285750">
              <a:buFont typeface="Arial" panose="020B0604020202020204" pitchFamily="34" charset="0"/>
              <a:buChar char="•"/>
            </a:pPr>
            <a:endParaRPr lang="en-CA" dirty="0"/>
          </a:p>
          <a:p>
            <a:r>
              <a:rPr lang="en-CA" dirty="0"/>
              <a:t>How is patient risk predicted? </a:t>
            </a:r>
          </a:p>
          <a:p>
            <a:pPr marL="285750" indent="-285750">
              <a:buFont typeface="Arial" panose="020B0604020202020204" pitchFamily="34" charset="0"/>
              <a:buChar char="•"/>
            </a:pPr>
            <a:r>
              <a:rPr lang="en-CA" dirty="0"/>
              <a:t>Linear regression</a:t>
            </a:r>
          </a:p>
          <a:p>
            <a:pPr marL="285750" indent="-285750">
              <a:buFont typeface="Arial" panose="020B0604020202020204" pitchFamily="34" charset="0"/>
              <a:buChar char="•"/>
            </a:pPr>
            <a:r>
              <a:rPr lang="en-CA" dirty="0"/>
              <a:t>Nonlinear regression (?)</a:t>
            </a:r>
          </a:p>
          <a:p>
            <a:pPr marL="285750" indent="-285750">
              <a:buFont typeface="Arial" panose="020B0604020202020204" pitchFamily="34" charset="0"/>
              <a:buChar char="•"/>
            </a:pPr>
            <a:r>
              <a:rPr lang="en-CA" dirty="0"/>
              <a:t>Machine learning!</a:t>
            </a:r>
          </a:p>
        </p:txBody>
      </p:sp>
    </p:spTree>
    <p:extLst>
      <p:ext uri="{BB962C8B-B14F-4D97-AF65-F5344CB8AC3E}">
        <p14:creationId xmlns:p14="http://schemas.microsoft.com/office/powerpoint/2010/main" val="40007499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8</a:t>
            </a:fld>
            <a:endParaRPr lang="en-US"/>
          </a:p>
        </p:txBody>
      </p:sp>
      <p:sp>
        <p:nvSpPr>
          <p:cNvPr id="9" name="TextBox 8">
            <a:extLst>
              <a:ext uri="{FF2B5EF4-FFF2-40B4-BE49-F238E27FC236}">
                <a16:creationId xmlns:a16="http://schemas.microsoft.com/office/drawing/2014/main" id="{41D42F2D-9AF2-7C7D-2C51-21CB69338D49}"/>
              </a:ext>
            </a:extLst>
          </p:cNvPr>
          <p:cNvSpPr txBox="1"/>
          <p:nvPr/>
        </p:nvSpPr>
        <p:spPr>
          <a:xfrm>
            <a:off x="533400" y="990600"/>
            <a:ext cx="9753600" cy="369332"/>
          </a:xfrm>
          <a:prstGeom prst="rect">
            <a:avLst/>
          </a:prstGeom>
          <a:noFill/>
        </p:spPr>
        <p:txBody>
          <a:bodyPr wrap="square" rtlCol="0">
            <a:spAutoFit/>
          </a:bodyPr>
          <a:lstStyle/>
          <a:p>
            <a:r>
              <a:rPr lang="en-CA" dirty="0"/>
              <a:t>Unadjusted annual spending across age:</a:t>
            </a:r>
          </a:p>
        </p:txBody>
      </p:sp>
      <p:pic>
        <p:nvPicPr>
          <p:cNvPr id="11" name="Picture 10">
            <a:extLst>
              <a:ext uri="{FF2B5EF4-FFF2-40B4-BE49-F238E27FC236}">
                <a16:creationId xmlns:a16="http://schemas.microsoft.com/office/drawing/2014/main" id="{14214100-E75D-244D-CA09-BD8F01F6E2C0}"/>
              </a:ext>
            </a:extLst>
          </p:cNvPr>
          <p:cNvPicPr>
            <a:picLocks noChangeAspect="1"/>
          </p:cNvPicPr>
          <p:nvPr/>
        </p:nvPicPr>
        <p:blipFill>
          <a:blip r:embed="rId3"/>
          <a:stretch>
            <a:fillRect/>
          </a:stretch>
        </p:blipFill>
        <p:spPr>
          <a:xfrm>
            <a:off x="1828800" y="1436132"/>
            <a:ext cx="6925642" cy="4887007"/>
          </a:xfrm>
          <a:prstGeom prst="rect">
            <a:avLst/>
          </a:prstGeom>
        </p:spPr>
      </p:pic>
    </p:spTree>
    <p:extLst>
      <p:ext uri="{BB962C8B-B14F-4D97-AF65-F5344CB8AC3E}">
        <p14:creationId xmlns:p14="http://schemas.microsoft.com/office/powerpoint/2010/main" val="3371571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9</a:t>
            </a:fld>
            <a:endParaRPr lang="en-US"/>
          </a:p>
        </p:txBody>
      </p:sp>
      <p:sp>
        <p:nvSpPr>
          <p:cNvPr id="4" name="Table Placeholder 3">
            <a:extLst>
              <a:ext uri="{FF2B5EF4-FFF2-40B4-BE49-F238E27FC236}">
                <a16:creationId xmlns:a16="http://schemas.microsoft.com/office/drawing/2014/main" id="{CB254403-925D-5B4C-7F7E-3B85C2A773F1}"/>
              </a:ext>
            </a:extLst>
          </p:cNvPr>
          <p:cNvSpPr>
            <a:spLocks noGrp="1"/>
          </p:cNvSpPr>
          <p:nvPr>
            <p:ph type="tbl" idx="1"/>
          </p:nvPr>
        </p:nvSpPr>
        <p:spPr/>
        <p:txBody>
          <a:bodyPr/>
          <a:lstStyle/>
          <a:p>
            <a:endParaRPr lang="en-US"/>
          </a:p>
        </p:txBody>
      </p:sp>
      <p:pic>
        <p:nvPicPr>
          <p:cNvPr id="8" name="Picture 7">
            <a:extLst>
              <a:ext uri="{FF2B5EF4-FFF2-40B4-BE49-F238E27FC236}">
                <a16:creationId xmlns:a16="http://schemas.microsoft.com/office/drawing/2014/main" id="{9ACD2193-F12F-BB02-D1DF-D1502E549912}"/>
              </a:ext>
            </a:extLst>
          </p:cNvPr>
          <p:cNvPicPr>
            <a:picLocks noChangeAspect="1"/>
          </p:cNvPicPr>
          <p:nvPr/>
        </p:nvPicPr>
        <p:blipFill>
          <a:blip r:embed="rId3"/>
          <a:stretch>
            <a:fillRect/>
          </a:stretch>
        </p:blipFill>
        <p:spPr>
          <a:xfrm>
            <a:off x="2014053" y="1561413"/>
            <a:ext cx="6944694" cy="4915586"/>
          </a:xfrm>
          <a:prstGeom prst="rect">
            <a:avLst/>
          </a:prstGeom>
        </p:spPr>
      </p:pic>
      <p:sp>
        <p:nvSpPr>
          <p:cNvPr id="3" name="TextBox 2">
            <a:extLst>
              <a:ext uri="{FF2B5EF4-FFF2-40B4-BE49-F238E27FC236}">
                <a16:creationId xmlns:a16="http://schemas.microsoft.com/office/drawing/2014/main" id="{A61035BC-9526-2846-9B5D-02555EDEDBB8}"/>
              </a:ext>
            </a:extLst>
          </p:cNvPr>
          <p:cNvSpPr txBox="1"/>
          <p:nvPr/>
        </p:nvSpPr>
        <p:spPr>
          <a:xfrm>
            <a:off x="533400" y="990600"/>
            <a:ext cx="9753600" cy="369332"/>
          </a:xfrm>
          <a:prstGeom prst="rect">
            <a:avLst/>
          </a:prstGeom>
          <a:noFill/>
        </p:spPr>
        <p:txBody>
          <a:bodyPr wrap="square" rtlCol="0">
            <a:spAutoFit/>
          </a:bodyPr>
          <a:lstStyle/>
          <a:p>
            <a:r>
              <a:rPr lang="en-CA" dirty="0"/>
              <a:t>After </a:t>
            </a:r>
            <a:r>
              <a:rPr lang="en-CA" b="1" dirty="0"/>
              <a:t>normalizing by the risk score:</a:t>
            </a:r>
            <a:endParaRPr lang="en-CA" dirty="0"/>
          </a:p>
        </p:txBody>
      </p:sp>
    </p:spTree>
    <p:extLst>
      <p:ext uri="{BB962C8B-B14F-4D97-AF65-F5344CB8AC3E}">
        <p14:creationId xmlns:p14="http://schemas.microsoft.com/office/powerpoint/2010/main" val="510928033"/>
      </p:ext>
    </p:extLst>
  </p:cSld>
  <p:clrMapOvr>
    <a:masterClrMapping/>
  </p:clrMapOvr>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C507839-16B9-4348-BB19-950614C522A0}">
  <we:reference id="4b785c87-866c-4bad-85d8-5d1ae467ac9a" version="3.13.1.0" store="EXCatalog" storeType="EXCatalog"/>
  <we:alternateReferences>
    <we:reference id="WA104381909" version="3.13.1.0" store="en-CA"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View</Template>
  <TotalTime>2565</TotalTime>
  <Words>3466</Words>
  <Application>Microsoft Office PowerPoint</Application>
  <PresentationFormat>Widescreen</PresentationFormat>
  <Paragraphs>353</Paragraphs>
  <Slides>37</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Cambria Math</vt:lpstr>
      <vt:lpstr>MTSY</vt:lpstr>
      <vt:lpstr>Symbol</vt:lpstr>
      <vt:lpstr>Tahoma</vt:lpstr>
      <vt:lpstr>Times</vt:lpstr>
      <vt:lpstr>Times New Roman</vt:lpstr>
      <vt:lpstr>TimesNewRomanSF</vt:lpstr>
      <vt:lpstr>TimesNewRomanSF-Italic</vt:lpstr>
      <vt:lpstr>Wingdings</vt:lpstr>
      <vt:lpstr>Wingdings 2</vt:lpstr>
      <vt:lpstr>View</vt:lpstr>
      <vt:lpstr>Advanced Health Economics</vt:lpstr>
      <vt:lpstr>Last time: Competition in Health Markets</vt:lpstr>
      <vt:lpstr>Last time: Competition in Health Markets</vt:lpstr>
      <vt:lpstr>Intro to Risk Adjustment</vt:lpstr>
      <vt:lpstr>Intro to Risk Adjustment</vt:lpstr>
      <vt:lpstr>Intro to Risk Adjustment</vt:lpstr>
      <vt:lpstr>Risk Score Intuition </vt:lpstr>
      <vt:lpstr>Risk Adjustment Intuition </vt:lpstr>
      <vt:lpstr>Risk Adjustment Intuition </vt:lpstr>
      <vt:lpstr>US Medicare Prospective Risk Adjustment Example  74 year old female with Type 1 diabetes, renal problems, and depression</vt:lpstr>
      <vt:lpstr>PowerPoint Presentation</vt:lpstr>
      <vt:lpstr>Risk Adjustment in Canada</vt:lpstr>
      <vt:lpstr>Glazer &amp; McGuire (2000)</vt:lpstr>
      <vt:lpstr>PowerPoint Presentation</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Discussion</vt:lpstr>
      <vt:lpstr>Eggleston, Ellis, and Lu (2012)</vt:lpstr>
      <vt:lpstr>What complications should we consider? </vt:lpstr>
      <vt:lpstr>Modeling preventive care use with adverse selection</vt:lpstr>
      <vt:lpstr>Modeling preventive care use with adverse selection</vt:lpstr>
      <vt:lpstr>How do risk types evolve?</vt:lpstr>
      <vt:lpstr>How do risk types evolve?</vt:lpstr>
      <vt:lpstr>What is optimal level of prevention? </vt:lpstr>
      <vt:lpstr>What is optimal level of prevention? </vt:lpstr>
      <vt:lpstr>What is actual level of prevention? </vt:lpstr>
      <vt:lpstr>What is actual level of prevention? </vt:lpstr>
      <vt:lpstr>Takeaways and Extensions</vt:lpstr>
      <vt:lpstr>Takeaways and Extensions</vt:lpstr>
      <vt:lpstr>Brekke, Gravelle,  Siciliani, &amp; Straume (2014)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189</cp:revision>
  <dcterms:created xsi:type="dcterms:W3CDTF">2011-01-10T00:42:42Z</dcterms:created>
  <dcterms:modified xsi:type="dcterms:W3CDTF">2024-03-06T21:55:35Z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