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9"/>
  </p:notesMasterIdLst>
  <p:sldIdLst>
    <p:sldId id="256" r:id="rId2"/>
    <p:sldId id="357" r:id="rId3"/>
    <p:sldId id="663" r:id="rId4"/>
    <p:sldId id="476" r:id="rId5"/>
    <p:sldId id="257" r:id="rId6"/>
    <p:sldId id="478" r:id="rId7"/>
    <p:sldId id="258" r:id="rId8"/>
    <p:sldId id="260" r:id="rId9"/>
    <p:sldId id="261" r:id="rId10"/>
    <p:sldId id="262" r:id="rId11"/>
    <p:sldId id="263" r:id="rId12"/>
    <p:sldId id="479" r:id="rId13"/>
    <p:sldId id="660" r:id="rId14"/>
    <p:sldId id="482" r:id="rId15"/>
    <p:sldId id="481" r:id="rId16"/>
    <p:sldId id="664" r:id="rId17"/>
    <p:sldId id="665" r:id="rId18"/>
    <p:sldId id="666" r:id="rId19"/>
    <p:sldId id="667" r:id="rId20"/>
    <p:sldId id="668" r:id="rId21"/>
    <p:sldId id="669" r:id="rId22"/>
    <p:sldId id="341" r:id="rId23"/>
    <p:sldId id="271" r:id="rId24"/>
    <p:sldId id="483" r:id="rId25"/>
    <p:sldId id="484" r:id="rId26"/>
    <p:sldId id="283" r:id="rId27"/>
    <p:sldId id="307" r:id="rId28"/>
    <p:sldId id="485" r:id="rId29"/>
    <p:sldId id="486" r:id="rId30"/>
    <p:sldId id="487" r:id="rId31"/>
    <p:sldId id="488" r:id="rId32"/>
    <p:sldId id="489" r:id="rId33"/>
    <p:sldId id="490" r:id="rId34"/>
    <p:sldId id="493" r:id="rId35"/>
    <p:sldId id="494" r:id="rId36"/>
    <p:sldId id="495" r:id="rId37"/>
    <p:sldId id="661" r:id="rId38"/>
    <p:sldId id="497" r:id="rId39"/>
    <p:sldId id="662" r:id="rId40"/>
    <p:sldId id="285" r:id="rId41"/>
    <p:sldId id="498" r:id="rId42"/>
    <p:sldId id="499" r:id="rId43"/>
    <p:sldId id="500" r:id="rId44"/>
    <p:sldId id="501" r:id="rId45"/>
    <p:sldId id="502" r:id="rId46"/>
    <p:sldId id="503" r:id="rId47"/>
    <p:sldId id="504" r:id="rId48"/>
    <p:sldId id="505" r:id="rId49"/>
    <p:sldId id="646" r:id="rId50"/>
    <p:sldId id="670" r:id="rId51"/>
    <p:sldId id="671" r:id="rId52"/>
    <p:sldId id="672" r:id="rId53"/>
    <p:sldId id="414" r:id="rId54"/>
    <p:sldId id="477" r:id="rId55"/>
    <p:sldId id="647" r:id="rId56"/>
    <p:sldId id="648" r:id="rId57"/>
    <p:sldId id="649" r:id="rId58"/>
    <p:sldId id="651" r:id="rId59"/>
    <p:sldId id="652" r:id="rId60"/>
    <p:sldId id="653" r:id="rId61"/>
    <p:sldId id="654" r:id="rId62"/>
    <p:sldId id="655" r:id="rId63"/>
    <p:sldId id="656" r:id="rId64"/>
    <p:sldId id="657" r:id="rId65"/>
    <p:sldId id="658" r:id="rId66"/>
    <p:sldId id="659" r:id="rId67"/>
    <p:sldId id="650" r:id="rId6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197" autoAdjust="0"/>
  </p:normalViewPr>
  <p:slideViewPr>
    <p:cSldViewPr>
      <p:cViewPr varScale="1">
        <p:scale>
          <a:sx n="49" d="100"/>
          <a:sy n="49" d="100"/>
        </p:scale>
        <p:origin x="1312" y="4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1/28/2025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For next time / if extra time: https://onlinelibrary.wiley.com/doi/epdf/10.1002/hec.4588</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7691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Notes: what do we think about this? We pay professors on salary without worrying about teaching incentives. Should we be worried this much? Why or why not? The tradeoff is trying to get the right level of healthcare given other information asymmetry. The normative issues are whether that asymmetry is first-order</a:t>
            </a:r>
          </a:p>
        </p:txBody>
      </p:sp>
      <p:sp>
        <p:nvSpPr>
          <p:cNvPr id="13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F860BB-89C2-4847-87F2-9C995CC5C252}" type="slidenum">
              <a:rPr lang="en-US" smtClean="0">
                <a:latin typeface="Arial" pitchFamily="34" charset="0"/>
                <a:cs typeface="Arial" pitchFamily="34" charset="0"/>
              </a:rPr>
              <a:pPr/>
              <a:t>15</a:t>
            </a:fld>
            <a:endParaRPr lang="en-US">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0AB05-3291-5F86-D630-E2820DA81A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638713-88CC-79D7-A731-DD24B461DB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DBC4E1-2B2A-1FCE-1AC8-59EC6722B5EA}"/>
              </a:ext>
            </a:extLst>
          </p:cNvPr>
          <p:cNvSpPr>
            <a:spLocks noGrp="1"/>
          </p:cNvSpPr>
          <p:nvPr>
            <p:ph type="body" idx="1"/>
          </p:nvPr>
        </p:nvSpPr>
        <p:spPr/>
        <p:txBody>
          <a:bodyPr/>
          <a:lstStyle/>
          <a:p>
            <a:r>
              <a:rPr lang="en-CA" dirty="0"/>
              <a:t>Do physicians even respond to payment incentives? YES! (Tell the story of presenting about moral hazard). This is the case of Paclitaxel (chemo drug). Oncologists were being reimbursed for this drug at 6x what they were paying for it (low distributor prices). Let to a 2005 reform. </a:t>
            </a:r>
          </a:p>
        </p:txBody>
      </p:sp>
      <p:sp>
        <p:nvSpPr>
          <p:cNvPr id="4" name="Slide Number Placeholder 3">
            <a:extLst>
              <a:ext uri="{FF2B5EF4-FFF2-40B4-BE49-F238E27FC236}">
                <a16:creationId xmlns:a16="http://schemas.microsoft.com/office/drawing/2014/main" id="{76DDDEF0-E8B4-3FFD-61EB-E001F3C35D4D}"/>
              </a:ext>
            </a:extLst>
          </p:cNvPr>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28147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2C1EF-3212-619B-7711-A5EDE8F3E6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8BE3C7-16F8-4403-9692-F11FCEC829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D2C2E8-27A0-8D99-7085-76F06920EF9B}"/>
              </a:ext>
            </a:extLst>
          </p:cNvPr>
          <p:cNvSpPr>
            <a:spLocks noGrp="1"/>
          </p:cNvSpPr>
          <p:nvPr>
            <p:ph type="body" idx="1"/>
          </p:nvPr>
        </p:nvSpPr>
        <p:spPr/>
        <p:txBody>
          <a:bodyPr/>
          <a:lstStyle/>
          <a:p>
            <a:r>
              <a:rPr lang="en-CA" dirty="0"/>
              <a:t>Do physicians even respond to payment incentives? YES! (Tell the story of presenting about moral hazard). This is the case of Paclitaxel (chemo drug). Oncologists were being reimbursed for this drug at 6x what they were paying for it (low distributor prices). Let to a 2005 reform. </a:t>
            </a:r>
          </a:p>
        </p:txBody>
      </p:sp>
      <p:sp>
        <p:nvSpPr>
          <p:cNvPr id="4" name="Slide Number Placeholder 3">
            <a:extLst>
              <a:ext uri="{FF2B5EF4-FFF2-40B4-BE49-F238E27FC236}">
                <a16:creationId xmlns:a16="http://schemas.microsoft.com/office/drawing/2014/main" id="{1922E835-4071-09DA-BD5C-20297519A382}"/>
              </a:ext>
            </a:extLst>
          </p:cNvPr>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450407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AE24C-E278-58E6-88C0-106BA1DB0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4DA237-5905-1C3D-13C1-FD2B9FD5FD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6CCE3-06CF-FC98-7B43-94AD14662AF6}"/>
              </a:ext>
            </a:extLst>
          </p:cNvPr>
          <p:cNvSpPr>
            <a:spLocks noGrp="1"/>
          </p:cNvSpPr>
          <p:nvPr>
            <p:ph type="body" idx="1"/>
          </p:nvPr>
        </p:nvSpPr>
        <p:spPr/>
        <p:txBody>
          <a:bodyPr/>
          <a:lstStyle/>
          <a:p>
            <a:r>
              <a:rPr lang="en-CA" dirty="0"/>
              <a:t>What about hospitals or facilities? Even more so! Here’s the case of long-term care. </a:t>
            </a:r>
          </a:p>
        </p:txBody>
      </p:sp>
      <p:sp>
        <p:nvSpPr>
          <p:cNvPr id="4" name="Slide Number Placeholder 3">
            <a:extLst>
              <a:ext uri="{FF2B5EF4-FFF2-40B4-BE49-F238E27FC236}">
                <a16:creationId xmlns:a16="http://schemas.microsoft.com/office/drawing/2014/main" id="{9DB9D367-EE2B-30BF-66A9-2BF0403EAEFF}"/>
              </a:ext>
            </a:extLst>
          </p:cNvPr>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505938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4444C-F2A1-62C7-1C82-7CD3A9DC90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01902B-AF4E-15D7-4D4C-6F086D6884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7FF79C-A530-C52F-A953-1A996FB929A1}"/>
              </a:ext>
            </a:extLst>
          </p:cNvPr>
          <p:cNvSpPr>
            <a:spLocks noGrp="1"/>
          </p:cNvSpPr>
          <p:nvPr>
            <p:ph type="body" idx="1"/>
          </p:nvPr>
        </p:nvSpPr>
        <p:spPr/>
        <p:txBody>
          <a:bodyPr/>
          <a:lstStyle/>
          <a:p>
            <a:r>
              <a:rPr lang="en-CA" dirty="0"/>
              <a:t>What about hospitals or facilities? Even more so! Here’s the case of long-term care. </a:t>
            </a:r>
          </a:p>
        </p:txBody>
      </p:sp>
      <p:sp>
        <p:nvSpPr>
          <p:cNvPr id="4" name="Slide Number Placeholder 3">
            <a:extLst>
              <a:ext uri="{FF2B5EF4-FFF2-40B4-BE49-F238E27FC236}">
                <a16:creationId xmlns:a16="http://schemas.microsoft.com/office/drawing/2014/main" id="{C1441CE7-4A08-6C08-BC45-EE1B99ABEDFB}"/>
              </a:ext>
            </a:extLst>
          </p:cNvPr>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611112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5E2B7-7242-89C2-DE2E-2C8C3B861C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04B6F-F983-031F-E0FB-0F7C89F6D4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81C279-FF5E-A5BF-EC25-9E98307AA30A}"/>
              </a:ext>
            </a:extLst>
          </p:cNvPr>
          <p:cNvSpPr>
            <a:spLocks noGrp="1"/>
          </p:cNvSpPr>
          <p:nvPr>
            <p:ph type="body" idx="1"/>
          </p:nvPr>
        </p:nvSpPr>
        <p:spPr/>
        <p:txBody>
          <a:bodyPr/>
          <a:lstStyle/>
          <a:p>
            <a:r>
              <a:rPr lang="en-CA" dirty="0"/>
              <a:t>Can we solve things through payment reform? Maybe, maybe not</a:t>
            </a:r>
          </a:p>
        </p:txBody>
      </p:sp>
      <p:sp>
        <p:nvSpPr>
          <p:cNvPr id="4" name="Slide Number Placeholder 3">
            <a:extLst>
              <a:ext uri="{FF2B5EF4-FFF2-40B4-BE49-F238E27FC236}">
                <a16:creationId xmlns:a16="http://schemas.microsoft.com/office/drawing/2014/main" id="{EB0E24BE-CA4E-F954-CC2F-314E4F2DCEB6}"/>
              </a:ext>
            </a:extLst>
          </p:cNvPr>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434560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94358-E109-59D7-A5D3-CA6A14CC4D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B51B41-BE4F-12AC-D522-E598FAFB66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6C294C-0C6A-1171-08A6-610F4CFFC170}"/>
              </a:ext>
            </a:extLst>
          </p:cNvPr>
          <p:cNvSpPr>
            <a:spLocks noGrp="1"/>
          </p:cNvSpPr>
          <p:nvPr>
            <p:ph type="body" idx="1"/>
          </p:nvPr>
        </p:nvSpPr>
        <p:spPr/>
        <p:txBody>
          <a:bodyPr/>
          <a:lstStyle/>
          <a:p>
            <a:r>
              <a:rPr lang="en-CA" dirty="0"/>
              <a:t>Can we solve things through payment reform? Maybe, maybe not</a:t>
            </a:r>
          </a:p>
        </p:txBody>
      </p:sp>
      <p:sp>
        <p:nvSpPr>
          <p:cNvPr id="4" name="Slide Number Placeholder 3">
            <a:extLst>
              <a:ext uri="{FF2B5EF4-FFF2-40B4-BE49-F238E27FC236}">
                <a16:creationId xmlns:a16="http://schemas.microsoft.com/office/drawing/2014/main" id="{1093B0B6-17FF-F5C3-EC2C-E1BBA7510FA8}"/>
              </a:ext>
            </a:extLst>
          </p:cNvPr>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625317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Simple model: how do we think about trade-offs between FFS and capitation?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through this: what are the concerns of adverse selection? How would that impact the market? What about advantageous selection (how would that impact)? What can we expect to happen </a:t>
            </a:r>
            <a:r>
              <a:rPr lang="en-CA"/>
              <a:t>in equilibrium?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204219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83971" name="Notes Placeholder 2"/>
          <p:cNvSpPr>
            <a:spLocks noGrp="1"/>
          </p:cNvSpPr>
          <p:nvPr>
            <p:ph type="body" idx="1"/>
          </p:nvPr>
        </p:nvSpPr>
        <p:spPr bwMode="auto">
          <a:noFill/>
        </p:spPr>
        <p:txBody>
          <a:bodyPr/>
          <a:lstStyle/>
          <a:p>
            <a:r>
              <a:rPr lang="en-US" dirty="0"/>
              <a:t>OHIP schedule: https://health.gov.on.ca/en/pro/programs/ohip/sob/physserv/sob_master_20221201.pdf</a:t>
            </a:r>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CDC6BA-1FC5-4CCD-A5B4-2BA7C40A2052}" type="slidenum">
              <a:rPr lang="en-US" smtClean="0">
                <a:latin typeface="Arial" pitchFamily="34" charset="0"/>
                <a:ea typeface="宋体" pitchFamily="2" charset="-122"/>
              </a:rPr>
              <a:pPr/>
              <a:t>24</a:t>
            </a:fld>
            <a:endParaRPr lang="en-US">
              <a:latin typeface="Arial" pitchFamily="34" charset="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84995" name="Notes Placeholder 2"/>
          <p:cNvSpPr>
            <a:spLocks noGrp="1"/>
          </p:cNvSpPr>
          <p:nvPr>
            <p:ph type="body" idx="1"/>
          </p:nvPr>
        </p:nvSpPr>
        <p:spPr bwMode="auto">
          <a:noFill/>
        </p:spPr>
        <p:txBody>
          <a:bodyPr/>
          <a:lstStyle/>
          <a:p>
            <a:r>
              <a:rPr lang="en-US" dirty="0"/>
              <a:t>From Ellis</a:t>
            </a:r>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FC6E28-888C-4469-8095-07D465CE24F2}" type="slidenum">
              <a:rPr lang="en-US" smtClean="0">
                <a:latin typeface="Arial" pitchFamily="34" charset="0"/>
                <a:ea typeface="宋体" pitchFamily="2" charset="-122"/>
              </a:rPr>
              <a:pPr/>
              <a:t>25</a:t>
            </a:fld>
            <a:endParaRPr lang="en-US">
              <a:latin typeface="Arial" pitchFamily="34" charset="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when alpha = 1, your utility is still maximized. What if alpha goes past 1?Who falls into that category?</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here we incorporate two possible payment extremes into pi – model lets us flexibly compare these</a:t>
            </a:r>
          </a:p>
        </p:txBody>
      </p:sp>
    </p:spTree>
    <p:extLst>
      <p:ext uri="{BB962C8B-B14F-4D97-AF65-F5344CB8AC3E}">
        <p14:creationId xmlns:p14="http://schemas.microsoft.com/office/powerpoint/2010/main" val="2860834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assumptions are we making here? (Leave graph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4001818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assumptions are we making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902832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Since alpha &lt; 1 , it is less than patient’s desired optimum</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714266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(Leave graph on board) Note – this model is obviously simple – if doctors weren’t altruistic at all, then there would be no quantity provided. What else aren’t we accounting for? (Norms)</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979182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marginal costs are c, then we have the same condition as before except we increase the RHS from 0 to c. This means that we must increase b(q) from our capitated solution, which means increasing service provision. (Leave graph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42321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reason to believe that FFS will get to the “right” level of provision</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314948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Today we’ll focus on these but there are models/research for lots of other topics too!</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661900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Yes, in this case we need to decrease the marginal costs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590120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Suppose we have a mixed system where some fraction “r” of costs are paid and a physician is also paid a capitated “a” amount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5271612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Marginal benefit = marginal cost.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317568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Marginal benefit = marginal cost. Now, the MDs have to be paid for everything but their altruism. Think about comparative statics—what happens as alpha changes? If alpha = 1, then we can get away with full capitation (see figure 1), but otherwise need to “beef </a:t>
            </a:r>
            <a:r>
              <a:rPr lang="en-CA" dirty="0" err="1"/>
              <a:t>ti</a:t>
            </a:r>
            <a:r>
              <a:rPr lang="en-CA" dirty="0"/>
              <a:t> up” a </a:t>
            </a:r>
            <a:r>
              <a:rPr lang="en-CA" dirty="0" err="1"/>
              <a:t>litle</a:t>
            </a:r>
            <a:endParaRPr lang="en-CA"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881209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Policy makers get to choose r and a. Look at figures here: https://www.sciencedirect.com/science/article/pii/0167629686900020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135223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Also do we want to implement q’? Why or why not?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We’ll briefly walk through one extension of the model.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We’ll briefly walk through one extension of the model (can skip this part if there isn’t time)</a:t>
            </a:r>
          </a:p>
        </p:txBody>
      </p:sp>
    </p:spTree>
    <p:extLst>
      <p:ext uri="{BB962C8B-B14F-4D97-AF65-F5344CB8AC3E}">
        <p14:creationId xmlns:p14="http://schemas.microsoft.com/office/powerpoint/2010/main" val="4251555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Simplified this utility function from the paper – note that the patient optimum is easy to compute, and depends only on patient cost-sharing © being less than a (note that the bracketed term is benefit from treatment)</a:t>
            </a:r>
          </a:p>
        </p:txBody>
      </p:sp>
    </p:spTree>
    <p:extLst>
      <p:ext uri="{BB962C8B-B14F-4D97-AF65-F5344CB8AC3E}">
        <p14:creationId xmlns:p14="http://schemas.microsoft.com/office/powerpoint/2010/main" val="36888662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Now the provider’s utility max is just (a-(r/alpha))/b and requires only that r &lt; alpha * a. In previous part of problem we had r = 1-alpha . Leave solutions on the board</a:t>
            </a:r>
          </a:p>
        </p:txBody>
      </p:sp>
    </p:spTree>
    <p:extLst>
      <p:ext uri="{BB962C8B-B14F-4D97-AF65-F5344CB8AC3E}">
        <p14:creationId xmlns:p14="http://schemas.microsoft.com/office/powerpoint/2010/main" val="3261817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5056172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 going to go through this solution, but you can derive it yourself easily. Note that the q is flipped (patient is considering the minimal deviation from the provider’s quantity, and vice versa)</a:t>
            </a:r>
          </a:p>
        </p:txBody>
      </p:sp>
    </p:spTree>
    <p:extLst>
      <p:ext uri="{BB962C8B-B14F-4D97-AF65-F5344CB8AC3E}">
        <p14:creationId xmlns:p14="http://schemas.microsoft.com/office/powerpoint/2010/main" val="10051538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 going to go through this solution, but you can derive it yourself easily. Note that F, G, H, and I depend on the quadratic terms of utility functions </a:t>
            </a:r>
          </a:p>
        </p:txBody>
      </p:sp>
    </p:spTree>
    <p:extLst>
      <p:ext uri="{BB962C8B-B14F-4D97-AF65-F5344CB8AC3E}">
        <p14:creationId xmlns:p14="http://schemas.microsoft.com/office/powerpoint/2010/main" val="16350116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Is this a good assumption? Can work this out from the solutions to individual problems on the board</a:t>
            </a:r>
          </a:p>
        </p:txBody>
      </p:sp>
    </p:spTree>
    <p:extLst>
      <p:ext uri="{BB962C8B-B14F-4D97-AF65-F5344CB8AC3E}">
        <p14:creationId xmlns:p14="http://schemas.microsoft.com/office/powerpoint/2010/main" val="4061419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Is this a good assumption? Can work this out from the solutions to individual problems on the board</a:t>
            </a:r>
          </a:p>
        </p:txBody>
      </p:sp>
    </p:spTree>
    <p:extLst>
      <p:ext uri="{BB962C8B-B14F-4D97-AF65-F5344CB8AC3E}">
        <p14:creationId xmlns:p14="http://schemas.microsoft.com/office/powerpoint/2010/main" val="3717872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5621581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can we estimate bargaining? What about multiple types of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D8508-89AF-D3AD-A02B-D04722985A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CA2C4D-70C1-9D83-30B4-701DBE6DBE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B9BBE9-C49E-5BC3-C667-262C4A5F220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B54BC35D-C658-074D-E493-C1469D790992}"/>
              </a:ext>
            </a:extLst>
          </p:cNvPr>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862481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4198B-5C9F-5CC6-7D9D-35B4A7130DF8}"/>
            </a:ext>
          </a:extLst>
        </p:cNvPr>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CD4DD6D2-1A19-BCFC-3269-CC6F76478229}"/>
              </a:ext>
            </a:extLst>
          </p:cNvPr>
          <p:cNvSpPr>
            <a:spLocks noGrp="1" noRot="1" noChangeAspect="1" noTextEdit="1"/>
          </p:cNvSpPr>
          <p:nvPr>
            <p:ph type="sldImg"/>
          </p:nvPr>
        </p:nvSpPr>
        <p:spPr>
          <a:ln/>
        </p:spPr>
      </p:sp>
      <p:sp>
        <p:nvSpPr>
          <p:cNvPr id="40963" name="Notes Placeholder 2">
            <a:extLst>
              <a:ext uri="{FF2B5EF4-FFF2-40B4-BE49-F238E27FC236}">
                <a16:creationId xmlns:a16="http://schemas.microsoft.com/office/drawing/2014/main" id="{D1EEE68B-D87D-DD9D-285E-B1E01DF49252}"/>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What would you want a model to have? </a:t>
            </a:r>
          </a:p>
        </p:txBody>
      </p:sp>
    </p:spTree>
    <p:extLst>
      <p:ext uri="{BB962C8B-B14F-4D97-AF65-F5344CB8AC3E}">
        <p14:creationId xmlns:p14="http://schemas.microsoft.com/office/powerpoint/2010/main" val="11033602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48DE1-426C-EB4B-63D0-5783F4FBD71B}"/>
            </a:ext>
          </a:extLst>
        </p:cNvPr>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880B96BF-A72D-76EE-D689-F364E952D177}"/>
              </a:ext>
            </a:extLst>
          </p:cNvPr>
          <p:cNvSpPr>
            <a:spLocks noGrp="1" noRot="1" noChangeAspect="1" noTextEdit="1"/>
          </p:cNvSpPr>
          <p:nvPr>
            <p:ph type="sldImg"/>
          </p:nvPr>
        </p:nvSpPr>
        <p:spPr>
          <a:ln/>
        </p:spPr>
      </p:sp>
      <p:sp>
        <p:nvSpPr>
          <p:cNvPr id="40963" name="Notes Placeholder 2">
            <a:extLst>
              <a:ext uri="{FF2B5EF4-FFF2-40B4-BE49-F238E27FC236}">
                <a16:creationId xmlns:a16="http://schemas.microsoft.com/office/drawing/2014/main" id="{FF3ABF95-B6DD-CA8C-BFA6-C0EF67F33D3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paper has a nice table that summarizes a *lot* of literature in this space! See Table 1. We’ll just look at their simple </a:t>
            </a:r>
            <a:r>
              <a:rPr lang="en-US" altLang="en-US"/>
              <a:t>model sketch. </a:t>
            </a:r>
            <a:endParaRPr lang="en-US" altLang="en-US" dirty="0"/>
          </a:p>
        </p:txBody>
      </p:sp>
    </p:spTree>
    <p:extLst>
      <p:ext uri="{BB962C8B-B14F-4D97-AF65-F5344CB8AC3E}">
        <p14:creationId xmlns:p14="http://schemas.microsoft.com/office/powerpoint/2010/main" val="4280070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https://web.stanford.edu/~mpolyak/GPRSU_physician_income_vJuly2020.pdf. Go through figures here. </a:t>
            </a:r>
          </a:p>
          <a:p>
            <a:pPr marL="171450" indent="-171450">
              <a:buFont typeface="Arial" panose="020B0604020202020204" pitchFamily="34" charset="0"/>
              <a:buChar char="•"/>
            </a:pPr>
            <a:r>
              <a:rPr lang="en-CA" dirty="0"/>
              <a:t>¼ of physicians are in the top 1% of the income distribution and ½ were in the top 2%. </a:t>
            </a:r>
          </a:p>
          <a:p>
            <a:pPr marL="171450" indent="-171450">
              <a:buFont typeface="Arial" panose="020B0604020202020204" pitchFamily="34" charset="0"/>
              <a:buChar char="•"/>
            </a:pPr>
            <a:r>
              <a:rPr lang="en-CA" dirty="0"/>
              <a:t>There’s a ton of variation here (how much is too much)? Some physicians make 2-3x as much as other physicians. </a:t>
            </a:r>
          </a:p>
          <a:p>
            <a:pPr marL="171450" indent="-171450">
              <a:buFont typeface="Arial" panose="020B0604020202020204" pitchFamily="34" charset="0"/>
              <a:buChar char="•"/>
            </a:pPr>
            <a:r>
              <a:rPr lang="en-CA" dirty="0"/>
              <a:t>Of course, is looking at annual salary sufficient, if hours may change across and within fields? What about rewards for investing in training? Risk premia? Barriers to entry? Lots to study here!</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571178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does provider payment change if there are heterogeneous patients?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33988197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13550661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28484330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now we have to switch out of the q for quantity mindset. Also have to think of B as social benefit (could potentially be different from above). ,Note: should H be public information? How would model change without it being public?</a:t>
            </a:r>
          </a:p>
        </p:txBody>
      </p:sp>
    </p:spTree>
    <p:extLst>
      <p:ext uri="{BB962C8B-B14F-4D97-AF65-F5344CB8AC3E}">
        <p14:creationId xmlns:p14="http://schemas.microsoft.com/office/powerpoint/2010/main" val="27827904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Would we assume this to be true in most cases? When would we assume it to be true? ( Maybe in Canadian contexts)</a:t>
            </a:r>
          </a:p>
        </p:txBody>
      </p:sp>
    </p:spTree>
    <p:extLst>
      <p:ext uri="{BB962C8B-B14F-4D97-AF65-F5344CB8AC3E}">
        <p14:creationId xmlns:p14="http://schemas.microsoft.com/office/powerpoint/2010/main" val="11139606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independence is the interesting bit. Also note that here we don’ have the altruism parameter – could we incorporate it somehow? Yes, in H.</a:t>
            </a:r>
          </a:p>
        </p:txBody>
      </p:sp>
    </p:spTree>
    <p:extLst>
      <p:ext uri="{BB962C8B-B14F-4D97-AF65-F5344CB8AC3E}">
        <p14:creationId xmlns:p14="http://schemas.microsoft.com/office/powerpoint/2010/main" val="2182915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Proof: just need to take first order condition </a:t>
            </a:r>
            <a:r>
              <a:rPr lang="en-US" altLang="en-US" dirty="0" err="1"/>
              <a:t>w.r.t.</a:t>
            </a:r>
            <a:r>
              <a:rPr lang="en-US" altLang="en-US" dirty="0"/>
              <a:t> p. Then the first part = B’(q) by the proposition, and the rest (three terms) are equal to the social FOC, B’(q) = 0.</a:t>
            </a:r>
          </a:p>
        </p:txBody>
      </p:sp>
    </p:spTree>
    <p:extLst>
      <p:ext uri="{BB962C8B-B14F-4D97-AF65-F5344CB8AC3E}">
        <p14:creationId xmlns:p14="http://schemas.microsoft.com/office/powerpoint/2010/main" val="29939631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Proof: just need to take first order condition </a:t>
            </a:r>
            <a:r>
              <a:rPr lang="en-US" altLang="en-US" dirty="0" err="1"/>
              <a:t>w.r.t.</a:t>
            </a:r>
            <a:r>
              <a:rPr lang="en-US" altLang="en-US" dirty="0"/>
              <a:t> p. Then the first part = B’(q) by the proposition, and the rest (three terms) are equal to the social FOC, B’(q) = 0.</a:t>
            </a:r>
          </a:p>
        </p:txBody>
      </p:sp>
    </p:spTree>
    <p:extLst>
      <p:ext uri="{BB962C8B-B14F-4D97-AF65-F5344CB8AC3E}">
        <p14:creationId xmlns:p14="http://schemas.microsoft.com/office/powerpoint/2010/main" val="35896107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 We still want everyone to be treated</a:t>
            </a:r>
          </a:p>
        </p:txBody>
      </p:sp>
    </p:spTree>
    <p:extLst>
      <p:ext uri="{BB962C8B-B14F-4D97-AF65-F5344CB8AC3E}">
        <p14:creationId xmlns:p14="http://schemas.microsoft.com/office/powerpoint/2010/main" val="19013613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Now there’s no way the social planner can get around the link between p and x- -- if the optimal p leads to patients being dumped, there’s nothing the planner can do about it. What does this mean for quality? https://people.bu.edu/ma/Ma-Mak_ORE2019.pdf</a:t>
            </a:r>
          </a:p>
        </p:txBody>
      </p:sp>
    </p:spTree>
    <p:extLst>
      <p:ext uri="{BB962C8B-B14F-4D97-AF65-F5344CB8AC3E}">
        <p14:creationId xmlns:p14="http://schemas.microsoft.com/office/powerpoint/2010/main" val="2864043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similar version of this that looks at hours – the more hours you work, the more you’re paid (neurosurgeons earn $700k compared to $200k for family doc but they work over 60 hours/week as compared to under 50).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6714186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Go over quality discrimination in paper: https://people.bu.edu/ma/Ma-Mak_ORE2019.pdf. Difference between dumping, creaming, and skimping: dumping is not treating sick. </a:t>
            </a:r>
            <a:r>
              <a:rPr lang="en-CA" altLang="en-US" sz="1800" b="0" i="0" u="none" strike="noStrike" baseline="0" dirty="0">
                <a:solidFill>
                  <a:srgbClr val="000000"/>
                </a:solidFill>
                <a:latin typeface="Deja Vu Serif"/>
              </a:rPr>
              <a:t>Creaming is keeping healthier patients on roster longer (e.g., </a:t>
            </a:r>
            <a:r>
              <a:rPr lang="en-US" sz="1800" b="0" i="0" u="none" strike="noStrike" baseline="0" dirty="0">
                <a:solidFill>
                  <a:srgbClr val="000000"/>
                </a:solidFill>
                <a:latin typeface="Deja Vu Serif"/>
              </a:rPr>
              <a:t>increased length of hospital stay for healthier patients). Skimping is kicking out sicker patients faster (</a:t>
            </a:r>
            <a:r>
              <a:rPr lang="en-US" sz="1800" b="0" i="0" u="none" strike="noStrike" baseline="0" dirty="0" err="1">
                <a:solidFill>
                  <a:srgbClr val="000000"/>
                </a:solidFill>
                <a:latin typeface="Deja Vu Serif"/>
              </a:rPr>
              <a:t>e.g</a:t>
            </a:r>
            <a:r>
              <a:rPr lang="en-US" sz="1800" b="0" i="0" u="none" strike="noStrike" baseline="0" dirty="0">
                <a:solidFill>
                  <a:srgbClr val="000000"/>
                </a:solidFill>
                <a:latin typeface="Deja Vu Serif"/>
              </a:rPr>
              <a:t>,. decreased length of stay for sicker patients). </a:t>
            </a:r>
            <a:r>
              <a:rPr lang="en-US" altLang="en-US" dirty="0"/>
              <a:t>Of course there will be no effort if costs are always reimbursed perfectly. So can we blend the two?</a:t>
            </a:r>
          </a:p>
        </p:txBody>
      </p:sp>
    </p:spTree>
    <p:extLst>
      <p:ext uri="{BB962C8B-B14F-4D97-AF65-F5344CB8AC3E}">
        <p14:creationId xmlns:p14="http://schemas.microsoft.com/office/powerpoint/2010/main" val="32552768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Skipping over the derivation here. Note that now q depends on risk as well (creaming and skimping)</a:t>
            </a:r>
            <a:endParaRPr lang="en-US" altLang="en-US" dirty="0"/>
          </a:p>
        </p:txBody>
      </p:sp>
    </p:spTree>
    <p:extLst>
      <p:ext uri="{BB962C8B-B14F-4D97-AF65-F5344CB8AC3E}">
        <p14:creationId xmlns:p14="http://schemas.microsoft.com/office/powerpoint/2010/main" val="13650745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This last one is an </a:t>
            </a:r>
            <a:r>
              <a:rPr lang="en-CA" altLang="en-US" dirty="0" err="1"/>
              <a:t>experimenta</a:t>
            </a:r>
            <a:r>
              <a:rPr lang="en-CA" altLang="en-US" dirty="0"/>
              <a:t> </a:t>
            </a:r>
            <a:r>
              <a:rPr lang="en-CA" altLang="en-US" dirty="0" err="1"/>
              <a:t>lsetting</a:t>
            </a:r>
            <a:r>
              <a:rPr lang="en-CA" altLang="en-US" dirty="0"/>
              <a:t>. Go through extensions listed </a:t>
            </a:r>
            <a:r>
              <a:rPr lang="en-CA" altLang="en-US"/>
              <a:t>in the paper as well. </a:t>
            </a:r>
            <a:endParaRPr lang="en-US" altLang="en-US" dirty="0"/>
          </a:p>
        </p:txBody>
      </p:sp>
    </p:spTree>
    <p:extLst>
      <p:ext uri="{BB962C8B-B14F-4D97-AF65-F5344CB8AC3E}">
        <p14:creationId xmlns:p14="http://schemas.microsoft.com/office/powerpoint/2010/main" val="40058476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can we estimate bargaining? What about multiple types of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360698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issues, though – if salaries are responsive to market power, should the government be paying these high salaries? Think about scope of practice laws in the US and Canada (pharma prescribing). There’s evidence that these reduce salary inequalities without adversely affecting care.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36790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FFS is also called prospective reimbursement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932517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FFS is also called prospective reimbursement</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53882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1/28/2025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pic>
        <p:nvPicPr>
          <p:cNvPr id="5" name="Picture 13" descr="DxCG-backgroundNoTypeLarge-"/>
          <p:cNvPicPr>
            <a:picLocks noChangeAspect="1" noChangeArrowheads="1"/>
          </p:cNvPicPr>
          <p:nvPr>
            <p:custDataLst>
              <p:tags r:id="rId1"/>
            </p:custDataLst>
          </p:nvPr>
        </p:nvPicPr>
        <p:blipFill>
          <a:blip r:embed="rId3" cstate="print">
            <a:lum bright="-18000"/>
          </a:blip>
          <a:srcRect b="83655"/>
          <a:stretch>
            <a:fillRect/>
          </a:stretch>
        </p:blipFill>
        <p:spPr bwMode="auto">
          <a:xfrm>
            <a:off x="3917" y="1601"/>
            <a:ext cx="12188092" cy="1343025"/>
          </a:xfrm>
          <a:prstGeom prst="rect">
            <a:avLst/>
          </a:prstGeom>
          <a:noFill/>
          <a:ln w="9525">
            <a:noFill/>
            <a:miter lim="800000"/>
            <a:headEnd/>
            <a:tailEnd/>
          </a:ln>
        </p:spPr>
      </p:pic>
      <p:sp>
        <p:nvSpPr>
          <p:cNvPr id="2" name="Title 1"/>
          <p:cNvSpPr>
            <a:spLocks noGrp="1"/>
          </p:cNvSpPr>
          <p:nvPr>
            <p:ph type="title"/>
          </p:nvPr>
        </p:nvSpPr>
        <p:spPr>
          <a:xfrm>
            <a:off x="609600" y="152400"/>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10"/>
          </p:nvPr>
        </p:nvSpPr>
        <p:spPr/>
        <p:txBody>
          <a:bodyPr/>
          <a:lstStyle>
            <a:lvl1pPr>
              <a:defRPr/>
            </a:lvl1pPr>
          </a:lstStyle>
          <a:p>
            <a:pPr>
              <a:defRPr/>
            </a:pPr>
            <a:r>
              <a:rPr lang="en-US" dirty="0"/>
              <a:t>© 2007, Urix®, Inc.</a:t>
            </a:r>
          </a:p>
          <a:p>
            <a:pPr>
              <a:defRPr/>
            </a:pP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B807AC87-2F5C-4C1E-9936-71EDA8438CA5}" type="slidenum">
              <a:rPr lang="en-US"/>
              <a:pPr>
                <a:defRPr/>
              </a:pPr>
              <a:t>‹#›</a:t>
            </a:fld>
            <a:endParaRPr lang="en-US"/>
          </a:p>
        </p:txBody>
      </p:sp>
    </p:spTree>
    <p:extLst>
      <p:ext uri="{BB962C8B-B14F-4D97-AF65-F5344CB8AC3E}">
        <p14:creationId xmlns:p14="http://schemas.microsoft.com/office/powerpoint/2010/main" val="383928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1/28/2025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healthaffairs.org/doi/pdf/10.1377/hlthaff.2009.0563?casa_token=LKTukTI76NcAAAAA%3ArzxrmFdOG_zWK-CfFlUoCBTLTteseJPaiCrR8sDl_gW8BRgY-6yxtNrURq4j5qn7hS711rz0rwo"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s://www.healthaffairs.org/doi/pdf/10.1377/hlthaff.2009.0563?casa_token=LKTukTI76NcAAAAA%3ArzxrmFdOG_zWK-CfFlUoCBTLTteseJPaiCrR8sDl_gW8BRgY-6yxtNrURq4j5qn7hS711rz0rw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s://pubs.aeaweb.org/doi/pdfplus/10.1257/aer.2017009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hyperlink" Target="https://pubs.aeaweb.org/doi/pdfplus/10.1257/aer.2017009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09800"/>
            <a:ext cx="11049000" cy="1894362"/>
          </a:xfrm>
        </p:spPr>
        <p:txBody>
          <a:bodyPr>
            <a:normAutofit/>
          </a:bodyPr>
          <a:lstStyle/>
          <a:p>
            <a:r>
              <a:rPr lang="en-US" dirty="0"/>
              <a:t>Advanced Health Economics</a:t>
            </a:r>
          </a:p>
        </p:txBody>
      </p:sp>
      <p:sp>
        <p:nvSpPr>
          <p:cNvPr id="3" name="Subtitle 2"/>
          <p:cNvSpPr>
            <a:spLocks noGrp="1"/>
          </p:cNvSpPr>
          <p:nvPr>
            <p:ph type="subTitle" idx="1"/>
          </p:nvPr>
        </p:nvSpPr>
        <p:spPr>
          <a:xfrm>
            <a:off x="904358" y="4191000"/>
            <a:ext cx="10449442" cy="1981200"/>
          </a:xfrm>
        </p:spPr>
        <p:txBody>
          <a:bodyPr>
            <a:noAutofit/>
          </a:bodyPr>
          <a:lstStyle/>
          <a:p>
            <a:r>
              <a:rPr lang="en-US" sz="2400" dirty="0"/>
              <a:t>Lecture 4: Provider Payment Models</a:t>
            </a:r>
          </a:p>
          <a:p>
            <a:r>
              <a:rPr lang="en-US" sz="2400" dirty="0"/>
              <a:t>February 7, 2025</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306" y="228600"/>
            <a:ext cx="10898048"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…and large </a:t>
            </a:r>
            <a:r>
              <a:rPr spc="85" dirty="0"/>
              <a:t>barriers </a:t>
            </a:r>
            <a:r>
              <a:rPr spc="63" dirty="0"/>
              <a:t>to</a:t>
            </a:r>
            <a:r>
              <a:rPr spc="42" dirty="0"/>
              <a:t> </a:t>
            </a:r>
            <a:r>
              <a:rPr spc="74" dirty="0"/>
              <a:t>entry</a:t>
            </a:r>
          </a:p>
        </p:txBody>
      </p:sp>
      <p:sp>
        <p:nvSpPr>
          <p:cNvPr id="6" name="object 6"/>
          <p:cNvSpPr txBox="1"/>
          <p:nvPr/>
        </p:nvSpPr>
        <p:spPr>
          <a:xfrm>
            <a:off x="533400" y="1025953"/>
            <a:ext cx="10080321" cy="2403047"/>
          </a:xfrm>
          <a:prstGeom prst="rect">
            <a:avLst/>
          </a:prstGeom>
        </p:spPr>
        <p:txBody>
          <a:bodyPr vert="horz" wrap="square" lIns="0" tIns="101998" rIns="0" bIns="0" rtlCol="0">
            <a:spAutoFit/>
          </a:bodyPr>
          <a:lstStyle/>
          <a:p>
            <a:pPr marL="216074" indent="-190574">
              <a:spcBef>
                <a:spcPts val="80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 Canadian Medical Association (CMA) has monopoly power to</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Govern the educational requirements to become a physician</a:t>
            </a:r>
            <a:endParaRPr sz="2200" dirty="0">
              <a:latin typeface="Times New Roman" panose="02020603050405020304" pitchFamily="18" charset="0"/>
              <a:cs typeface="Times New Roman" panose="02020603050405020304" pitchFamily="18" charset="0"/>
            </a:endParaRPr>
          </a:p>
          <a:p>
            <a:pPr marL="696536" lvl="1" indent="-182522">
              <a:spcBef>
                <a:spcPts val="14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Grant licenses</a:t>
            </a:r>
            <a:endParaRPr sz="2200" dirty="0">
              <a:latin typeface="Times New Roman" panose="02020603050405020304" pitchFamily="18" charset="0"/>
              <a:cs typeface="Times New Roman" panose="02020603050405020304" pitchFamily="18" charset="0"/>
            </a:endParaRPr>
          </a:p>
          <a:p>
            <a:pPr marL="696536" lvl="1" indent="-182522">
              <a:spcBef>
                <a:spcPts val="159"/>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Determine the number of new residency slots to new physicians</a:t>
            </a:r>
            <a:endParaRPr sz="2200" dirty="0">
              <a:latin typeface="Times New Roman" panose="02020603050405020304" pitchFamily="18" charset="0"/>
              <a:cs typeface="Times New Roman" panose="02020603050405020304" pitchFamily="18" charset="0"/>
            </a:endParaRPr>
          </a:p>
          <a:p>
            <a:pPr marL="216074" marR="10737" indent="-190574">
              <a:lnSpc>
                <a:spcPct val="116199"/>
              </a:lnSpc>
              <a:spcBef>
                <a:spcPts val="66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While these regulations </a:t>
            </a:r>
            <a:r>
              <a:rPr lang="en-CA" sz="2200" dirty="0">
                <a:solidFill>
                  <a:srgbClr val="22373A"/>
                </a:solidFill>
                <a:latin typeface="Times New Roman" panose="02020603050405020304" pitchFamily="18" charset="0"/>
                <a:cs typeface="Times New Roman" panose="02020603050405020304" pitchFamily="18" charset="0"/>
              </a:rPr>
              <a:t>aid </a:t>
            </a:r>
            <a:r>
              <a:rPr sz="2200" dirty="0">
                <a:solidFill>
                  <a:srgbClr val="22373A"/>
                </a:solidFill>
                <a:latin typeface="Times New Roman" panose="02020603050405020304" pitchFamily="18" charset="0"/>
                <a:cs typeface="Times New Roman" panose="02020603050405020304" pitchFamily="18" charset="0"/>
              </a:rPr>
              <a:t>a well-functioning healthcare sector, they also keep physician wages high (not unique to physicians)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70006" y="6407476"/>
            <a:ext cx="124813" cy="220866"/>
          </a:xfrm>
          <a:prstGeom prst="rect">
            <a:avLst/>
          </a:prstGeom>
        </p:spPr>
        <p:txBody>
          <a:bodyPr vert="horz" wrap="square" lIns="0" tIns="25499" rIns="0" bIns="0" rtlCol="0">
            <a:spAutoFit/>
          </a:bodyPr>
          <a:lstStyle/>
          <a:p>
            <a:pPr marL="26841">
              <a:spcBef>
                <a:spcPts val="201"/>
              </a:spcBef>
            </a:pPr>
            <a:r>
              <a:rPr sz="1268" spc="-296" dirty="0">
                <a:solidFill>
                  <a:srgbClr val="22373A"/>
                </a:solidFill>
                <a:latin typeface="Arial Black"/>
                <a:cs typeface="Arial Black"/>
              </a:rPr>
              <a:t>7</a:t>
            </a:r>
            <a:endParaRPr sz="1268">
              <a:latin typeface="Arial Black"/>
              <a:cs typeface="Arial Black"/>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a:t>
            </a:r>
            <a:r>
              <a:rPr sz="3600" spc="85" dirty="0"/>
              <a:t> of </a:t>
            </a:r>
            <a:r>
              <a:rPr lang="en-CA" sz="3600" spc="85" dirty="0"/>
              <a:t>Canadian </a:t>
            </a:r>
            <a:r>
              <a:rPr sz="3600" spc="106" dirty="0"/>
              <a:t>physicians </a:t>
            </a:r>
            <a:r>
              <a:rPr lang="en-CA" sz="3600" spc="95" dirty="0"/>
              <a:t>lags</a:t>
            </a:r>
            <a:r>
              <a:rPr sz="3600" spc="106" dirty="0"/>
              <a:t> </a:t>
            </a:r>
            <a:r>
              <a:rPr sz="3600" spc="85" dirty="0"/>
              <a:t>other </a:t>
            </a:r>
            <a:r>
              <a:rPr sz="3600" spc="53" dirty="0"/>
              <a:t>OECD</a:t>
            </a:r>
            <a:r>
              <a:rPr sz="3600" spc="-74" dirty="0"/>
              <a:t> </a:t>
            </a:r>
            <a:r>
              <a:rPr sz="3600" spc="95" dirty="0"/>
              <a:t>countries</a:t>
            </a:r>
          </a:p>
        </p:txBody>
      </p:sp>
      <p:sp>
        <p:nvSpPr>
          <p:cNvPr id="6" name="object 6"/>
          <p:cNvSpPr/>
          <p:nvPr/>
        </p:nvSpPr>
        <p:spPr>
          <a:xfrm>
            <a:off x="1602031" y="838877"/>
            <a:ext cx="8021876" cy="5047096"/>
          </a:xfrm>
          <a:prstGeom prst="rect">
            <a:avLst/>
          </a:prstGeom>
          <a:blipFill>
            <a:blip r:embed="rId2" cstate="print"/>
            <a:stretch>
              <a:fillRect/>
            </a:stretch>
          </a:blipFill>
        </p:spPr>
        <p:txBody>
          <a:bodyPr wrap="square" lIns="0" tIns="0" rIns="0" bIns="0" rtlCol="0"/>
          <a:lstStyle/>
          <a:p>
            <a:endParaRPr sz="3804"/>
          </a:p>
        </p:txBody>
      </p:sp>
      <p:sp>
        <p:nvSpPr>
          <p:cNvPr id="7" name="object 7"/>
          <p:cNvSpPr txBox="1"/>
          <p:nvPr/>
        </p:nvSpPr>
        <p:spPr>
          <a:xfrm>
            <a:off x="736990" y="6222624"/>
            <a:ext cx="7492610" cy="364302"/>
          </a:xfrm>
          <a:prstGeom prst="rect">
            <a:avLst/>
          </a:prstGeom>
        </p:spPr>
        <p:txBody>
          <a:bodyPr vert="horz" wrap="square" lIns="0" tIns="25499" rIns="0" bIns="0" rtlCol="0">
            <a:spAutoFit/>
          </a:bodyPr>
          <a:lstStyle/>
          <a:p>
            <a:pPr marL="26841">
              <a:spcBef>
                <a:spcPts val="201"/>
              </a:spcBef>
            </a:pPr>
            <a:r>
              <a:rPr lang="en-US" sz="2200" dirty="0">
                <a:solidFill>
                  <a:srgbClr val="22373A"/>
                </a:solidFill>
                <a:latin typeface="Times New Roman" panose="02020603050405020304" pitchFamily="18" charset="0"/>
                <a:cs typeface="Times New Roman" panose="02020603050405020304" pitchFamily="18" charset="0"/>
              </a:rPr>
              <a:t>Especially concerning given the aging population..</a:t>
            </a:r>
            <a:endParaRPr lang="en-US" sz="2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extLst>
              <p:ext uri="{D42A27DB-BD31-4B8C-83A1-F6EECF244321}">
                <p14:modId xmlns:p14="http://schemas.microsoft.com/office/powerpoint/2010/main" val="1848560088"/>
              </p:ext>
            </p:extLst>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endParaRPr lang="en-CA" dirty="0"/>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endParaRPr lang="en-CA" dirty="0"/>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endParaRPr lang="en-CA" dirty="0"/>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endParaRPr lang="en-CA" dirty="0"/>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557018234"/>
                  </a:ext>
                </a:extLst>
              </a:tr>
            </a:tbl>
          </a:graphicData>
        </a:graphic>
      </p:graphicFrame>
    </p:spTree>
    <p:extLst>
      <p:ext uri="{BB962C8B-B14F-4D97-AF65-F5344CB8AC3E}">
        <p14:creationId xmlns:p14="http://schemas.microsoft.com/office/powerpoint/2010/main" val="16809059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r>
                        <a:rPr lang="en-CA" dirty="0" err="1"/>
                        <a:t>Underprovision</a:t>
                      </a:r>
                      <a:r>
                        <a:rPr lang="en-CA" dirty="0"/>
                        <a:t>, </a:t>
                      </a:r>
                    </a:p>
                    <a:p>
                      <a:r>
                        <a:rPr lang="en-CA" dirty="0"/>
                        <a:t>Low productivity</a:t>
                      </a:r>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r>
                        <a:rPr lang="en-CA" dirty="0" err="1"/>
                        <a:t>Underprovision</a:t>
                      </a:r>
                      <a:r>
                        <a:rPr lang="en-CA" dirty="0"/>
                        <a:t>, dumping</a:t>
                      </a:r>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r>
                        <a:rPr lang="en-CA" dirty="0"/>
                        <a:t>Overprovision, upcoding</a:t>
                      </a:r>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r>
                        <a:rPr lang="en-CA" dirty="0"/>
                        <a:t>Overprovision, inequitable access across patients</a:t>
                      </a:r>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r>
                        <a:rPr lang="en-CA" dirty="0"/>
                        <a:t>Inequitable access? </a:t>
                      </a:r>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r>
                        <a:rPr lang="en-CA" dirty="0"/>
                        <a:t>??</a:t>
                      </a:r>
                    </a:p>
                  </a:txBody>
                  <a:tcPr/>
                </a:tc>
                <a:extLst>
                  <a:ext uri="{0D108BD9-81ED-4DB2-BD59-A6C34878D82A}">
                    <a16:rowId xmlns:a16="http://schemas.microsoft.com/office/drawing/2014/main" val="1557018234"/>
                  </a:ext>
                </a:extLst>
              </a:tr>
            </a:tbl>
          </a:graphicData>
        </a:graphic>
      </p:graphicFrame>
    </p:spTree>
    <p:extLst>
      <p:ext uri="{BB962C8B-B14F-4D97-AF65-F5344CB8AC3E}">
        <p14:creationId xmlns:p14="http://schemas.microsoft.com/office/powerpoint/2010/main" val="1988440729"/>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r>
                        <a:rPr lang="en-CA" dirty="0" err="1"/>
                        <a:t>Underprovision</a:t>
                      </a:r>
                      <a:r>
                        <a:rPr lang="en-CA" dirty="0"/>
                        <a:t>, </a:t>
                      </a:r>
                    </a:p>
                    <a:p>
                      <a:r>
                        <a:rPr lang="en-CA" dirty="0"/>
                        <a:t>Low productivity</a:t>
                      </a:r>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r>
                        <a:rPr lang="en-CA" dirty="0" err="1"/>
                        <a:t>Underprovision</a:t>
                      </a:r>
                      <a:r>
                        <a:rPr lang="en-CA" dirty="0"/>
                        <a:t>, dumping</a:t>
                      </a:r>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r>
                        <a:rPr lang="en-CA" dirty="0"/>
                        <a:t>Overprovision, upcoding</a:t>
                      </a:r>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r>
                        <a:rPr lang="en-CA" dirty="0"/>
                        <a:t>Overprovision, inequitable access across patients</a:t>
                      </a:r>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r>
                        <a:rPr lang="en-CA" dirty="0"/>
                        <a:t>Inequitable access? </a:t>
                      </a:r>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r>
                        <a:rPr lang="en-CA" dirty="0"/>
                        <a:t>??</a:t>
                      </a:r>
                    </a:p>
                  </a:txBody>
                  <a:tcPr/>
                </a:tc>
                <a:extLst>
                  <a:ext uri="{0D108BD9-81ED-4DB2-BD59-A6C34878D82A}">
                    <a16:rowId xmlns:a16="http://schemas.microsoft.com/office/drawing/2014/main" val="1557018234"/>
                  </a:ext>
                </a:extLst>
              </a:tr>
            </a:tbl>
          </a:graphicData>
        </a:graphic>
      </p:graphicFrame>
      <p:sp>
        <p:nvSpPr>
          <p:cNvPr id="3" name="TextBox 2">
            <a:extLst>
              <a:ext uri="{FF2B5EF4-FFF2-40B4-BE49-F238E27FC236}">
                <a16:creationId xmlns:a16="http://schemas.microsoft.com/office/drawing/2014/main" id="{63A978E3-3A0F-BA63-705D-BF144E660FCC}"/>
              </a:ext>
            </a:extLst>
          </p:cNvPr>
          <p:cNvSpPr txBox="1"/>
          <p:nvPr/>
        </p:nvSpPr>
        <p:spPr>
          <a:xfrm>
            <a:off x="3399591" y="1828800"/>
            <a:ext cx="4724400" cy="2800767"/>
          </a:xfrm>
          <a:prstGeom prst="rect">
            <a:avLst/>
          </a:prstGeom>
          <a:solidFill>
            <a:schemeClr val="accent5">
              <a:lumMod val="75000"/>
            </a:schemeClr>
          </a:solidFill>
          <a:ln w="76200">
            <a:solidFill>
              <a:schemeClr val="accent5">
                <a:lumMod val="50000"/>
              </a:schemeClr>
            </a:solidFill>
          </a:ln>
        </p:spPr>
        <p:txBody>
          <a:bodyPr wrap="square" rtlCol="0">
            <a:spAutoFit/>
          </a:bodyPr>
          <a:lstStyle/>
          <a:p>
            <a:r>
              <a:rPr lang="en-CA" sz="8800" dirty="0">
                <a:solidFill>
                  <a:schemeClr val="bg1"/>
                </a:solidFill>
              </a:rPr>
              <a:t>Which is best?</a:t>
            </a:r>
          </a:p>
        </p:txBody>
      </p:sp>
    </p:spTree>
    <p:extLst>
      <p:ext uri="{BB962C8B-B14F-4D97-AF65-F5344CB8AC3E}">
        <p14:creationId xmlns:p14="http://schemas.microsoft.com/office/powerpoint/2010/main" val="342792670"/>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vert="horz" lIns="91440" tIns="45720" rIns="91440" bIns="45720" rtlCol="0" anchor="b">
            <a:noAutofit/>
          </a:bodyPr>
          <a:lstStyle/>
          <a:p>
            <a:r>
              <a:rPr lang="en-US" sz="4800" dirty="0">
                <a:solidFill>
                  <a:srgbClr val="FFFFFF"/>
                </a:solidFill>
                <a:latin typeface="+mj-lt"/>
              </a:rPr>
              <a:t>“There are many mechanisms for paying physicians, some are good, and some are bad. </a:t>
            </a:r>
            <a:br>
              <a:rPr lang="en-US" sz="4800" dirty="0">
                <a:solidFill>
                  <a:srgbClr val="FFFFFF"/>
                </a:solidFill>
                <a:latin typeface="+mj-lt"/>
              </a:rPr>
            </a:br>
            <a:br>
              <a:rPr lang="en-US" sz="4800" dirty="0">
                <a:solidFill>
                  <a:srgbClr val="FFFFFF"/>
                </a:solidFill>
                <a:latin typeface="+mj-lt"/>
              </a:rPr>
            </a:br>
            <a:r>
              <a:rPr lang="en-US" sz="4800" dirty="0">
                <a:solidFill>
                  <a:srgbClr val="FFFFFF"/>
                </a:solidFill>
                <a:latin typeface="+mj-lt"/>
              </a:rPr>
              <a:t>The three worst are fee-for-service, capitation and salary. ”</a:t>
            </a:r>
          </a:p>
        </p:txBody>
      </p:sp>
      <p:sp>
        <p:nvSpPr>
          <p:cNvPr id="3075" name="Rectangle 3"/>
          <p:cNvSpPr>
            <a:spLocks noGrp="1" noChangeArrowheads="1"/>
          </p:cNvSpPr>
          <p:nvPr>
            <p:ph type="subTitle" idx="1"/>
          </p:nvPr>
        </p:nvSpPr>
        <p:spPr/>
        <p:txBody>
          <a:bodyPr vert="horz" lIns="91440" tIns="45720" rIns="91440" bIns="45720" rtlCol="0">
            <a:normAutofit lnSpcReduction="10000"/>
          </a:bodyPr>
          <a:lstStyle/>
          <a:p>
            <a:pPr indent="-182880"/>
            <a:endParaRPr lang="en-US">
              <a:solidFill>
                <a:srgbClr val="FFFFFF"/>
              </a:solidFill>
              <a:latin typeface="+mn-lt"/>
            </a:endParaRPr>
          </a:p>
          <a:p>
            <a:pPr indent="-182880"/>
            <a:endParaRPr lang="en-US">
              <a:solidFill>
                <a:srgbClr val="FFFFFF"/>
              </a:solidFill>
              <a:latin typeface="+mn-lt"/>
            </a:endParaRPr>
          </a:p>
          <a:p>
            <a:pPr indent="-182880"/>
            <a:r>
              <a:rPr lang="en-US">
                <a:solidFill>
                  <a:srgbClr val="FFFFFF"/>
                </a:solidFill>
                <a:latin typeface="+mn-lt"/>
              </a:rPr>
              <a:t>Jamie Robinson, “Theory and Practice in the Design of Physician Payment Incentives,” </a:t>
            </a:r>
            <a:r>
              <a:rPr lang="en-US" i="1">
                <a:solidFill>
                  <a:srgbClr val="FFFFFF"/>
                </a:solidFill>
                <a:latin typeface="+mn-lt"/>
              </a:rPr>
              <a:t>Milbank Q., </a:t>
            </a:r>
            <a:r>
              <a:rPr lang="en-US">
                <a:solidFill>
                  <a:srgbClr val="FFFFFF"/>
                </a:solidFill>
                <a:latin typeface="+mn-lt"/>
              </a:rPr>
              <a:t>2001 p. 149.</a:t>
            </a:r>
          </a:p>
        </p:txBody>
      </p:sp>
    </p:spTree>
    <p:extLst>
      <p:ext uri="{BB962C8B-B14F-4D97-AF65-F5344CB8AC3E}">
        <p14:creationId xmlns:p14="http://schemas.microsoft.com/office/powerpoint/2010/main" val="81335224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D862A-9FB7-FED5-4151-06E22A24727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965D17B-720B-03EB-3110-81024B572A86}"/>
              </a:ext>
            </a:extLst>
          </p:cNvPr>
          <p:cNvSpPr txBox="1">
            <a:spLocks noGrp="1"/>
          </p:cNvSpPr>
          <p:nvPr>
            <p:ph type="title"/>
          </p:nvPr>
        </p:nvSpPr>
        <p:spPr>
          <a:xfrm>
            <a:off x="152400" y="228600"/>
            <a:ext cx="11218783" cy="1133744"/>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Do physicians even respond to payment incentives? </a:t>
            </a:r>
            <a:br>
              <a:rPr lang="en-CA" sz="3600" spc="85" dirty="0"/>
            </a:br>
            <a:endParaRPr sz="3600" spc="95" dirty="0"/>
          </a:p>
        </p:txBody>
      </p:sp>
      <p:sp>
        <p:nvSpPr>
          <p:cNvPr id="8" name="object 8">
            <a:extLst>
              <a:ext uri="{FF2B5EF4-FFF2-40B4-BE49-F238E27FC236}">
                <a16:creationId xmlns:a16="http://schemas.microsoft.com/office/drawing/2014/main" id="{8E87B64C-A3AF-09B7-B4BF-AD9873BDEA3F}"/>
              </a:ext>
            </a:extLst>
          </p:cNvPr>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sp>
        <p:nvSpPr>
          <p:cNvPr id="4" name="TextBox 3">
            <a:extLst>
              <a:ext uri="{FF2B5EF4-FFF2-40B4-BE49-F238E27FC236}">
                <a16:creationId xmlns:a16="http://schemas.microsoft.com/office/drawing/2014/main" id="{999AFFBE-8F24-F7E5-41BB-2C663FECD453}"/>
              </a:ext>
            </a:extLst>
          </p:cNvPr>
          <p:cNvSpPr txBox="1"/>
          <p:nvPr/>
        </p:nvSpPr>
        <p:spPr>
          <a:xfrm>
            <a:off x="304800" y="6248400"/>
            <a:ext cx="4982454" cy="369332"/>
          </a:xfrm>
          <a:prstGeom prst="rect">
            <a:avLst/>
          </a:prstGeom>
          <a:noFill/>
        </p:spPr>
        <p:txBody>
          <a:bodyPr wrap="none" rtlCol="0">
            <a:spAutoFit/>
          </a:bodyPr>
          <a:lstStyle/>
          <a:p>
            <a:r>
              <a:rPr lang="en-US" dirty="0"/>
              <a:t>Source: </a:t>
            </a:r>
            <a:r>
              <a:rPr lang="en-US" dirty="0">
                <a:hlinkClick r:id="rId3"/>
              </a:rPr>
              <a:t>Jacobson et al. (2010), </a:t>
            </a:r>
            <a:r>
              <a:rPr lang="en-US" i="1" dirty="0">
                <a:hlinkClick r:id="rId3"/>
              </a:rPr>
              <a:t>Health Affairs</a:t>
            </a:r>
            <a:endParaRPr lang="en-US" i="1" dirty="0"/>
          </a:p>
        </p:txBody>
      </p:sp>
      <p:pic>
        <p:nvPicPr>
          <p:cNvPr id="6" name="Picture 5">
            <a:extLst>
              <a:ext uri="{FF2B5EF4-FFF2-40B4-BE49-F238E27FC236}">
                <a16:creationId xmlns:a16="http://schemas.microsoft.com/office/drawing/2014/main" id="{CCCB886D-C2FB-0D1D-A9C6-2A20F7EF73BF}"/>
              </a:ext>
            </a:extLst>
          </p:cNvPr>
          <p:cNvPicPr>
            <a:picLocks noChangeAspect="1"/>
          </p:cNvPicPr>
          <p:nvPr/>
        </p:nvPicPr>
        <p:blipFill>
          <a:blip r:embed="rId4"/>
          <a:stretch>
            <a:fillRect/>
          </a:stretch>
        </p:blipFill>
        <p:spPr>
          <a:xfrm>
            <a:off x="304800" y="838200"/>
            <a:ext cx="7309903" cy="5181600"/>
          </a:xfrm>
          <a:prstGeom prst="rect">
            <a:avLst/>
          </a:prstGeom>
        </p:spPr>
      </p:pic>
    </p:spTree>
    <p:extLst>
      <p:ext uri="{BB962C8B-B14F-4D97-AF65-F5344CB8AC3E}">
        <p14:creationId xmlns:p14="http://schemas.microsoft.com/office/powerpoint/2010/main" val="983400471"/>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2DFEF-5BDF-4666-183C-2579A04B91B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7C677B2-EA01-A832-D2D2-8AB82E6AA9B1}"/>
              </a:ext>
            </a:extLst>
          </p:cNvPr>
          <p:cNvSpPr txBox="1">
            <a:spLocks noGrp="1"/>
          </p:cNvSpPr>
          <p:nvPr>
            <p:ph type="title"/>
          </p:nvPr>
        </p:nvSpPr>
        <p:spPr>
          <a:xfrm>
            <a:off x="152400" y="228600"/>
            <a:ext cx="11218783" cy="1133744"/>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Do physicians even respond to payment incentives? </a:t>
            </a:r>
            <a:br>
              <a:rPr lang="en-CA" sz="3600" spc="85" dirty="0"/>
            </a:br>
            <a:endParaRPr sz="3600" spc="95" dirty="0"/>
          </a:p>
        </p:txBody>
      </p:sp>
      <p:sp>
        <p:nvSpPr>
          <p:cNvPr id="8" name="object 8">
            <a:extLst>
              <a:ext uri="{FF2B5EF4-FFF2-40B4-BE49-F238E27FC236}">
                <a16:creationId xmlns:a16="http://schemas.microsoft.com/office/drawing/2014/main" id="{5DEA2FD9-1A8D-6D62-B6E7-AF86562E261D}"/>
              </a:ext>
            </a:extLst>
          </p:cNvPr>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sp>
        <p:nvSpPr>
          <p:cNvPr id="4" name="TextBox 3">
            <a:extLst>
              <a:ext uri="{FF2B5EF4-FFF2-40B4-BE49-F238E27FC236}">
                <a16:creationId xmlns:a16="http://schemas.microsoft.com/office/drawing/2014/main" id="{49C30FF3-8974-A066-73F4-8A61220ED903}"/>
              </a:ext>
            </a:extLst>
          </p:cNvPr>
          <p:cNvSpPr txBox="1"/>
          <p:nvPr/>
        </p:nvSpPr>
        <p:spPr>
          <a:xfrm>
            <a:off x="304800" y="6248400"/>
            <a:ext cx="4982454" cy="369332"/>
          </a:xfrm>
          <a:prstGeom prst="rect">
            <a:avLst/>
          </a:prstGeom>
          <a:noFill/>
        </p:spPr>
        <p:txBody>
          <a:bodyPr wrap="none" rtlCol="0">
            <a:spAutoFit/>
          </a:bodyPr>
          <a:lstStyle/>
          <a:p>
            <a:r>
              <a:rPr lang="en-US" dirty="0"/>
              <a:t>Source: </a:t>
            </a:r>
            <a:r>
              <a:rPr lang="en-US" dirty="0">
                <a:hlinkClick r:id="rId3"/>
              </a:rPr>
              <a:t>Jacobson et al. (2010), </a:t>
            </a:r>
            <a:r>
              <a:rPr lang="en-US" i="1" dirty="0">
                <a:hlinkClick r:id="rId3"/>
              </a:rPr>
              <a:t>Health Affairs</a:t>
            </a:r>
            <a:endParaRPr lang="en-US" i="1" dirty="0"/>
          </a:p>
        </p:txBody>
      </p:sp>
      <p:pic>
        <p:nvPicPr>
          <p:cNvPr id="5" name="Picture 4">
            <a:extLst>
              <a:ext uri="{FF2B5EF4-FFF2-40B4-BE49-F238E27FC236}">
                <a16:creationId xmlns:a16="http://schemas.microsoft.com/office/drawing/2014/main" id="{16A7755C-C09B-DC2C-E89F-82A88AA576C2}"/>
              </a:ext>
            </a:extLst>
          </p:cNvPr>
          <p:cNvPicPr>
            <a:picLocks noChangeAspect="1"/>
          </p:cNvPicPr>
          <p:nvPr/>
        </p:nvPicPr>
        <p:blipFill>
          <a:blip r:embed="rId4"/>
          <a:stretch>
            <a:fillRect/>
          </a:stretch>
        </p:blipFill>
        <p:spPr>
          <a:xfrm>
            <a:off x="272441" y="804997"/>
            <a:ext cx="7653991" cy="5248006"/>
          </a:xfrm>
          <a:prstGeom prst="rect">
            <a:avLst/>
          </a:prstGeom>
        </p:spPr>
      </p:pic>
    </p:spTree>
    <p:extLst>
      <p:ext uri="{BB962C8B-B14F-4D97-AF65-F5344CB8AC3E}">
        <p14:creationId xmlns:p14="http://schemas.microsoft.com/office/powerpoint/2010/main" val="735734776"/>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60556-53BE-3D42-EE72-31DA822F9B6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BF854F3-359E-BC4E-4FBB-D72C69D7171F}"/>
              </a:ext>
            </a:extLst>
          </p:cNvPr>
          <p:cNvSpPr txBox="1">
            <a:spLocks noGrp="1"/>
          </p:cNvSpPr>
          <p:nvPr>
            <p:ph type="title"/>
          </p:nvPr>
        </p:nvSpPr>
        <p:spPr>
          <a:xfrm>
            <a:off x="0" y="225251"/>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What about healthcare </a:t>
            </a:r>
            <a:r>
              <a:rPr lang="en-CA" sz="3600" b="1" spc="85" dirty="0"/>
              <a:t>institutions?</a:t>
            </a:r>
            <a:endParaRPr sz="3600" spc="95" dirty="0"/>
          </a:p>
        </p:txBody>
      </p:sp>
      <p:sp>
        <p:nvSpPr>
          <p:cNvPr id="8" name="object 8">
            <a:extLst>
              <a:ext uri="{FF2B5EF4-FFF2-40B4-BE49-F238E27FC236}">
                <a16:creationId xmlns:a16="http://schemas.microsoft.com/office/drawing/2014/main" id="{C820A0A3-8C2E-F56A-50E4-1CA18B5AB849}"/>
              </a:ext>
            </a:extLst>
          </p:cNvPr>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sp>
        <p:nvSpPr>
          <p:cNvPr id="4" name="TextBox 3">
            <a:extLst>
              <a:ext uri="{FF2B5EF4-FFF2-40B4-BE49-F238E27FC236}">
                <a16:creationId xmlns:a16="http://schemas.microsoft.com/office/drawing/2014/main" id="{88029047-A7E2-2B3D-0BEF-067D8A0CCBD1}"/>
              </a:ext>
            </a:extLst>
          </p:cNvPr>
          <p:cNvSpPr txBox="1"/>
          <p:nvPr/>
        </p:nvSpPr>
        <p:spPr>
          <a:xfrm>
            <a:off x="304800" y="6248400"/>
            <a:ext cx="3847592" cy="369332"/>
          </a:xfrm>
          <a:prstGeom prst="rect">
            <a:avLst/>
          </a:prstGeom>
          <a:noFill/>
        </p:spPr>
        <p:txBody>
          <a:bodyPr wrap="none" rtlCol="0">
            <a:spAutoFit/>
          </a:bodyPr>
          <a:lstStyle/>
          <a:p>
            <a:r>
              <a:rPr lang="en-US" dirty="0"/>
              <a:t>Source: </a:t>
            </a:r>
            <a:r>
              <a:rPr lang="da-DK" dirty="0">
                <a:hlinkClick r:id="rId3"/>
              </a:rPr>
              <a:t>Eliason et al., (2018), </a:t>
            </a:r>
            <a:r>
              <a:rPr lang="da-DK" i="1" dirty="0">
                <a:hlinkClick r:id="rId3"/>
              </a:rPr>
              <a:t>AER</a:t>
            </a:r>
            <a:endParaRPr lang="en-US" i="1" dirty="0"/>
          </a:p>
        </p:txBody>
      </p:sp>
      <p:pic>
        <p:nvPicPr>
          <p:cNvPr id="6" name="Picture 5">
            <a:extLst>
              <a:ext uri="{FF2B5EF4-FFF2-40B4-BE49-F238E27FC236}">
                <a16:creationId xmlns:a16="http://schemas.microsoft.com/office/drawing/2014/main" id="{70ECB864-3916-8339-EBE7-DB2082785E28}"/>
              </a:ext>
            </a:extLst>
          </p:cNvPr>
          <p:cNvPicPr>
            <a:picLocks noChangeAspect="1"/>
          </p:cNvPicPr>
          <p:nvPr/>
        </p:nvPicPr>
        <p:blipFill>
          <a:blip r:embed="rId4"/>
          <a:stretch>
            <a:fillRect/>
          </a:stretch>
        </p:blipFill>
        <p:spPr>
          <a:xfrm>
            <a:off x="295405" y="895065"/>
            <a:ext cx="8369571" cy="5263266"/>
          </a:xfrm>
          <a:prstGeom prst="rect">
            <a:avLst/>
          </a:prstGeom>
        </p:spPr>
      </p:pic>
    </p:spTree>
    <p:extLst>
      <p:ext uri="{BB962C8B-B14F-4D97-AF65-F5344CB8AC3E}">
        <p14:creationId xmlns:p14="http://schemas.microsoft.com/office/powerpoint/2010/main" val="348185290"/>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A9E21-CAD2-CC42-8B53-D92FE2D2EE3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34DC75C-8D52-98F8-BD9E-12149B27BFBA}"/>
              </a:ext>
            </a:extLst>
          </p:cNvPr>
          <p:cNvSpPr txBox="1">
            <a:spLocks noGrp="1"/>
          </p:cNvSpPr>
          <p:nvPr>
            <p:ph type="title"/>
          </p:nvPr>
        </p:nvSpPr>
        <p:spPr>
          <a:xfrm>
            <a:off x="0" y="225251"/>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What about healthcare </a:t>
            </a:r>
            <a:r>
              <a:rPr lang="en-CA" sz="3600" b="1" spc="85" dirty="0"/>
              <a:t>institutions?</a:t>
            </a:r>
            <a:endParaRPr sz="3600" spc="95" dirty="0"/>
          </a:p>
        </p:txBody>
      </p:sp>
      <p:sp>
        <p:nvSpPr>
          <p:cNvPr id="8" name="object 8">
            <a:extLst>
              <a:ext uri="{FF2B5EF4-FFF2-40B4-BE49-F238E27FC236}">
                <a16:creationId xmlns:a16="http://schemas.microsoft.com/office/drawing/2014/main" id="{9B17C389-E254-8C5D-D183-47FF36AB7001}"/>
              </a:ext>
            </a:extLst>
          </p:cNvPr>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sp>
        <p:nvSpPr>
          <p:cNvPr id="4" name="TextBox 3">
            <a:extLst>
              <a:ext uri="{FF2B5EF4-FFF2-40B4-BE49-F238E27FC236}">
                <a16:creationId xmlns:a16="http://schemas.microsoft.com/office/drawing/2014/main" id="{1DA1B8CC-D2AC-6C1F-E449-0B2B05763C82}"/>
              </a:ext>
            </a:extLst>
          </p:cNvPr>
          <p:cNvSpPr txBox="1"/>
          <p:nvPr/>
        </p:nvSpPr>
        <p:spPr>
          <a:xfrm>
            <a:off x="304800" y="6248400"/>
            <a:ext cx="3847592" cy="369332"/>
          </a:xfrm>
          <a:prstGeom prst="rect">
            <a:avLst/>
          </a:prstGeom>
          <a:noFill/>
        </p:spPr>
        <p:txBody>
          <a:bodyPr wrap="none" rtlCol="0">
            <a:spAutoFit/>
          </a:bodyPr>
          <a:lstStyle/>
          <a:p>
            <a:r>
              <a:rPr lang="en-US" dirty="0"/>
              <a:t>Source: </a:t>
            </a:r>
            <a:r>
              <a:rPr lang="da-DK" dirty="0">
                <a:hlinkClick r:id="rId3"/>
              </a:rPr>
              <a:t>Eliason et al., (2018), </a:t>
            </a:r>
            <a:r>
              <a:rPr lang="da-DK" i="1" dirty="0">
                <a:hlinkClick r:id="rId3"/>
              </a:rPr>
              <a:t>AER</a:t>
            </a:r>
            <a:endParaRPr lang="en-US" i="1" dirty="0"/>
          </a:p>
        </p:txBody>
      </p:sp>
      <p:pic>
        <p:nvPicPr>
          <p:cNvPr id="5" name="Picture 4">
            <a:extLst>
              <a:ext uri="{FF2B5EF4-FFF2-40B4-BE49-F238E27FC236}">
                <a16:creationId xmlns:a16="http://schemas.microsoft.com/office/drawing/2014/main" id="{585AEF64-9581-4413-0134-2FB707665178}"/>
              </a:ext>
            </a:extLst>
          </p:cNvPr>
          <p:cNvPicPr>
            <a:picLocks noChangeAspect="1"/>
          </p:cNvPicPr>
          <p:nvPr/>
        </p:nvPicPr>
        <p:blipFill>
          <a:blip r:embed="rId4"/>
          <a:stretch>
            <a:fillRect/>
          </a:stretch>
        </p:blipFill>
        <p:spPr>
          <a:xfrm>
            <a:off x="342378" y="826918"/>
            <a:ext cx="8092202" cy="5231702"/>
          </a:xfrm>
          <a:prstGeom prst="rect">
            <a:avLst/>
          </a:prstGeom>
        </p:spPr>
      </p:pic>
    </p:spTree>
    <p:extLst>
      <p:ext uri="{BB962C8B-B14F-4D97-AF65-F5344CB8AC3E}">
        <p14:creationId xmlns:p14="http://schemas.microsoft.com/office/powerpoint/2010/main" val="1338228618"/>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Adverse Selection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46A55-9D61-C761-2A70-05992621170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5E1B77B-9B50-5E84-6AEB-AC7D807A8795}"/>
              </a:ext>
            </a:extLst>
          </p:cNvPr>
          <p:cNvSpPr txBox="1">
            <a:spLocks noGrp="1"/>
          </p:cNvSpPr>
          <p:nvPr>
            <p:ph type="title"/>
          </p:nvPr>
        </p:nvSpPr>
        <p:spPr>
          <a:xfrm>
            <a:off x="152400" y="152282"/>
            <a:ext cx="11218783" cy="579746"/>
          </a:xfrm>
          <a:prstGeom prst="rect">
            <a:avLst/>
          </a:prstGeom>
        </p:spPr>
        <p:txBody>
          <a:bodyPr vert="horz" wrap="square" lIns="0" tIns="25499" rIns="0" bIns="0" rtlCol="0" anchor="b">
            <a:spAutoFit/>
          </a:bodyPr>
          <a:lstStyle/>
          <a:p>
            <a:r>
              <a:rPr lang="en-CA" sz="4000" b="1" dirty="0"/>
              <a:t>Can we solve things through payment reform? </a:t>
            </a:r>
          </a:p>
        </p:txBody>
      </p:sp>
      <p:sp>
        <p:nvSpPr>
          <p:cNvPr id="8" name="object 8">
            <a:extLst>
              <a:ext uri="{FF2B5EF4-FFF2-40B4-BE49-F238E27FC236}">
                <a16:creationId xmlns:a16="http://schemas.microsoft.com/office/drawing/2014/main" id="{495075A3-3545-1D84-5AF1-06762EEC73D9}"/>
              </a:ext>
            </a:extLst>
          </p:cNvPr>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pic>
        <p:nvPicPr>
          <p:cNvPr id="6" name="Picture 5">
            <a:extLst>
              <a:ext uri="{FF2B5EF4-FFF2-40B4-BE49-F238E27FC236}">
                <a16:creationId xmlns:a16="http://schemas.microsoft.com/office/drawing/2014/main" id="{8FF1526F-FA3F-9623-5C5B-CE59F8B06278}"/>
              </a:ext>
            </a:extLst>
          </p:cNvPr>
          <p:cNvPicPr>
            <a:picLocks noChangeAspect="1"/>
          </p:cNvPicPr>
          <p:nvPr/>
        </p:nvPicPr>
        <p:blipFill>
          <a:blip r:embed="rId3"/>
          <a:stretch>
            <a:fillRect/>
          </a:stretch>
        </p:blipFill>
        <p:spPr>
          <a:xfrm>
            <a:off x="180560" y="3626148"/>
            <a:ext cx="12192000" cy="2780872"/>
          </a:xfrm>
          <a:prstGeom prst="rect">
            <a:avLst/>
          </a:prstGeom>
        </p:spPr>
      </p:pic>
      <p:sp>
        <p:nvSpPr>
          <p:cNvPr id="7" name="TextBox 6">
            <a:extLst>
              <a:ext uri="{FF2B5EF4-FFF2-40B4-BE49-F238E27FC236}">
                <a16:creationId xmlns:a16="http://schemas.microsoft.com/office/drawing/2014/main" id="{3C5E9742-98A2-3532-9D2B-1C836CD67146}"/>
              </a:ext>
            </a:extLst>
          </p:cNvPr>
          <p:cNvSpPr txBox="1"/>
          <p:nvPr/>
        </p:nvSpPr>
        <p:spPr>
          <a:xfrm>
            <a:off x="533401" y="914400"/>
            <a:ext cx="9829800" cy="1938992"/>
          </a:xfrm>
          <a:prstGeom prst="rect">
            <a:avLst/>
          </a:prstGeom>
          <a:noFill/>
        </p:spPr>
        <p:txBody>
          <a:bodyPr wrap="square" rtlCol="0">
            <a:spAutoFit/>
          </a:bodyPr>
          <a:lstStyle/>
          <a:p>
            <a:pPr marL="285750" indent="-285750">
              <a:buFontTx/>
              <a:buChar char="-"/>
            </a:pPr>
            <a:r>
              <a:rPr lang="en-US" sz="2400" dirty="0"/>
              <a:t>In 1970s, some policymakers thought Canadian physicians were making too much money (in a fee-for-service environment)</a:t>
            </a:r>
          </a:p>
          <a:p>
            <a:pPr marL="285750" indent="-285750">
              <a:buFontTx/>
              <a:buChar char="-"/>
            </a:pPr>
            <a:r>
              <a:rPr lang="en-US" sz="2400" dirty="0"/>
              <a:t>So they imposed a cap on payments, after which fees were reduced to 25% of original schedule</a:t>
            </a:r>
          </a:p>
          <a:p>
            <a:pPr marL="285750" indent="-285750">
              <a:buFontTx/>
              <a:buChar char="-"/>
            </a:pPr>
            <a:r>
              <a:rPr lang="en-US" sz="2400" dirty="0"/>
              <a:t>The result? </a:t>
            </a:r>
          </a:p>
        </p:txBody>
      </p:sp>
    </p:spTree>
    <p:extLst>
      <p:ext uri="{BB962C8B-B14F-4D97-AF65-F5344CB8AC3E}">
        <p14:creationId xmlns:p14="http://schemas.microsoft.com/office/powerpoint/2010/main" val="3833929606"/>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D0E17-18C4-2EB3-02C2-B3C872DAE9C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ED60D82-880D-D652-904A-C02A4962B189}"/>
              </a:ext>
            </a:extLst>
          </p:cNvPr>
          <p:cNvSpPr txBox="1">
            <a:spLocks noGrp="1"/>
          </p:cNvSpPr>
          <p:nvPr>
            <p:ph type="title"/>
          </p:nvPr>
        </p:nvSpPr>
        <p:spPr>
          <a:xfrm>
            <a:off x="152400" y="152282"/>
            <a:ext cx="11218783" cy="579746"/>
          </a:xfrm>
          <a:prstGeom prst="rect">
            <a:avLst/>
          </a:prstGeom>
        </p:spPr>
        <p:txBody>
          <a:bodyPr vert="horz" wrap="square" lIns="0" tIns="25499" rIns="0" bIns="0" rtlCol="0" anchor="b">
            <a:spAutoFit/>
          </a:bodyPr>
          <a:lstStyle/>
          <a:p>
            <a:r>
              <a:rPr lang="en-CA" sz="4000" b="1" dirty="0"/>
              <a:t>Can we solve things through payment reform? </a:t>
            </a:r>
          </a:p>
        </p:txBody>
      </p:sp>
      <p:sp>
        <p:nvSpPr>
          <p:cNvPr id="8" name="object 8">
            <a:extLst>
              <a:ext uri="{FF2B5EF4-FFF2-40B4-BE49-F238E27FC236}">
                <a16:creationId xmlns:a16="http://schemas.microsoft.com/office/drawing/2014/main" id="{F3D6981F-5BD3-796F-9608-D7804E303A58}"/>
              </a:ext>
            </a:extLst>
          </p:cNvPr>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pic>
        <p:nvPicPr>
          <p:cNvPr id="6" name="Picture 5">
            <a:extLst>
              <a:ext uri="{FF2B5EF4-FFF2-40B4-BE49-F238E27FC236}">
                <a16:creationId xmlns:a16="http://schemas.microsoft.com/office/drawing/2014/main" id="{7FFE713F-79CE-CC7C-9497-5C7E1EF7472E}"/>
              </a:ext>
            </a:extLst>
          </p:cNvPr>
          <p:cNvPicPr>
            <a:picLocks noChangeAspect="1"/>
          </p:cNvPicPr>
          <p:nvPr/>
        </p:nvPicPr>
        <p:blipFill>
          <a:blip r:embed="rId3"/>
          <a:stretch>
            <a:fillRect/>
          </a:stretch>
        </p:blipFill>
        <p:spPr>
          <a:xfrm>
            <a:off x="180560" y="3626148"/>
            <a:ext cx="12192000" cy="2780872"/>
          </a:xfrm>
          <a:prstGeom prst="rect">
            <a:avLst/>
          </a:prstGeom>
        </p:spPr>
      </p:pic>
      <p:sp>
        <p:nvSpPr>
          <p:cNvPr id="7" name="TextBox 6">
            <a:extLst>
              <a:ext uri="{FF2B5EF4-FFF2-40B4-BE49-F238E27FC236}">
                <a16:creationId xmlns:a16="http://schemas.microsoft.com/office/drawing/2014/main" id="{2D72F25A-B7FC-E038-B5DE-D88433C1BC1F}"/>
              </a:ext>
            </a:extLst>
          </p:cNvPr>
          <p:cNvSpPr txBox="1"/>
          <p:nvPr/>
        </p:nvSpPr>
        <p:spPr>
          <a:xfrm>
            <a:off x="533401" y="914400"/>
            <a:ext cx="9829800" cy="2308324"/>
          </a:xfrm>
          <a:prstGeom prst="rect">
            <a:avLst/>
          </a:prstGeom>
          <a:noFill/>
        </p:spPr>
        <p:txBody>
          <a:bodyPr wrap="square" rtlCol="0">
            <a:spAutoFit/>
          </a:bodyPr>
          <a:lstStyle/>
          <a:p>
            <a:pPr marL="285750" indent="-285750">
              <a:buFontTx/>
              <a:buChar char="-"/>
            </a:pPr>
            <a:r>
              <a:rPr lang="en-US" sz="2400" dirty="0"/>
              <a:t>In 1970s, some policymakers thought Canadian physicians were making too much money (in a fee-for-service environment)</a:t>
            </a:r>
          </a:p>
          <a:p>
            <a:pPr marL="285750" indent="-285750">
              <a:buFontTx/>
              <a:buChar char="-"/>
            </a:pPr>
            <a:r>
              <a:rPr lang="en-US" sz="2400" dirty="0"/>
              <a:t>So they imposed a cap on payments, after which fees were reduced to 25% of original schedule</a:t>
            </a:r>
          </a:p>
          <a:p>
            <a:pPr marL="285750" indent="-285750">
              <a:buFontTx/>
              <a:buChar char="-"/>
            </a:pPr>
            <a:r>
              <a:rPr lang="en-US" sz="2400" dirty="0"/>
              <a:t>The result? </a:t>
            </a:r>
          </a:p>
          <a:p>
            <a:pPr marL="285750" indent="-285750">
              <a:buFontTx/>
              <a:buChar char="-"/>
            </a:pPr>
            <a:r>
              <a:rPr lang="en-US" sz="2400" b="1" dirty="0"/>
              <a:t>Physicians’ vacation lengths increased by 70%</a:t>
            </a:r>
          </a:p>
        </p:txBody>
      </p:sp>
    </p:spTree>
    <p:extLst>
      <p:ext uri="{BB962C8B-B14F-4D97-AF65-F5344CB8AC3E}">
        <p14:creationId xmlns:p14="http://schemas.microsoft.com/office/powerpoint/2010/main" val="1433875845"/>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Ellis and McGuire (1986; 1990)</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“Provider behavior under prospective reimbursement.”</a:t>
            </a:r>
            <a:r>
              <a:rPr lang="en-US" i="1" dirty="0"/>
              <a:t> Journal of Health Economics</a:t>
            </a:r>
            <a:endParaRPr lang="en-US" dirty="0"/>
          </a:p>
          <a:p>
            <a:r>
              <a:rPr lang="en-US" dirty="0"/>
              <a:t>“Optimal payment systems for health services.” </a:t>
            </a:r>
            <a:r>
              <a:rPr lang="en-US" i="1" dirty="0"/>
              <a:t>Journal of Health Economics</a:t>
            </a:r>
            <a:endParaRPr lang="en-US" dirty="0"/>
          </a:p>
          <a:p>
            <a:endParaRPr lang="en-US" dirty="0"/>
          </a:p>
        </p:txBody>
      </p:sp>
    </p:spTree>
    <p:extLst>
      <p:ext uri="{BB962C8B-B14F-4D97-AF65-F5344CB8AC3E}">
        <p14:creationId xmlns:p14="http://schemas.microsoft.com/office/powerpoint/2010/main" val="4057525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5938" name="Rectangle 2"/>
          <p:cNvSpPr>
            <a:spLocks noGrp="1" noChangeArrowheads="1"/>
          </p:cNvSpPr>
          <p:nvPr>
            <p:ph type="title"/>
          </p:nvPr>
        </p:nvSpPr>
        <p:spPr>
          <a:xfrm>
            <a:off x="533400" y="365760"/>
            <a:ext cx="10591800" cy="736600"/>
          </a:xfrm>
        </p:spPr>
        <p:txBody>
          <a:bodyPr>
            <a:normAutofit/>
          </a:bodyPr>
          <a:lstStyle/>
          <a:p>
            <a:pPr>
              <a:defRPr/>
            </a:pPr>
            <a:r>
              <a:rPr lang="en-US" sz="4000" dirty="0"/>
              <a:t>Conventional conceptualization of provider payment</a:t>
            </a:r>
          </a:p>
        </p:txBody>
      </p:sp>
      <p:sp>
        <p:nvSpPr>
          <p:cNvPr id="4099" name="Rectangle 3"/>
          <p:cNvSpPr>
            <a:spLocks noGrp="1" noChangeArrowheads="1"/>
          </p:cNvSpPr>
          <p:nvPr>
            <p:ph type="body" idx="1"/>
          </p:nvPr>
        </p:nvSpPr>
        <p:spPr>
          <a:xfrm>
            <a:off x="533400" y="6172200"/>
            <a:ext cx="7724775" cy="736600"/>
          </a:xfrm>
        </p:spPr>
        <p:txBody>
          <a:bodyPr/>
          <a:lstStyle/>
          <a:p>
            <a:pPr>
              <a:buFont typeface="Symbol" pitchFamily="18" charset="2"/>
              <a:buNone/>
            </a:pPr>
            <a:r>
              <a:rPr lang="en-US" altLang="en-US"/>
              <a:t>Source: NRHII (2007);  Ellis (2002).</a:t>
            </a:r>
          </a:p>
          <a:p>
            <a:pPr>
              <a:lnSpc>
                <a:spcPct val="130000"/>
              </a:lnSpc>
              <a:buFont typeface="Symbol" pitchFamily="18" charset="2"/>
              <a:buNone/>
            </a:pPr>
            <a:endParaRPr lang="en-US" altLang="en-US" i="1">
              <a:solidFill>
                <a:schemeClr val="tx2"/>
              </a:solidFill>
            </a:endParaRPr>
          </a:p>
        </p:txBody>
      </p:sp>
      <p:pic>
        <p:nvPicPr>
          <p:cNvPr id="410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203582"/>
            <a:ext cx="10167365" cy="2987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664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304800" y="152400"/>
            <a:ext cx="9692640" cy="624840"/>
          </a:xfrm>
        </p:spPr>
        <p:txBody>
          <a:bodyPr>
            <a:noAutofit/>
          </a:bodyPr>
          <a:lstStyle/>
          <a:p>
            <a:r>
              <a:rPr lang="en-US" sz="3600" dirty="0"/>
              <a:t>Sample </a:t>
            </a:r>
            <a:r>
              <a:rPr lang="en-US" sz="3600" dirty="0">
                <a:solidFill>
                  <a:srgbClr val="FF0000"/>
                </a:solidFill>
              </a:rPr>
              <a:t>primary care </a:t>
            </a:r>
            <a:r>
              <a:rPr lang="en-US" sz="3600" dirty="0"/>
              <a:t>procedures and payments</a:t>
            </a:r>
          </a:p>
        </p:txBody>
      </p:sp>
      <p:graphicFrame>
        <p:nvGraphicFramePr>
          <p:cNvPr id="43045" name="Group 37"/>
          <p:cNvGraphicFramePr>
            <a:graphicFrameLocks noGrp="1"/>
          </p:cNvGraphicFramePr>
          <p:nvPr>
            <p:ph idx="1"/>
            <p:extLst>
              <p:ext uri="{D42A27DB-BD31-4B8C-83A1-F6EECF244321}">
                <p14:modId xmlns:p14="http://schemas.microsoft.com/office/powerpoint/2010/main" val="2898513377"/>
              </p:ext>
            </p:extLst>
          </p:nvPr>
        </p:nvGraphicFramePr>
        <p:xfrm>
          <a:off x="381000" y="929480"/>
          <a:ext cx="10667999" cy="4687206"/>
        </p:xfrm>
        <a:graphic>
          <a:graphicData uri="http://schemas.openxmlformats.org/drawingml/2006/table">
            <a:tbl>
              <a:tblPr>
                <a:tableStyleId>{8A107856-5554-42FB-B03E-39F5DBC370BA}</a:tableStyleId>
              </a:tblPr>
              <a:tblGrid>
                <a:gridCol w="1284111">
                  <a:extLst>
                    <a:ext uri="{9D8B030D-6E8A-4147-A177-3AD203B41FA5}">
                      <a16:colId xmlns:a16="http://schemas.microsoft.com/office/drawing/2014/main" val="20000"/>
                    </a:ext>
                  </a:extLst>
                </a:gridCol>
                <a:gridCol w="7507111">
                  <a:extLst>
                    <a:ext uri="{9D8B030D-6E8A-4147-A177-3AD203B41FA5}">
                      <a16:colId xmlns:a16="http://schemas.microsoft.com/office/drawing/2014/main" val="20001"/>
                    </a:ext>
                  </a:extLst>
                </a:gridCol>
                <a:gridCol w="1876777">
                  <a:extLst>
                    <a:ext uri="{9D8B030D-6E8A-4147-A177-3AD203B41FA5}">
                      <a16:colId xmlns:a16="http://schemas.microsoft.com/office/drawing/2014/main" val="20002"/>
                    </a:ext>
                  </a:extLst>
                </a:gridCol>
              </a:tblGrid>
              <a:tr h="9365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A005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Special family and general practice consultation</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84.45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0"/>
                  </a:ext>
                </a:extLst>
              </a:tr>
              <a:tr h="93044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K017</a:t>
                      </a:r>
                      <a:endParaRPr kumimoji="0" lang="en-US" sz="1800" b="0" i="0" u="none" strike="noStrike" cap="none" normalizeH="0" baseline="0" dirty="0">
                        <a:ln>
                          <a:noFill/>
                        </a:ln>
                        <a:solidFill>
                          <a:srgbClr val="000000"/>
                        </a:solidFill>
                        <a:effectLst/>
                        <a:latin typeface="+mj-lt"/>
                        <a:ea typeface="宋体"/>
                      </a:endParaRP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rPr>
                        <a:t>K130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rPr>
                        <a:t>K131</a:t>
                      </a:r>
                      <a:endParaRPr kumimoji="0" lang="en-US" sz="1800" b="0" u="none" strike="noStrike" cap="none" normalizeH="0" baseline="0" dirty="0">
                        <a:ln>
                          <a:noFill/>
                        </a:ln>
                        <a:solidFill>
                          <a:srgbClr val="000000"/>
                        </a:solidFill>
                        <a:effectLst/>
                        <a:latin typeface="+mj-lt"/>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Wellness visit: child</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Adolescent</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Adult &lt; 64</a:t>
                      </a: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43.60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77.20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54.00 </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1"/>
                  </a:ext>
                </a:extLst>
              </a:tr>
              <a:tr h="9365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K082</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800" b="0" i="0" kern="1200" dirty="0">
                          <a:solidFill>
                            <a:schemeClr val="dk1"/>
                          </a:solidFill>
                          <a:effectLst/>
                          <a:latin typeface="+mj-lt"/>
                          <a:ea typeface="+mn-ea"/>
                          <a:cs typeface="+mn-cs"/>
                        </a:rPr>
                        <a:t>Psychotherapy, psychiatric or primary mental health care counselling or Interview conducted by telephone or video per unit (unit means half hour or major part thereof)</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67.75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2"/>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H065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Consultation in Emergency Medicine</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81.25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4"/>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A330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A332</a:t>
                      </a: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Radiology second opinion of CT study, per study.</a:t>
                      </a:r>
                    </a:p>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Radiology second opinion of MRI study, per study</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89.50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 $              199.70</a:t>
                      </a:r>
                    </a:p>
                  </a:txBody>
                  <a:tcPr marL="9525" marR="9525" marT="9525" marB="0" anchor="ctr" horzOverflow="overflow"/>
                </a:tc>
                <a:extLst>
                  <a:ext uri="{0D108BD9-81ED-4DB2-BD59-A6C34878D82A}">
                    <a16:rowId xmlns:a16="http://schemas.microsoft.com/office/drawing/2014/main" val="10005"/>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G176</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Electrocardiogram, </a:t>
                      </a:r>
                      <a:r>
                        <a:rPr lang="en-US" dirty="0">
                          <a:latin typeface="+mj-lt"/>
                        </a:rPr>
                        <a:t>Electrophysiologic Pacing, Mapping and Ablation</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334.25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6721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93" name="Group 37"/>
          <p:cNvGraphicFramePr>
            <a:graphicFrameLocks noGrp="1"/>
          </p:cNvGraphicFramePr>
          <p:nvPr>
            <p:ph idx="1"/>
            <p:extLst>
              <p:ext uri="{D42A27DB-BD31-4B8C-83A1-F6EECF244321}">
                <p14:modId xmlns:p14="http://schemas.microsoft.com/office/powerpoint/2010/main" val="2056782245"/>
              </p:ext>
            </p:extLst>
          </p:nvPr>
        </p:nvGraphicFramePr>
        <p:xfrm>
          <a:off x="533400" y="939164"/>
          <a:ext cx="10591800" cy="5614036"/>
        </p:xfrm>
        <a:graphic>
          <a:graphicData uri="http://schemas.openxmlformats.org/drawingml/2006/table">
            <a:tbl>
              <a:tblPr>
                <a:tableStyleId>{8A107856-5554-42FB-B03E-39F5DBC370BA}</a:tableStyleId>
              </a:tblPr>
              <a:tblGrid>
                <a:gridCol w="1274939">
                  <a:extLst>
                    <a:ext uri="{9D8B030D-6E8A-4147-A177-3AD203B41FA5}">
                      <a16:colId xmlns:a16="http://schemas.microsoft.com/office/drawing/2014/main" val="20000"/>
                    </a:ext>
                  </a:extLst>
                </a:gridCol>
                <a:gridCol w="7453490">
                  <a:extLst>
                    <a:ext uri="{9D8B030D-6E8A-4147-A177-3AD203B41FA5}">
                      <a16:colId xmlns:a16="http://schemas.microsoft.com/office/drawing/2014/main" val="20001"/>
                    </a:ext>
                  </a:extLst>
                </a:gridCol>
                <a:gridCol w="1863371">
                  <a:extLst>
                    <a:ext uri="{9D8B030D-6E8A-4147-A177-3AD203B41FA5}">
                      <a16:colId xmlns:a16="http://schemas.microsoft.com/office/drawing/2014/main" val="20002"/>
                    </a:ext>
                  </a:extLst>
                </a:gridCol>
              </a:tblGrid>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99211</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Office Visit For The Evaluation Of An Established </a:t>
                      </a:r>
                      <a:r>
                        <a:rPr kumimoji="0" lang="en-US" sz="1800" b="0" u="none" strike="noStrike" cap="none" normalizeH="0" baseline="0" dirty="0">
                          <a:ln>
                            <a:noFill/>
                          </a:ln>
                          <a:solidFill>
                            <a:srgbClr val="FF0000"/>
                          </a:solidFill>
                          <a:effectLst/>
                        </a:rPr>
                        <a:t>Student</a:t>
                      </a:r>
                      <a:r>
                        <a:rPr kumimoji="0" lang="en-US" sz="1800" b="0" u="none" strike="noStrike" cap="none" normalizeH="0" baseline="0" dirty="0">
                          <a:ln>
                            <a:noFill/>
                          </a:ln>
                          <a:solidFill>
                            <a:srgbClr val="000000"/>
                          </a:solidFill>
                          <a:effectLst/>
                        </a:rPr>
                        <a:t> With Minimal Problems Not Necessarily Requiring The Presence Of A </a:t>
                      </a:r>
                      <a:r>
                        <a:rPr kumimoji="0" lang="en-US" sz="1800" b="0" u="none" strike="noStrike" cap="none" normalizeH="0" baseline="0" dirty="0">
                          <a:ln>
                            <a:noFill/>
                          </a:ln>
                          <a:solidFill>
                            <a:srgbClr val="FF3300"/>
                          </a:solidFill>
                          <a:effectLst/>
                        </a:rPr>
                        <a:t>Professor</a:t>
                      </a:r>
                      <a:endParaRPr kumimoji="0" lang="en-US" sz="1800" b="0" i="0" u="none" strike="noStrike" cap="none" normalizeH="0" baseline="0" dirty="0">
                        <a:ln>
                          <a:noFill/>
                        </a:ln>
                        <a:solidFill>
                          <a:srgbClr val="FF33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25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0"/>
                  </a:ext>
                </a:extLst>
              </a:tr>
              <a:tr h="93245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99212</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A Problem-Focused Examination And A Simple Decision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44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1"/>
                  </a:ext>
                </a:extLst>
              </a:tr>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99213</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Expanded Examination And History Of A Problem Requiring A Fairly Simple Decision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60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2"/>
                  </a:ext>
                </a:extLst>
              </a:tr>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99214</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A Detailed History, Examination, And A Decision Of Moderate Complexity, Unlisted Evaluation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 $             91 </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3"/>
                  </a:ext>
                </a:extLst>
              </a:tr>
              <a:tr h="62927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99215</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Office/Op Visit, </a:t>
                      </a:r>
                      <a:r>
                        <a:rPr kumimoji="0" lang="en-US" sz="1800" b="0" u="none" strike="noStrike" cap="none" normalizeH="0" baseline="0" dirty="0" err="1">
                          <a:ln>
                            <a:noFill/>
                          </a:ln>
                          <a:solidFill>
                            <a:srgbClr val="000000"/>
                          </a:solidFill>
                          <a:effectLst/>
                        </a:rPr>
                        <a:t>Est</a:t>
                      </a:r>
                      <a:r>
                        <a:rPr kumimoji="0" lang="en-US" sz="1800" b="0" u="none" strike="noStrike" cap="none" normalizeH="0" baseline="0" dirty="0">
                          <a:ln>
                            <a:noFill/>
                          </a:ln>
                          <a:solidFill>
                            <a:srgbClr val="000000"/>
                          </a:solidFill>
                          <a:effectLst/>
                        </a:rPr>
                        <a:t> </a:t>
                      </a:r>
                      <a:r>
                        <a:rPr kumimoji="0" lang="en-US" sz="1800" b="0" u="none" strike="noStrike" cap="none" normalizeH="0" baseline="0" dirty="0">
                          <a:ln>
                            <a:noFill/>
                          </a:ln>
                          <a:solidFill>
                            <a:srgbClr val="FF0000"/>
                          </a:solidFill>
                          <a:effectLst/>
                        </a:rPr>
                        <a:t>Student</a:t>
                      </a:r>
                      <a:r>
                        <a:rPr kumimoji="0" lang="en-US" sz="1800" b="0" u="none" strike="noStrike" cap="none" normalizeH="0" baseline="0" dirty="0">
                          <a:ln>
                            <a:noFill/>
                          </a:ln>
                          <a:solidFill>
                            <a:srgbClr val="000000"/>
                          </a:solidFill>
                          <a:effectLst/>
                        </a:rPr>
                        <a:t>, 2 Key Components: comprehensive </a:t>
                      </a:r>
                      <a:r>
                        <a:rPr kumimoji="0" lang="en-US" sz="1800" b="0" u="none" strike="noStrike" cap="none" normalizeH="0" baseline="0" dirty="0" err="1">
                          <a:ln>
                            <a:noFill/>
                          </a:ln>
                          <a:solidFill>
                            <a:srgbClr val="000000"/>
                          </a:solidFill>
                          <a:effectLst/>
                        </a:rPr>
                        <a:t>Hx;comprehensiv</a:t>
                      </a:r>
                      <a:r>
                        <a:rPr kumimoji="0" lang="en-US" sz="1800" b="0" u="none" strike="noStrike" cap="none" normalizeH="0" baseline="0" dirty="0">
                          <a:ln>
                            <a:noFill/>
                          </a:ln>
                          <a:solidFill>
                            <a:srgbClr val="000000"/>
                          </a:solidFill>
                          <a:effectLst/>
                        </a:rPr>
                        <a:t> Exam; </a:t>
                      </a:r>
                      <a:r>
                        <a:rPr kumimoji="0" lang="en-US" sz="1800" b="0" u="none" strike="noStrike" cap="none" normalizeH="0" baseline="0" dirty="0" err="1">
                          <a:ln>
                            <a:noFill/>
                          </a:ln>
                          <a:solidFill>
                            <a:srgbClr val="000000"/>
                          </a:solidFill>
                          <a:effectLst/>
                        </a:rPr>
                        <a:t>Decisn</a:t>
                      </a:r>
                      <a:r>
                        <a:rPr kumimoji="0" lang="en-US" sz="1800" b="0" u="none" strike="noStrike" cap="none" normalizeH="0" baseline="0" dirty="0">
                          <a:ln>
                            <a:noFill/>
                          </a:ln>
                          <a:solidFill>
                            <a:srgbClr val="000000"/>
                          </a:solidFill>
                          <a:effectLst/>
                        </a:rPr>
                        <a:t> High Complex</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130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4"/>
                  </a:ext>
                </a:extLst>
              </a:tr>
              <a:tr h="6246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87071</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0000"/>
                          </a:solidFill>
                          <a:effectLst/>
                        </a:rPr>
                        <a:t>Short hallway consult</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13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5"/>
                  </a:ext>
                </a:extLst>
              </a:tr>
              <a:tr h="61208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93005</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0000"/>
                          </a:solidFill>
                          <a:effectLst/>
                        </a:rPr>
                        <a:t>Reading draft thesis chapter</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a:t>
                      </a:r>
                      <a:r>
                        <a:rPr kumimoji="0" lang="en-US" sz="1800" b="0" u="none" strike="noStrike" cap="none" normalizeH="0" baseline="0" dirty="0">
                          <a:ln>
                            <a:noFill/>
                          </a:ln>
                          <a:solidFill>
                            <a:srgbClr val="FF0000"/>
                          </a:solidFill>
                          <a:effectLst/>
                        </a:rPr>
                        <a:t>260</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6"/>
                  </a:ext>
                </a:extLst>
              </a:tr>
            </a:tbl>
          </a:graphicData>
        </a:graphic>
      </p:graphicFrame>
      <p:sp>
        <p:nvSpPr>
          <p:cNvPr id="2" name="Rectangle 2">
            <a:extLst>
              <a:ext uri="{FF2B5EF4-FFF2-40B4-BE49-F238E27FC236}">
                <a16:creationId xmlns:a16="http://schemas.microsoft.com/office/drawing/2014/main" id="{2B58D0AE-E9FF-8AB4-E10D-31A9EE5ECAF5}"/>
              </a:ext>
            </a:extLst>
          </p:cNvPr>
          <p:cNvSpPr txBox="1">
            <a:spLocks/>
          </p:cNvSpPr>
          <p:nvPr/>
        </p:nvSpPr>
        <p:spPr>
          <a:xfrm>
            <a:off x="304800" y="152400"/>
            <a:ext cx="969264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t>Analogous </a:t>
            </a:r>
            <a:r>
              <a:rPr lang="en-US" sz="3600" dirty="0">
                <a:solidFill>
                  <a:srgbClr val="FF3300"/>
                </a:solidFill>
              </a:rPr>
              <a:t>professor’s</a:t>
            </a:r>
            <a:r>
              <a:rPr lang="en-US" sz="3600" dirty="0"/>
              <a:t> office visit fees?</a:t>
            </a:r>
          </a:p>
        </p:txBody>
      </p:sp>
    </p:spTree>
    <p:extLst>
      <p:ext uri="{BB962C8B-B14F-4D97-AF65-F5344CB8AC3E}">
        <p14:creationId xmlns:p14="http://schemas.microsoft.com/office/powerpoint/2010/main" val="2677334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10896600" cy="624840"/>
          </a:xfrm>
        </p:spPr>
        <p:txBody>
          <a:bodyPr>
            <a:normAutofit fontScale="90000"/>
          </a:bodyPr>
          <a:lstStyle/>
          <a:p>
            <a:pPr>
              <a:defRPr/>
            </a:pPr>
            <a:r>
              <a:rPr lang="en-US" sz="4000" dirty="0">
                <a:cs typeface="Times New Roman" panose="02020603050405020304" pitchFamily="18" charset="0"/>
              </a:rPr>
              <a:t>Ellis and McGuire (1986) model of provider payment</a:t>
            </a:r>
          </a:p>
        </p:txBody>
      </p:sp>
      <mc:AlternateContent xmlns:mc="http://schemas.openxmlformats.org/markup-compatibility/2006" xmlns:a14="http://schemas.microsoft.com/office/drawing/2010/main">
        <mc:Choice Requires="a14">
          <p:sp>
            <p:nvSpPr>
              <p:cNvPr id="16387" name="Content Placeholder 2"/>
              <p:cNvSpPr>
                <a:spLocks noGrp="1"/>
              </p:cNvSpPr>
              <p:nvPr>
                <p:ph idx="1"/>
              </p:nvPr>
            </p:nvSpPr>
            <p:spPr>
              <a:xfrm>
                <a:off x="457200" y="1011864"/>
                <a:ext cx="10363200" cy="5480375"/>
              </a:xfrm>
            </p:spPr>
            <p:txBody>
              <a:bodyPr>
                <a:normAutofit/>
              </a:bodyPr>
              <a:lstStyle/>
              <a:p>
                <a:r>
                  <a:rPr lang="en-US" altLang="en-US" sz="2400" dirty="0">
                    <a:cs typeface="Times New Roman" panose="02020603050405020304" pitchFamily="18" charset="0"/>
                  </a:rPr>
                  <a:t>In previous literature, modeled doctors and hospitals as simple profit maximizers</a:t>
                </a:r>
              </a:p>
              <a:p>
                <a:r>
                  <a:rPr lang="en-US" altLang="en-US" sz="2400" dirty="0">
                    <a:cs typeface="Times New Roman" panose="02020603050405020304" pitchFamily="18" charset="0"/>
                  </a:rPr>
                  <a:t>E&amp;M (1986) introduce the idea of an “altruistic provider” </a:t>
                </a:r>
              </a:p>
              <a:p>
                <a:r>
                  <a:rPr lang="en-US" altLang="en-US" sz="2400" dirty="0">
                    <a:cs typeface="Times New Roman" panose="02020603050405020304" pitchFamily="18" charset="0"/>
                  </a:rPr>
                  <a:t>Do so with a simple parameter </a:t>
                </a:r>
                <a14:m>
                  <m:oMath xmlns:m="http://schemas.openxmlformats.org/officeDocument/2006/math">
                    <m:r>
                      <a:rPr lang="en-CA" altLang="en-US" sz="2400" b="0" i="1" smtClean="0">
                        <a:latin typeface="Cambria Math" panose="02040503050406030204" pitchFamily="18" charset="0"/>
                        <a:cs typeface="Times New Roman" panose="02020603050405020304" pitchFamily="18" charset="0"/>
                      </a:rPr>
                      <m:t>𝛼</m:t>
                    </m:r>
                    <m:r>
                      <a:rPr lang="en-CA" altLang="en-US" sz="2400" b="0" i="1" smtClean="0">
                        <a:latin typeface="Cambria Math" panose="02040503050406030204" pitchFamily="18" charset="0"/>
                        <a:cs typeface="Times New Roman" panose="02020603050405020304" pitchFamily="18" charset="0"/>
                      </a:rPr>
                      <m:t>∈[0,1]</m:t>
                    </m:r>
                  </m:oMath>
                </a14:m>
                <a:endParaRPr lang="en-US" altLang="en-US" sz="2400" dirty="0">
                  <a:cs typeface="Times New Roman" panose="02020603050405020304" pitchFamily="18" charset="0"/>
                </a:endParaRPr>
              </a:p>
              <a:p>
                <a:pPr lvl="1"/>
                <a:r>
                  <a:rPr lang="en-US" altLang="en-US" sz="2200" dirty="0">
                    <a:cs typeface="Times New Roman" panose="02020603050405020304" pitchFamily="18" charset="0"/>
                  </a:rPr>
                  <a:t>Measures extent to which physicians care about own utility vs. others’</a:t>
                </a:r>
              </a:p>
              <a:p>
                <a:pPr marL="274320" lvl="1" indent="0">
                  <a:buNone/>
                </a:pPr>
                <a:endParaRPr lang="en-US" altLang="en-US" sz="2200" dirty="0">
                  <a:cs typeface="Times New Roman" panose="02020603050405020304" pitchFamily="18" charset="0"/>
                </a:endParaRPr>
              </a:p>
              <a:p>
                <a:pPr marL="0" indent="0">
                  <a:buNone/>
                </a:pPr>
                <a:r>
                  <a:rPr lang="en-US" altLang="en-US" sz="2400" dirty="0">
                    <a:latin typeface="Calibri" pitchFamily="34" charset="0"/>
                  </a:rPr>
                  <a:t>0-----------------------------------------------------------------------------1</a:t>
                </a:r>
              </a:p>
              <a:p>
                <a:pPr marL="0" indent="0">
                  <a:buNone/>
                </a:pPr>
                <a:r>
                  <a:rPr lang="en-US" altLang="en-US" sz="2400" b="1" u="sng" dirty="0">
                    <a:solidFill>
                      <a:schemeClr val="accent2">
                        <a:lumMod val="75000"/>
                      </a:schemeClr>
                    </a:solidFill>
                    <a:latin typeface="Calibri" pitchFamily="34" charset="0"/>
                  </a:rPr>
                  <a:t>Own utility only </a:t>
                </a:r>
                <a:r>
                  <a:rPr lang="en-US" altLang="en-US" sz="2400" dirty="0">
                    <a:latin typeface="Calibri" pitchFamily="34" charset="0"/>
                  </a:rPr>
                  <a:t>				                      </a:t>
                </a:r>
                <a:r>
                  <a:rPr lang="en-US" altLang="en-US" sz="2400" b="1" u="sng" dirty="0">
                    <a:solidFill>
                      <a:schemeClr val="accent3">
                        <a:lumMod val="50000"/>
                      </a:schemeClr>
                    </a:solidFill>
                    <a:latin typeface="Calibri" pitchFamily="34" charset="0"/>
                  </a:rPr>
                  <a:t>Others’ utility = yours</a:t>
                </a:r>
              </a:p>
              <a:p>
                <a:pPr marL="0" indent="0">
                  <a:buNone/>
                </a:pPr>
                <a:r>
                  <a:rPr lang="en-US" altLang="en-US" sz="2400" dirty="0">
                    <a:solidFill>
                      <a:schemeClr val="accent2">
                        <a:lumMod val="75000"/>
                      </a:schemeClr>
                    </a:solidFill>
                    <a:latin typeface="Calibri" pitchFamily="34" charset="0"/>
                  </a:rPr>
                  <a:t>Bankers</a:t>
                </a:r>
                <a:r>
                  <a:rPr lang="en-US" altLang="en-US" sz="2400" dirty="0">
                    <a:latin typeface="Calibri" pitchFamily="34" charset="0"/>
                  </a:rPr>
                  <a:t>			</a:t>
                </a:r>
                <a:r>
                  <a:rPr lang="en-US" altLang="en-US" sz="2800" b="1" u="sng" dirty="0">
                    <a:solidFill>
                      <a:schemeClr val="accent5">
                        <a:lumMod val="75000"/>
                      </a:schemeClr>
                    </a:solidFill>
                    <a:latin typeface="Calibri" pitchFamily="34" charset="0"/>
                  </a:rPr>
                  <a:t>doctors?</a:t>
                </a:r>
                <a:r>
                  <a:rPr lang="en-US" altLang="en-US" sz="2400" dirty="0">
                    <a:latin typeface="Calibri" pitchFamily="34" charset="0"/>
                  </a:rPr>
                  <a:t>	                       </a:t>
                </a:r>
                <a:r>
                  <a:rPr lang="en-US" altLang="en-US" sz="2400" dirty="0">
                    <a:solidFill>
                      <a:schemeClr val="accent3">
                        <a:lumMod val="50000"/>
                      </a:schemeClr>
                    </a:solidFill>
                    <a:latin typeface="Calibri" pitchFamily="34" charset="0"/>
                  </a:rPr>
                  <a:t>School teachers</a:t>
                </a:r>
              </a:p>
              <a:p>
                <a:pPr marL="0" indent="0">
                  <a:buNone/>
                </a:pPr>
                <a:r>
                  <a:rPr lang="en-US" altLang="en-US" sz="2400" dirty="0">
                    <a:solidFill>
                      <a:schemeClr val="accent2">
                        <a:lumMod val="75000"/>
                      </a:schemeClr>
                    </a:solidFill>
                    <a:latin typeface="Calibri" pitchFamily="34" charset="0"/>
                  </a:rPr>
                  <a:t>Health</a:t>
                </a:r>
                <a:r>
                  <a:rPr lang="en-US" altLang="en-US" sz="2400" dirty="0">
                    <a:latin typeface="Calibri" pitchFamily="34" charset="0"/>
                  </a:rPr>
                  <a:t> </a:t>
                </a:r>
                <a:r>
                  <a:rPr lang="en-US" altLang="en-US" sz="2400" dirty="0">
                    <a:solidFill>
                      <a:schemeClr val="accent2">
                        <a:lumMod val="75000"/>
                      </a:schemeClr>
                    </a:solidFill>
                    <a:latin typeface="Calibri" pitchFamily="34" charset="0"/>
                  </a:rPr>
                  <a:t>insurance</a:t>
                </a:r>
                <a:r>
                  <a:rPr lang="en-US" altLang="en-US" sz="2400" dirty="0">
                    <a:latin typeface="Calibri" pitchFamily="34" charset="0"/>
                  </a:rPr>
                  <a:t>			                      	          </a:t>
                </a:r>
                <a:r>
                  <a:rPr lang="en-US" altLang="en-US" sz="2400" dirty="0">
                    <a:solidFill>
                      <a:schemeClr val="accent3">
                        <a:lumMod val="50000"/>
                      </a:schemeClr>
                    </a:solidFill>
                    <a:latin typeface="Calibri" pitchFamily="34" charset="0"/>
                  </a:rPr>
                  <a:t>Charity workers</a:t>
                </a:r>
              </a:p>
              <a:p>
                <a:pPr marL="0" indent="0">
                  <a:buNone/>
                </a:pPr>
                <a:r>
                  <a:rPr lang="en-US" altLang="en-US" sz="2400" dirty="0">
                    <a:solidFill>
                      <a:schemeClr val="accent2">
                        <a:lumMod val="75000"/>
                      </a:schemeClr>
                    </a:solidFill>
                    <a:latin typeface="Calibri" pitchFamily="34" charset="0"/>
                  </a:rPr>
                  <a:t>Tourist</a:t>
                </a:r>
                <a:r>
                  <a:rPr lang="en-US" altLang="en-US" sz="2400" dirty="0">
                    <a:latin typeface="Calibri" pitchFamily="34" charset="0"/>
                  </a:rPr>
                  <a:t> </a:t>
                </a:r>
                <a:r>
                  <a:rPr lang="en-US" altLang="en-US" sz="2400" dirty="0">
                    <a:solidFill>
                      <a:schemeClr val="accent2">
                        <a:lumMod val="75000"/>
                      </a:schemeClr>
                    </a:solidFill>
                    <a:latin typeface="Calibri" pitchFamily="34" charset="0"/>
                  </a:rPr>
                  <a:t>shops</a:t>
                </a:r>
                <a:r>
                  <a:rPr lang="en-US" altLang="en-US" sz="2400" dirty="0">
                    <a:latin typeface="Calibri" pitchFamily="34" charset="0"/>
                  </a:rPr>
                  <a:t>			 		 			</a:t>
                </a:r>
              </a:p>
            </p:txBody>
          </p:sp>
        </mc:Choice>
        <mc:Fallback xmlns="">
          <p:sp>
            <p:nvSpPr>
              <p:cNvPr id="16387" name="Content Placeholder 2"/>
              <p:cNvSpPr>
                <a:spLocks noGrp="1" noRot="1" noChangeAspect="1" noMove="1" noResize="1" noEditPoints="1" noAdjustHandles="1" noChangeArrowheads="1" noChangeShapeType="1" noTextEdit="1"/>
              </p:cNvSpPr>
              <p:nvPr>
                <p:ph idx="1"/>
              </p:nvPr>
            </p:nvSpPr>
            <p:spPr>
              <a:xfrm>
                <a:off x="457200" y="1011864"/>
                <a:ext cx="10363200" cy="5480375"/>
              </a:xfrm>
              <a:blipFill>
                <a:blip r:embed="rId3"/>
                <a:stretch>
                  <a:fillRect l="-882" t="-1224" r="-294"/>
                </a:stretch>
              </a:blipFill>
            </p:spPr>
            <p:txBody>
              <a:bodyPr/>
              <a:lstStyle/>
              <a:p>
                <a:r>
                  <a:rPr lang="en-CA">
                    <a:noFill/>
                  </a:rPr>
                  <a:t> </a:t>
                </a:r>
              </a:p>
            </p:txBody>
          </p:sp>
        </mc:Fallback>
      </mc:AlternateContent>
    </p:spTree>
    <p:extLst>
      <p:ext uri="{BB962C8B-B14F-4D97-AF65-F5344CB8AC3E}">
        <p14:creationId xmlns:p14="http://schemas.microsoft.com/office/powerpoint/2010/main" val="1940678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533400" y="914400"/>
            <a:ext cx="9753600" cy="5384800"/>
          </a:xfrm>
        </p:spPr>
        <p:txBody>
          <a:bodyPr>
            <a:normAutofit fontScale="92500" lnSpcReduction="10000"/>
          </a:bodyPr>
          <a:lstStyle/>
          <a:p>
            <a:pPr>
              <a:buFont typeface="Symbol" pitchFamily="18" charset="2"/>
              <a:buNone/>
            </a:pPr>
            <a:endParaRPr lang="en-US" altLang="en-US" sz="2400" dirty="0">
              <a:latin typeface="Calibri" pitchFamily="34" charset="0"/>
            </a:endParaRPr>
          </a:p>
          <a:p>
            <a:pPr>
              <a:buFont typeface="Symbol" pitchFamily="18" charset="2"/>
              <a:buNone/>
            </a:pPr>
            <a:r>
              <a:rPr lang="en-US" altLang="en-US" sz="2400" dirty="0">
                <a:latin typeface="Calibri" pitchFamily="34" charset="0"/>
              </a:rPr>
              <a:t>U=Provider utility  = Profits + </a:t>
            </a:r>
            <a:r>
              <a:rPr lang="el-GR" altLang="en-US" sz="2400" dirty="0">
                <a:latin typeface="Calibri" pitchFamily="34" charset="0"/>
              </a:rPr>
              <a:t>α</a:t>
            </a:r>
            <a:r>
              <a:rPr lang="en-US" altLang="en-US" sz="2400" dirty="0">
                <a:latin typeface="Calibri" pitchFamily="34" charset="0"/>
              </a:rPr>
              <a:t> Benefits</a:t>
            </a:r>
          </a:p>
          <a:p>
            <a:pPr>
              <a:buFont typeface="Symbol" pitchFamily="18" charset="2"/>
              <a:buNone/>
            </a:pPr>
            <a:r>
              <a:rPr lang="en-US" altLang="en-US" sz="2400" dirty="0">
                <a:latin typeface="Calibri" pitchFamily="34" charset="0"/>
              </a:rPr>
              <a:t>                      	  =   </a:t>
            </a:r>
            <a:r>
              <a:rPr lang="el-GR" altLang="en-US" sz="2400" dirty="0">
                <a:latin typeface="Calibri" pitchFamily="34" charset="0"/>
              </a:rPr>
              <a:t>Π</a:t>
            </a:r>
            <a:r>
              <a:rPr lang="en-US" altLang="en-US" sz="2400" dirty="0">
                <a:latin typeface="Calibri" pitchFamily="34" charset="0"/>
              </a:rPr>
              <a:t> (q)   +  </a:t>
            </a:r>
            <a:r>
              <a:rPr lang="el-GR" altLang="en-US" sz="2400" dirty="0">
                <a:latin typeface="Calibri" pitchFamily="34" charset="0"/>
              </a:rPr>
              <a:t>α</a:t>
            </a:r>
            <a:r>
              <a:rPr lang="en-US" altLang="en-US" sz="2400" dirty="0">
                <a:latin typeface="Calibri" pitchFamily="34" charset="0"/>
              </a:rPr>
              <a:t> B(q)</a:t>
            </a:r>
          </a:p>
          <a:p>
            <a:pPr>
              <a:buFont typeface="Symbol" pitchFamily="18" charset="2"/>
              <a:buNone/>
            </a:pPr>
            <a:r>
              <a:rPr lang="en-US" altLang="en-US" sz="2400" dirty="0">
                <a:latin typeface="Calibri" pitchFamily="34" charset="0"/>
              </a:rPr>
              <a:t>			  = R</a:t>
            </a:r>
            <a:r>
              <a:rPr lang="en-US" altLang="en-US" sz="2400" baseline="30000" dirty="0">
                <a:latin typeface="Calibri" pitchFamily="34" charset="0"/>
              </a:rPr>
              <a:t>0</a:t>
            </a:r>
            <a:r>
              <a:rPr lang="en-US" altLang="en-US" sz="2400" dirty="0">
                <a:latin typeface="Calibri" pitchFamily="34" charset="0"/>
              </a:rPr>
              <a:t> +(r-c) q + </a:t>
            </a:r>
            <a:r>
              <a:rPr lang="el-GR" altLang="en-US" sz="2400" dirty="0">
                <a:latin typeface="Calibri" pitchFamily="34" charset="0"/>
              </a:rPr>
              <a:t>α</a:t>
            </a:r>
            <a:r>
              <a:rPr lang="en-US" altLang="en-US" sz="2400" dirty="0">
                <a:latin typeface="Calibri" pitchFamily="34" charset="0"/>
              </a:rPr>
              <a:t> B(q)</a:t>
            </a:r>
          </a:p>
          <a:p>
            <a:pPr>
              <a:buFont typeface="Symbol" pitchFamily="18" charset="2"/>
              <a:buNone/>
            </a:pPr>
            <a:r>
              <a:rPr lang="en-US" altLang="en-US" sz="2400" dirty="0">
                <a:latin typeface="Calibri" pitchFamily="34" charset="0"/>
              </a:rPr>
              <a:t>Where:</a:t>
            </a:r>
          </a:p>
          <a:p>
            <a:pPr>
              <a:buFont typeface="Symbol" pitchFamily="18" charset="2"/>
              <a:buNone/>
            </a:pPr>
            <a:r>
              <a:rPr lang="en-US" altLang="en-US" sz="2400" dirty="0">
                <a:latin typeface="Calibri" pitchFamily="34" charset="0"/>
              </a:rPr>
              <a:t>	</a:t>
            </a:r>
            <a:r>
              <a:rPr lang="el-GR" altLang="en-US" sz="2400" dirty="0">
                <a:latin typeface="Calibri" pitchFamily="34" charset="0"/>
              </a:rPr>
              <a:t>α</a:t>
            </a:r>
            <a:r>
              <a:rPr lang="en-US" altLang="en-US" sz="2400" dirty="0">
                <a:latin typeface="Calibri" pitchFamily="34" charset="0"/>
              </a:rPr>
              <a:t> = agency index = weight assigned to B relative to </a:t>
            </a:r>
            <a:r>
              <a:rPr lang="el-GR" altLang="en-US" sz="2400" dirty="0">
                <a:latin typeface="Calibri" pitchFamily="34" charset="0"/>
              </a:rPr>
              <a:t>Π</a:t>
            </a:r>
            <a:endParaRPr lang="en-US" altLang="en-US" sz="2400" dirty="0">
              <a:latin typeface="Calibri" pitchFamily="34" charset="0"/>
            </a:endParaRPr>
          </a:p>
          <a:p>
            <a:pPr>
              <a:buFont typeface="Symbol" pitchFamily="18" charset="2"/>
              <a:buNone/>
            </a:pPr>
            <a:r>
              <a:rPr lang="en-US" altLang="en-US" sz="2400" dirty="0">
                <a:latin typeface="Calibri" pitchFamily="34" charset="0"/>
              </a:rPr>
              <a:t>	q = quantity of services (days, visits or tests)</a:t>
            </a:r>
          </a:p>
          <a:p>
            <a:pPr>
              <a:buFont typeface="Symbol" pitchFamily="18" charset="2"/>
              <a:buNone/>
            </a:pPr>
            <a:r>
              <a:rPr lang="en-US" altLang="en-US" sz="2400" dirty="0">
                <a:latin typeface="Calibri" pitchFamily="34" charset="0"/>
              </a:rPr>
              <a:t>     c = cost per unit of q</a:t>
            </a:r>
          </a:p>
          <a:p>
            <a:pPr>
              <a:buFont typeface="Symbol" pitchFamily="18" charset="2"/>
              <a:buNone/>
            </a:pPr>
            <a:r>
              <a:rPr lang="en-US" altLang="en-US" sz="2400" b="1" dirty="0">
                <a:latin typeface="Calibri" pitchFamily="34" charset="0"/>
              </a:rPr>
              <a:t>Payment System parameters</a:t>
            </a:r>
          </a:p>
          <a:p>
            <a:pPr>
              <a:buFont typeface="Symbol" pitchFamily="18" charset="2"/>
              <a:buNone/>
            </a:pPr>
            <a:r>
              <a:rPr lang="en-US" altLang="en-US" sz="2400" dirty="0">
                <a:latin typeface="Calibri" pitchFamily="34" charset="0"/>
              </a:rPr>
              <a:t> R</a:t>
            </a:r>
            <a:r>
              <a:rPr lang="en-US" altLang="en-US" sz="2400" baseline="30000" dirty="0">
                <a:latin typeface="Calibri" pitchFamily="34" charset="0"/>
              </a:rPr>
              <a:t>0 </a:t>
            </a:r>
            <a:r>
              <a:rPr lang="en-US" altLang="en-US" sz="2400" dirty="0">
                <a:latin typeface="Calibri" pitchFamily="34" charset="0"/>
              </a:rPr>
              <a:t>= bundled payment, such as DRGs or a capitation payment</a:t>
            </a:r>
          </a:p>
          <a:p>
            <a:pPr>
              <a:buFont typeface="Symbol" pitchFamily="18" charset="2"/>
              <a:buNone/>
            </a:pPr>
            <a:r>
              <a:rPr lang="en-US" altLang="en-US" sz="2400" dirty="0">
                <a:latin typeface="Calibri" pitchFamily="34" charset="0"/>
              </a:rPr>
              <a:t> r = payment per service provided, such as fee-for-service </a:t>
            </a:r>
          </a:p>
        </p:txBody>
      </p:sp>
      <p:sp>
        <p:nvSpPr>
          <p:cNvPr id="3" name="Title 1">
            <a:extLst>
              <a:ext uri="{FF2B5EF4-FFF2-40B4-BE49-F238E27FC236}">
                <a16:creationId xmlns:a16="http://schemas.microsoft.com/office/drawing/2014/main" id="{006550FE-9F08-2506-F527-9AE6B0A506BC}"/>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US" sz="4000" dirty="0">
                <a:cs typeface="Times New Roman" panose="02020603050405020304" pitchFamily="18" charset="0"/>
              </a:rPr>
              <a:t>Ellis and McGuire (1986) model of provider payment</a:t>
            </a:r>
          </a:p>
        </p:txBody>
      </p:sp>
    </p:spTree>
    <p:extLst>
      <p:ext uri="{BB962C8B-B14F-4D97-AF65-F5344CB8AC3E}">
        <p14:creationId xmlns:p14="http://schemas.microsoft.com/office/powerpoint/2010/main" val="937225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US" sz="4000" dirty="0">
                    <a:cs typeface="Times New Roman" panose="02020603050405020304" pitchFamily="18" charset="0"/>
                  </a:rPr>
                  <a:t>What does </a:t>
                </a:r>
                <a14:m>
                  <m:oMath xmlns:m="http://schemas.openxmlformats.org/officeDocument/2006/math">
                    <m:r>
                      <a:rPr lang="en-CA" sz="4000" b="0" i="1" smtClean="0">
                        <a:latin typeface="Cambria Math" panose="02040503050406030204" pitchFamily="18" charset="0"/>
                        <a:cs typeface="Times New Roman" panose="02020603050405020304" pitchFamily="18" charset="0"/>
                      </a:rPr>
                      <m:t>𝐵</m:t>
                    </m:r>
                    <m:r>
                      <a:rPr lang="en-CA" sz="4000" b="0" i="1" smtClean="0">
                        <a:latin typeface="Cambria Math" panose="02040503050406030204" pitchFamily="18" charset="0"/>
                        <a:cs typeface="Times New Roman" panose="02020603050405020304" pitchFamily="18" charset="0"/>
                      </a:rPr>
                      <m:t>(</m:t>
                    </m:r>
                    <m:r>
                      <a:rPr lang="en-CA" sz="4000" b="0" i="1" smtClean="0">
                        <a:latin typeface="Cambria Math" panose="02040503050406030204" pitchFamily="18" charset="0"/>
                        <a:cs typeface="Times New Roman" panose="02020603050405020304" pitchFamily="18" charset="0"/>
                      </a:rPr>
                      <m:t>𝑞</m:t>
                    </m:r>
                    <m:r>
                      <a:rPr lang="en-CA" sz="4000" b="0" i="1" smtClean="0">
                        <a:latin typeface="Cambria Math" panose="02040503050406030204" pitchFamily="18" charset="0"/>
                        <a:cs typeface="Times New Roman" panose="02020603050405020304" pitchFamily="18" charset="0"/>
                      </a:rPr>
                      <m:t>)</m:t>
                    </m:r>
                  </m:oMath>
                </a14:m>
                <a:r>
                  <a:rPr lang="en-US" sz="4000" dirty="0">
                    <a:cs typeface="Times New Roman" panose="02020603050405020304" pitchFamily="18" charset="0"/>
                  </a:rPr>
                  <a:t> look like?</a:t>
                </a:r>
              </a:p>
            </p:txBody>
          </p:sp>
        </mc:Choice>
        <mc:Fallback xmlns="">
          <p:sp>
            <p:nvSpPr>
              <p:cNvPr id="6" name="Title 1">
                <a:extLst>
                  <a:ext uri="{FF2B5EF4-FFF2-40B4-BE49-F238E27FC236}">
                    <a16:creationId xmlns:a16="http://schemas.microsoft.com/office/drawing/2014/main" id="{7BD7A2E9-C7E8-9116-5BE2-1C6A3EE63774}"/>
                  </a:ext>
                </a:extLst>
              </p:cNvPr>
              <p:cNvSpPr txBox="1">
                <a:spLocks noRot="1" noChangeAspect="1" noMove="1" noResize="1" noEditPoints="1" noAdjustHandles="1" noChangeArrowheads="1" noChangeShapeType="1" noTextEdit="1"/>
              </p:cNvSpPr>
              <p:nvPr/>
            </p:nvSpPr>
            <p:spPr>
              <a:xfrm>
                <a:off x="304800" y="365760"/>
                <a:ext cx="10896600" cy="624840"/>
              </a:xfrm>
              <a:prstGeom prst="rect">
                <a:avLst/>
              </a:prstGeom>
              <a:blipFill>
                <a:blip r:embed="rId4"/>
                <a:stretch>
                  <a:fillRect l="-1902" t="-26214" b="-39806"/>
                </a:stretch>
              </a:blipFill>
            </p:spPr>
            <p:txBody>
              <a:bodyPr/>
              <a:lstStyle/>
              <a:p>
                <a:r>
                  <a:rPr lang="en-CA">
                    <a:noFill/>
                  </a:rPr>
                  <a:t> </a:t>
                </a:r>
              </a:p>
            </p:txBody>
          </p:sp>
        </mc:Fallback>
      </mc:AlternateContent>
    </p:spTree>
    <p:extLst>
      <p:ext uri="{BB962C8B-B14F-4D97-AF65-F5344CB8AC3E}">
        <p14:creationId xmlns:p14="http://schemas.microsoft.com/office/powerpoint/2010/main" val="3229382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is the main equilibrium condition? </a:t>
                </a:r>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do we learn from this result? </a:t>
                </a:r>
              </a:p>
              <a:p>
                <a:pPr lvl="1"/>
                <a:r>
                  <a:rPr lang="en-CA" sz="2200" dirty="0"/>
                  <a:t>What are the signs of these derivatives? </a:t>
                </a:r>
              </a:p>
              <a:p>
                <a:pPr lvl="1"/>
                <a:r>
                  <a:rPr lang="en-CA" sz="2200" dirty="0"/>
                  <a:t>How do they differ based on payment schemes?</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endParaRPr lang="en-US" sz="4000" dirty="0">
              <a:cs typeface="Times New Roman" panose="02020603050405020304" pitchFamily="18" charset="0"/>
            </a:endParaRPr>
          </a:p>
        </p:txBody>
      </p:sp>
    </p:spTree>
    <p:extLst>
      <p:ext uri="{BB962C8B-B14F-4D97-AF65-F5344CB8AC3E}">
        <p14:creationId xmlns:p14="http://schemas.microsoft.com/office/powerpoint/2010/main" val="2934318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Case Study: Adverse Selection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200" dirty="0">
              <a:cs typeface="Times New Roman" panose="02020603050405020304" pitchFamily="18" charset="0"/>
            </a:endParaRPr>
          </a:p>
        </p:txBody>
      </p:sp>
      <p:pic>
        <p:nvPicPr>
          <p:cNvPr id="4" name="Picture 3">
            <a:extLst>
              <a:ext uri="{FF2B5EF4-FFF2-40B4-BE49-F238E27FC236}">
                <a16:creationId xmlns:a16="http://schemas.microsoft.com/office/drawing/2014/main" id="{EDE2CB16-5954-B6E4-2CE3-CB06167E7B14}"/>
              </a:ext>
            </a:extLst>
          </p:cNvPr>
          <p:cNvPicPr>
            <a:picLocks noChangeAspect="1"/>
          </p:cNvPicPr>
          <p:nvPr/>
        </p:nvPicPr>
        <p:blipFill>
          <a:blip r:embed="rId3"/>
          <a:stretch>
            <a:fillRect/>
          </a:stretch>
        </p:blipFill>
        <p:spPr>
          <a:xfrm>
            <a:off x="685800" y="875765"/>
            <a:ext cx="5744377" cy="5249008"/>
          </a:xfrm>
          <a:prstGeom prst="rect">
            <a:avLst/>
          </a:prstGeom>
        </p:spPr>
      </p:pic>
    </p:spTree>
    <p:extLst>
      <p:ext uri="{BB962C8B-B14F-4D97-AF65-F5344CB8AC3E}">
        <p14:creationId xmlns:p14="http://schemas.microsoft.com/office/powerpoint/2010/main" val="62364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if the payment scheme is capitation? </a:t>
                </a:r>
              </a:p>
              <a:p>
                <a:r>
                  <a:rPr lang="en-CA" sz="2400" dirty="0"/>
                  <a:t>Then </a:t>
                </a:r>
                <a14:m>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 </m:t>
                        </m:r>
                      </m:den>
                    </m:f>
                    <m:r>
                      <a:rPr lang="en-CA" sz="2400" b="0" i="1" smtClean="0">
                        <a:latin typeface="Cambria Math" panose="02040503050406030204" pitchFamily="18" charset="0"/>
                      </a:rPr>
                      <m:t>=0</m:t>
                    </m:r>
                  </m:oMath>
                </a14:m>
                <a:endParaRPr lang="en-CA" sz="2400" dirty="0"/>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is the equilibrium level of quantity provided?</a:t>
                </a:r>
                <a:endParaRPr lang="en-CA" sz="2200" dirty="0"/>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2">
                    <a:lumMod val="75000"/>
                  </a:schemeClr>
                </a:solidFill>
                <a:cs typeface="Times New Roman" panose="02020603050405020304" pitchFamily="18" charset="0"/>
              </a:rPr>
              <a:t>1: Capitation</a:t>
            </a:r>
            <a:endParaRPr lang="en-US" sz="40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719784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2">
                    <a:lumMod val="75000"/>
                  </a:schemeClr>
                </a:solidFill>
                <a:cs typeface="Times New Roman" panose="02020603050405020304" pitchFamily="18" charset="0"/>
              </a:rPr>
              <a:t>1: Capitation</a:t>
            </a:r>
            <a:endParaRPr lang="en-US" sz="4000" dirty="0">
              <a:solidFill>
                <a:schemeClr val="accent2">
                  <a:lumMod val="75000"/>
                </a:schemeClr>
              </a:solidFill>
              <a:cs typeface="Times New Roman" panose="02020603050405020304" pitchFamily="18" charset="0"/>
            </a:endParaRPr>
          </a:p>
        </p:txBody>
      </p:sp>
      <p:cxnSp>
        <p:nvCxnSpPr>
          <p:cNvPr id="7" name="Straight Connector 6">
            <a:extLst>
              <a:ext uri="{FF2B5EF4-FFF2-40B4-BE49-F238E27FC236}">
                <a16:creationId xmlns:a16="http://schemas.microsoft.com/office/drawing/2014/main" id="{A916F728-F070-D897-3324-D7335D6377D8}"/>
              </a:ext>
            </a:extLst>
          </p:cNvPr>
          <p:cNvCxnSpPr>
            <a:cxnSpLocks/>
          </p:cNvCxnSpPr>
          <p:nvPr/>
        </p:nvCxnSpPr>
        <p:spPr>
          <a:xfrm flipV="1">
            <a:off x="5486400" y="1219200"/>
            <a:ext cx="0" cy="4191000"/>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FB1C04-5D97-9A03-7A42-3683531B0838}"/>
                  </a:ext>
                </a:extLst>
              </p:cNvPr>
              <p:cNvSpPr txBox="1"/>
              <p:nvPr/>
            </p:nvSpPr>
            <p:spPr>
              <a:xfrm>
                <a:off x="3928122" y="1224585"/>
                <a:ext cx="1341649" cy="370230"/>
              </a:xfrm>
              <a:prstGeom prst="rect">
                <a:avLst/>
              </a:prstGeom>
              <a:solidFill>
                <a:schemeClr val="accent2">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𝐶𝐴𝑃</m:t>
                          </m:r>
                        </m:sup>
                      </m:sSup>
                      <m:r>
                        <a:rPr lang="en-CA" b="0" i="1" smtClean="0">
                          <a:solidFill>
                            <a:schemeClr val="bg1"/>
                          </a:solidFill>
                          <a:latin typeface="Cambria Math" panose="02040503050406030204" pitchFamily="18" charset="0"/>
                        </a:rPr>
                        <m:t>=</m:t>
                      </m:r>
                      <m:r>
                        <a:rPr lang="en-CA" b="0" i="1" smtClean="0">
                          <a:solidFill>
                            <a:schemeClr val="bg1"/>
                          </a:solidFill>
                          <a:latin typeface="Cambria Math" panose="02040503050406030204" pitchFamily="18" charset="0"/>
                        </a:rPr>
                        <m:t>𝛼</m:t>
                      </m:r>
                      <m:r>
                        <a:rPr lang="en-CA" b="0" i="1" smtClean="0">
                          <a:solidFill>
                            <a:schemeClr val="bg1"/>
                          </a:solidFill>
                          <a:latin typeface="Cambria Math" panose="02040503050406030204" pitchFamily="18" charset="0"/>
                        </a:rPr>
                        <m:t>𝑞</m:t>
                      </m:r>
                      <m:r>
                        <a:rPr lang="en-CA" b="0" i="1" smtClean="0">
                          <a:solidFill>
                            <a:schemeClr val="bg1"/>
                          </a:solidFill>
                          <a:latin typeface="Cambria Math" panose="02040503050406030204" pitchFamily="18" charset="0"/>
                        </a:rPr>
                        <m:t>′</m:t>
                      </m:r>
                    </m:oMath>
                  </m:oMathPara>
                </a14:m>
                <a:endParaRPr lang="en-CA" dirty="0">
                  <a:solidFill>
                    <a:schemeClr val="bg1"/>
                  </a:solidFill>
                </a:endParaRPr>
              </a:p>
            </p:txBody>
          </p:sp>
        </mc:Choice>
        <mc:Fallback xmlns="">
          <p:sp>
            <p:nvSpPr>
              <p:cNvPr id="9" name="TextBox 8">
                <a:extLst>
                  <a:ext uri="{FF2B5EF4-FFF2-40B4-BE49-F238E27FC236}">
                    <a16:creationId xmlns:a16="http://schemas.microsoft.com/office/drawing/2014/main" id="{FCFB1C04-5D97-9A03-7A42-3683531B0838}"/>
                  </a:ext>
                </a:extLst>
              </p:cNvPr>
              <p:cNvSpPr txBox="1">
                <a:spLocks noRot="1" noChangeAspect="1" noMove="1" noResize="1" noEditPoints="1" noAdjustHandles="1" noChangeArrowheads="1" noChangeShapeType="1" noTextEdit="1"/>
              </p:cNvSpPr>
              <p:nvPr/>
            </p:nvSpPr>
            <p:spPr>
              <a:xfrm>
                <a:off x="3928122" y="1224585"/>
                <a:ext cx="1341649" cy="370230"/>
              </a:xfrm>
              <a:prstGeom prst="rect">
                <a:avLst/>
              </a:prstGeom>
              <a:blipFill>
                <a:blip r:embed="rId4"/>
                <a:stretch>
                  <a:fillRect b="-16393"/>
                </a:stretch>
              </a:blipFill>
            </p:spPr>
            <p:txBody>
              <a:bodyPr/>
              <a:lstStyle/>
              <a:p>
                <a:r>
                  <a:rPr lang="en-CA">
                    <a:noFill/>
                  </a:rPr>
                  <a:t> </a:t>
                </a:r>
              </a:p>
            </p:txBody>
          </p:sp>
        </mc:Fallback>
      </mc:AlternateContent>
    </p:spTree>
    <p:extLst>
      <p:ext uri="{BB962C8B-B14F-4D97-AF65-F5344CB8AC3E}">
        <p14:creationId xmlns:p14="http://schemas.microsoft.com/office/powerpoint/2010/main" val="3743674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if the payment scheme is full fee-for-service? </a:t>
                </a:r>
              </a:p>
              <a:p>
                <a:r>
                  <a:rPr lang="en-CA" sz="2400" dirty="0"/>
                  <a:t>Then suppose </a:t>
                </a:r>
                <a14:m>
                  <m:oMath xmlns:m="http://schemas.openxmlformats.org/officeDocument/2006/math">
                    <m:r>
                      <a:rPr lang="en-CA" sz="2400" b="0" i="1" smtClean="0">
                        <a:latin typeface="Cambria Math" panose="02040503050406030204" pitchFamily="18" charset="0"/>
                      </a:rPr>
                      <m:t>𝜋</m:t>
                    </m:r>
                    <m:r>
                      <a:rPr lang="en-CA" sz="2400" b="0" i="1" smtClean="0">
                        <a:latin typeface="Cambria Math" panose="02040503050406030204" pitchFamily="18" charset="0"/>
                      </a:rPr>
                      <m:t>=</m:t>
                    </m:r>
                    <m:r>
                      <a:rPr lang="en-CA" sz="2400" b="0" i="1" smtClean="0">
                        <a:latin typeface="Cambria Math" panose="02040503050406030204" pitchFamily="18" charset="0"/>
                      </a:rPr>
                      <m:t>𝑟𝑞</m:t>
                    </m:r>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 </m:t>
                    </m:r>
                    <m:r>
                      <a:rPr lang="en-CA" sz="2400" b="0" i="1" smtClean="0">
                        <a:latin typeface="Cambria Math" panose="02040503050406030204" pitchFamily="18" charset="0"/>
                      </a:rPr>
                      <m:t>𝑠𝑜</m:t>
                    </m:r>
                    <m:r>
                      <a:rPr lang="en-CA" sz="2400" b="0" i="1" smtClean="0">
                        <a:latin typeface="Cambria Math" panose="02040503050406030204" pitchFamily="18" charset="0"/>
                      </a:rPr>
                      <m:t> </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 </m:t>
                        </m:r>
                      </m:den>
                    </m:f>
                    <m:r>
                      <a:rPr lang="en-CA" sz="2400" b="0" i="1" smtClean="0">
                        <a:latin typeface="Cambria Math" panose="02040503050406030204" pitchFamily="18" charset="0"/>
                      </a:rPr>
                      <m:t>=</m:t>
                    </m:r>
                    <m:r>
                      <a:rPr lang="en-CA" sz="2400" b="0" i="1" smtClean="0">
                        <a:latin typeface="Cambria Math" panose="02040503050406030204" pitchFamily="18" charset="0"/>
                      </a:rPr>
                      <m:t>𝑟</m:t>
                    </m:r>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𝐶</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oMath>
                </a14:m>
                <a:endParaRPr lang="en-CA" sz="2400" dirty="0"/>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𝑟</m:t>
                      </m:r>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𝐶</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is the equilibrium level of quantity provided?</a:t>
                </a:r>
              </a:p>
              <a:p>
                <a:pPr lvl="1"/>
                <a:r>
                  <a:rPr lang="en-CA" sz="2000" dirty="0"/>
                  <a:t>What if we assume that marginal costs are constant?</a:t>
                </a:r>
              </a:p>
              <a:p>
                <a:pPr lvl="1"/>
                <a:r>
                  <a:rPr lang="en-CA" sz="2000" dirty="0"/>
                  <a:t>Is there any assumption here that gets us to patient optimum? </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3">
                    <a:lumMod val="75000"/>
                  </a:schemeClr>
                </a:solidFill>
                <a:cs typeface="Times New Roman" panose="02020603050405020304" pitchFamily="18" charset="0"/>
              </a:rPr>
              <a:t>2: FFS</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2439972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3">
                    <a:lumMod val="75000"/>
                  </a:schemeClr>
                </a:solidFill>
                <a:cs typeface="Times New Roman" panose="02020603050405020304" pitchFamily="18" charset="0"/>
              </a:rPr>
              <a:t>2: FFS</a:t>
            </a:r>
            <a:endParaRPr lang="en-US" sz="4000" dirty="0">
              <a:solidFill>
                <a:schemeClr val="accent3">
                  <a:lumMod val="75000"/>
                </a:schemeClr>
              </a:solidFill>
              <a:cs typeface="Times New Roman" panose="02020603050405020304" pitchFamily="18" charset="0"/>
            </a:endParaRPr>
          </a:p>
        </p:txBody>
      </p:sp>
      <p:cxnSp>
        <p:nvCxnSpPr>
          <p:cNvPr id="7" name="Straight Connector 6">
            <a:extLst>
              <a:ext uri="{FF2B5EF4-FFF2-40B4-BE49-F238E27FC236}">
                <a16:creationId xmlns:a16="http://schemas.microsoft.com/office/drawing/2014/main" id="{A916F728-F070-D897-3324-D7335D6377D8}"/>
              </a:ext>
            </a:extLst>
          </p:cNvPr>
          <p:cNvCxnSpPr>
            <a:cxnSpLocks/>
          </p:cNvCxnSpPr>
          <p:nvPr/>
        </p:nvCxnSpPr>
        <p:spPr>
          <a:xfrm flipV="1">
            <a:off x="5486400" y="1219200"/>
            <a:ext cx="0" cy="4191000"/>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FB1C04-5D97-9A03-7A42-3683531B0838}"/>
                  </a:ext>
                </a:extLst>
              </p:cNvPr>
              <p:cNvSpPr txBox="1"/>
              <p:nvPr/>
            </p:nvSpPr>
            <p:spPr>
              <a:xfrm>
                <a:off x="4109617" y="1217089"/>
                <a:ext cx="1341649" cy="370230"/>
              </a:xfrm>
              <a:prstGeom prst="rect">
                <a:avLst/>
              </a:prstGeom>
              <a:solidFill>
                <a:schemeClr val="accent2">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𝐶𝐴𝑃</m:t>
                          </m:r>
                        </m:sup>
                      </m:sSup>
                      <m:r>
                        <a:rPr lang="en-CA" b="0" i="1" smtClean="0">
                          <a:solidFill>
                            <a:schemeClr val="bg1"/>
                          </a:solidFill>
                          <a:latin typeface="Cambria Math" panose="02040503050406030204" pitchFamily="18" charset="0"/>
                        </a:rPr>
                        <m:t>=</m:t>
                      </m:r>
                      <m:r>
                        <a:rPr lang="en-CA" b="0" i="1" smtClean="0">
                          <a:solidFill>
                            <a:schemeClr val="bg1"/>
                          </a:solidFill>
                          <a:latin typeface="Cambria Math" panose="02040503050406030204" pitchFamily="18" charset="0"/>
                        </a:rPr>
                        <m:t>𝛼</m:t>
                      </m:r>
                      <m:r>
                        <a:rPr lang="en-CA" b="0" i="1" smtClean="0">
                          <a:solidFill>
                            <a:schemeClr val="bg1"/>
                          </a:solidFill>
                          <a:latin typeface="Cambria Math" panose="02040503050406030204" pitchFamily="18" charset="0"/>
                        </a:rPr>
                        <m:t>𝑞</m:t>
                      </m:r>
                      <m:r>
                        <a:rPr lang="en-CA" b="0" i="1" smtClean="0">
                          <a:solidFill>
                            <a:schemeClr val="bg1"/>
                          </a:solidFill>
                          <a:latin typeface="Cambria Math" panose="02040503050406030204" pitchFamily="18" charset="0"/>
                        </a:rPr>
                        <m:t>′</m:t>
                      </m:r>
                    </m:oMath>
                  </m:oMathPara>
                </a14:m>
                <a:endParaRPr lang="en-CA" dirty="0">
                  <a:solidFill>
                    <a:schemeClr val="bg1"/>
                  </a:solidFill>
                </a:endParaRPr>
              </a:p>
            </p:txBody>
          </p:sp>
        </mc:Choice>
        <mc:Fallback xmlns="">
          <p:sp>
            <p:nvSpPr>
              <p:cNvPr id="9" name="TextBox 8">
                <a:extLst>
                  <a:ext uri="{FF2B5EF4-FFF2-40B4-BE49-F238E27FC236}">
                    <a16:creationId xmlns:a16="http://schemas.microsoft.com/office/drawing/2014/main" id="{FCFB1C04-5D97-9A03-7A42-3683531B0838}"/>
                  </a:ext>
                </a:extLst>
              </p:cNvPr>
              <p:cNvSpPr txBox="1">
                <a:spLocks noRot="1" noChangeAspect="1" noMove="1" noResize="1" noEditPoints="1" noAdjustHandles="1" noChangeArrowheads="1" noChangeShapeType="1" noTextEdit="1"/>
              </p:cNvSpPr>
              <p:nvPr/>
            </p:nvSpPr>
            <p:spPr>
              <a:xfrm>
                <a:off x="4109617" y="1217089"/>
                <a:ext cx="1341649" cy="370230"/>
              </a:xfrm>
              <a:prstGeom prst="rect">
                <a:avLst/>
              </a:prstGeom>
              <a:blipFill>
                <a:blip r:embed="rId4"/>
                <a:stretch>
                  <a:fillRect b="-18333"/>
                </a:stretch>
              </a:blipFill>
            </p:spPr>
            <p:txBody>
              <a:bodyPr/>
              <a:lstStyle/>
              <a:p>
                <a:r>
                  <a:rPr lang="en-CA">
                    <a:noFill/>
                  </a:rPr>
                  <a:t> </a:t>
                </a:r>
              </a:p>
            </p:txBody>
          </p:sp>
        </mc:Fallback>
      </mc:AlternateContent>
      <p:cxnSp>
        <p:nvCxnSpPr>
          <p:cNvPr id="4" name="Straight Connector 3">
            <a:extLst>
              <a:ext uri="{FF2B5EF4-FFF2-40B4-BE49-F238E27FC236}">
                <a16:creationId xmlns:a16="http://schemas.microsoft.com/office/drawing/2014/main" id="{C462CF44-D592-86F7-F9A7-8816FCAE24F6}"/>
              </a:ext>
            </a:extLst>
          </p:cNvPr>
          <p:cNvCxnSpPr>
            <a:cxnSpLocks/>
          </p:cNvCxnSpPr>
          <p:nvPr/>
        </p:nvCxnSpPr>
        <p:spPr>
          <a:xfrm flipV="1">
            <a:off x="6858000" y="1219200"/>
            <a:ext cx="0" cy="4191000"/>
          </a:xfrm>
          <a:prstGeom prst="line">
            <a:avLst/>
          </a:prstGeom>
          <a:ln w="57150">
            <a:solidFill>
              <a:schemeClr val="accent3">
                <a:lumMod val="75000"/>
              </a:schemeClr>
            </a:solidFill>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137ED6-DFE9-59E1-D71B-95625146E371}"/>
                  </a:ext>
                </a:extLst>
              </p:cNvPr>
              <p:cNvSpPr txBox="1"/>
              <p:nvPr/>
            </p:nvSpPr>
            <p:spPr>
              <a:xfrm>
                <a:off x="6957362" y="1249222"/>
                <a:ext cx="698204" cy="370230"/>
              </a:xfrm>
              <a:prstGeom prst="rect">
                <a:avLst/>
              </a:prstGeom>
              <a:solidFill>
                <a:schemeClr val="accent3">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𝐹𝐹𝑆</m:t>
                          </m:r>
                        </m:sup>
                      </m:sSup>
                    </m:oMath>
                  </m:oMathPara>
                </a14:m>
                <a:endParaRPr lang="en-CA" dirty="0">
                  <a:solidFill>
                    <a:schemeClr val="bg1"/>
                  </a:solidFill>
                </a:endParaRPr>
              </a:p>
            </p:txBody>
          </p:sp>
        </mc:Choice>
        <mc:Fallback xmlns="">
          <p:sp>
            <p:nvSpPr>
              <p:cNvPr id="10" name="TextBox 9">
                <a:extLst>
                  <a:ext uri="{FF2B5EF4-FFF2-40B4-BE49-F238E27FC236}">
                    <a16:creationId xmlns:a16="http://schemas.microsoft.com/office/drawing/2014/main" id="{E2137ED6-DFE9-59E1-D71B-95625146E371}"/>
                  </a:ext>
                </a:extLst>
              </p:cNvPr>
              <p:cNvSpPr txBox="1">
                <a:spLocks noRot="1" noChangeAspect="1" noMove="1" noResize="1" noEditPoints="1" noAdjustHandles="1" noChangeArrowheads="1" noChangeShapeType="1" noTextEdit="1"/>
              </p:cNvSpPr>
              <p:nvPr/>
            </p:nvSpPr>
            <p:spPr>
              <a:xfrm>
                <a:off x="6957362" y="1249222"/>
                <a:ext cx="698204" cy="370230"/>
              </a:xfrm>
              <a:prstGeom prst="rect">
                <a:avLst/>
              </a:prstGeom>
              <a:blipFill>
                <a:blip r:embed="rId5"/>
                <a:stretch>
                  <a:fillRect b="-8197"/>
                </a:stretch>
              </a:blipFill>
            </p:spPr>
            <p:txBody>
              <a:bodyPr/>
              <a:lstStyle/>
              <a:p>
                <a:r>
                  <a:rPr lang="en-CA">
                    <a:noFill/>
                  </a:rPr>
                  <a:t> </a:t>
                </a:r>
              </a:p>
            </p:txBody>
          </p:sp>
        </mc:Fallback>
      </mc:AlternateContent>
    </p:spTree>
    <p:extLst>
      <p:ext uri="{BB962C8B-B14F-4D97-AF65-F5344CB8AC3E}">
        <p14:creationId xmlns:p14="http://schemas.microsoft.com/office/powerpoint/2010/main" val="3435801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p:txBody>
      </p:sp>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3024971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𝑟</m:t>
                          </m:r>
                          <m:r>
                            <a:rPr lang="en-CA" sz="2400" b="0" i="1" smtClean="0">
                              <a:latin typeface="Cambria Math" panose="02040503050406030204" pitchFamily="18" charset="0"/>
                            </a:rPr>
                            <m:t>−1</m:t>
                          </m:r>
                        </m:e>
                      </m:d>
                      <m:r>
                        <a:rPr lang="en-CA" sz="2400" b="0" i="1" smtClean="0">
                          <a:latin typeface="Cambria Math" panose="02040503050406030204" pitchFamily="18" charset="0"/>
                        </a:rPr>
                        <m:t>𝑐𝑞</m:t>
                      </m:r>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m:t>
                      </m:r>
                    </m:oMath>
                  </m:oMathPara>
                </a14:m>
                <a:endParaRPr lang="en-CA" sz="2400" dirty="0"/>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1537466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r>
                  <a:rPr lang="en-CA" sz="2400" dirty="0"/>
                  <a:t>In equilibrium, we suppose that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𝐵</m:t>
                        </m:r>
                      </m:e>
                      <m:sub>
                        <m:r>
                          <a:rPr lang="en-CA" sz="2400" b="0" i="1" smtClean="0">
                            <a:latin typeface="Cambria Math" panose="02040503050406030204" pitchFamily="18" charset="0"/>
                          </a:rPr>
                          <m:t>𝑞</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𝐶</m:t>
                        </m:r>
                      </m:e>
                      <m:sub>
                        <m:r>
                          <a:rPr lang="en-CA" sz="2400" b="0" i="1" smtClean="0">
                            <a:latin typeface="Cambria Math" panose="02040503050406030204" pitchFamily="18" charset="0"/>
                          </a:rPr>
                          <m:t>𝑞</m:t>
                        </m:r>
                      </m:sub>
                    </m:sSub>
                  </m:oMath>
                </a14:m>
                <a:r>
                  <a:rPr lang="en-CA" sz="2400" dirty="0"/>
                  <a:t> (why?)</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1529667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r>
                  <a:rPr lang="en-CA" sz="2400" dirty="0"/>
                  <a:t>In equilibrium, we suppose that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𝐵</m:t>
                        </m:r>
                      </m:e>
                      <m:sub>
                        <m:r>
                          <a:rPr lang="en-CA" sz="2400" b="0" i="1" smtClean="0">
                            <a:latin typeface="Cambria Math" panose="02040503050406030204" pitchFamily="18" charset="0"/>
                          </a:rPr>
                          <m:t>𝑞</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𝐶</m:t>
                        </m:r>
                      </m:e>
                      <m:sub>
                        <m:r>
                          <a:rPr lang="en-CA" sz="2400" b="0" i="1" smtClean="0">
                            <a:latin typeface="Cambria Math" panose="02040503050406030204" pitchFamily="18" charset="0"/>
                          </a:rPr>
                          <m:t>𝑞</m:t>
                        </m:r>
                      </m:sub>
                    </m:sSub>
                  </m:oMath>
                </a14:m>
                <a:r>
                  <a:rPr lang="en-CA" sz="2400" dirty="0"/>
                  <a:t> (why?)</a:t>
                </a:r>
              </a:p>
              <a:p>
                <a:r>
                  <a:rPr lang="en-CA" sz="2400" dirty="0"/>
                  <a:t>Then the solution is characterized by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1−</m:t>
                          </m:r>
                          <m:r>
                            <a:rPr lang="en-CA" sz="2400" b="0" i="1" smtClean="0">
                              <a:latin typeface="Cambria Math" panose="02040503050406030204" pitchFamily="18" charset="0"/>
                            </a:rPr>
                            <m:t>𝑟</m:t>
                          </m:r>
                        </m:e>
                      </m:d>
                      <m:r>
                        <a:rPr lang="en-CA" sz="2400" b="0" i="1" smtClean="0">
                          <a:latin typeface="Cambria Math" panose="02040503050406030204" pitchFamily="18" charset="0"/>
                        </a:rPr>
                        <m:t>𝑐</m:t>
                      </m:r>
                    </m:oMath>
                  </m:oMathPara>
                </a14:m>
                <a:endParaRPr lang="en-CA" sz="2400" dirty="0"/>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
        <p:nvSpPr>
          <p:cNvPr id="4" name="TextBox 3">
            <a:extLst>
              <a:ext uri="{FF2B5EF4-FFF2-40B4-BE49-F238E27FC236}">
                <a16:creationId xmlns:a16="http://schemas.microsoft.com/office/drawing/2014/main" id="{06626EA1-8D64-2AC7-C4B1-DC7AB6DF87A8}"/>
              </a:ext>
            </a:extLst>
          </p:cNvPr>
          <p:cNvSpPr txBox="1"/>
          <p:nvPr/>
        </p:nvSpPr>
        <p:spPr>
          <a:xfrm>
            <a:off x="615820" y="5526031"/>
            <a:ext cx="6102220" cy="646331"/>
          </a:xfrm>
          <a:prstGeom prst="rect">
            <a:avLst/>
          </a:prstGeom>
          <a:solidFill>
            <a:schemeClr val="accent3">
              <a:lumMod val="40000"/>
              <a:lumOff val="60000"/>
            </a:schemeClr>
          </a:solidFill>
        </p:spPr>
        <p:txBody>
          <a:bodyPr wrap="square">
            <a:spAutoFit/>
          </a:bodyPr>
          <a:lstStyle/>
          <a:p>
            <a:r>
              <a:rPr lang="en-CA" sz="1800" b="1" dirty="0">
                <a:solidFill>
                  <a:schemeClr val="accent3">
                    <a:lumMod val="75000"/>
                  </a:schemeClr>
                </a:solidFill>
              </a:rPr>
              <a:t>How do we interpret this?</a:t>
            </a:r>
          </a:p>
          <a:p>
            <a:r>
              <a:rPr lang="en-CA" sz="1800" b="1" dirty="0">
                <a:solidFill>
                  <a:schemeClr val="accent3">
                    <a:lumMod val="75000"/>
                  </a:schemeClr>
                </a:solidFill>
              </a:rPr>
              <a:t>What are the comparative statics?</a:t>
            </a:r>
          </a:p>
        </p:txBody>
      </p:sp>
    </p:spTree>
    <p:extLst>
      <p:ext uri="{BB962C8B-B14F-4D97-AF65-F5344CB8AC3E}">
        <p14:creationId xmlns:p14="http://schemas.microsoft.com/office/powerpoint/2010/main" val="26168371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Then the solution is characterized by </a:t>
                </a:r>
              </a:p>
              <a:p>
                <a:pPr marL="0" indent="0">
                  <a:buNone/>
                </a:pPr>
                <a14:m>
                  <m:oMathPara xmlns:m="http://schemas.openxmlformats.org/officeDocument/2006/math">
                    <m:oMathParaPr>
                      <m:jc m:val="centerGroup"/>
                    </m:oMathParaPr>
                    <m:oMath xmlns:m="http://schemas.openxmlformats.org/officeDocument/2006/math">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𝛼</m:t>
                          </m:r>
                          <m:r>
                            <a:rPr lang="en-CA" sz="2400" b="0" i="1" smtClean="0">
                              <a:latin typeface="Cambria Math" panose="02040503050406030204" pitchFamily="18" charset="0"/>
                            </a:rPr>
                            <m:t>−1</m:t>
                          </m:r>
                        </m:e>
                      </m:d>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𝑅</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oMath>
                  </m:oMathPara>
                </a14:m>
                <a:endParaRPr lang="en-CA" sz="2400" b="0" dirty="0"/>
              </a:p>
              <a:p>
                <a:r>
                  <a:rPr lang="en-CA" sz="2400" dirty="0"/>
                  <a:t>If we suppose that </a:t>
                </a:r>
                <a14:m>
                  <m:oMath xmlns:m="http://schemas.openxmlformats.org/officeDocument/2006/math">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r>
                      <a:rPr lang="en-CA" sz="2400" b="0" i="1" smtClean="0">
                        <a:latin typeface="Cambria Math" panose="02040503050406030204" pitchFamily="18" charset="0"/>
                      </a:rPr>
                      <m:t>𝑟𝐶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oMath>
                </a14:m>
                <a:r>
                  <a:rPr lang="en-CA" sz="2400" dirty="0"/>
                  <a:t> and </a:t>
                </a:r>
                <a14:m>
                  <m:oMath xmlns:m="http://schemas.openxmlformats.org/officeDocument/2006/math">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𝑐𝑞</m:t>
                    </m:r>
                  </m:oMath>
                </a14:m>
                <a:r>
                  <a:rPr lang="en-CA" sz="2400" dirty="0"/>
                  <a:t>, then: </a:t>
                </a:r>
              </a:p>
              <a:p>
                <a:pPr marL="0" indent="0">
                  <a:buNone/>
                </a:pPr>
                <a14:m>
                  <m:oMathPara xmlns:m="http://schemas.openxmlformats.org/officeDocument/2006/math">
                    <m:oMathParaPr>
                      <m:jc m:val="centerGroup"/>
                    </m:oMathParaPr>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𝑟</m:t>
                          </m:r>
                        </m:e>
                        <m:sup>
                          <m:r>
                            <a:rPr lang="en-CA" sz="2400" b="0" i="1" smtClean="0">
                              <a:latin typeface="Cambria Math" panose="02040503050406030204" pitchFamily="18" charset="0"/>
                            </a:rPr>
                            <m:t>∗</m:t>
                          </m:r>
                        </m:sup>
                      </m:sSup>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1−</m:t>
                          </m:r>
                          <m:r>
                            <a:rPr lang="en-CA" sz="2400" b="0" i="1" smtClean="0">
                              <a:latin typeface="Cambria Math" panose="02040503050406030204" pitchFamily="18" charset="0"/>
                            </a:rPr>
                            <m:t>𝛼</m:t>
                          </m:r>
                        </m:e>
                      </m:d>
                    </m:oMath>
                  </m:oMathPara>
                </a14:m>
                <a:endParaRPr lang="en-CA" sz="2400" dirty="0"/>
              </a:p>
              <a:p>
                <a:endParaRPr lang="en-CA" sz="2400" dirty="0"/>
              </a:p>
              <a:p>
                <a:r>
                  <a:rPr lang="en-CA" sz="2400" dirty="0"/>
                  <a:t>Suppose we want to incentivize provision of </a:t>
                </a:r>
                <a14:m>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𝑞</m:t>
                        </m:r>
                      </m:e>
                      <m:sup>
                        <m:r>
                          <a:rPr lang="en-CA" sz="2400" b="0" i="1" smtClean="0">
                            <a:latin typeface="Cambria Math" panose="02040503050406030204" pitchFamily="18" charset="0"/>
                          </a:rPr>
                          <m:t>′</m:t>
                        </m:r>
                      </m:sup>
                    </m:sSup>
                    <m:r>
                      <a:rPr lang="en-CA" sz="2400" b="0" i="0" smtClean="0">
                        <a:latin typeface="Cambria Math" panose="02040503050406030204" pitchFamily="18" charset="0"/>
                      </a:rPr>
                      <m:t>. </m:t>
                    </m:r>
                  </m:oMath>
                </a14:m>
                <a:r>
                  <a:rPr lang="en-CA" sz="2400" dirty="0"/>
                  <a:t>Can we?</a:t>
                </a:r>
              </a:p>
              <a:p>
                <a:r>
                  <a:rPr lang="en-CA" sz="2400" dirty="0"/>
                  <a:t>What parameters do policy-makers in the model have?</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
        <p:nvSpPr>
          <p:cNvPr id="2" name="TextBox 1">
            <a:extLst>
              <a:ext uri="{FF2B5EF4-FFF2-40B4-BE49-F238E27FC236}">
                <a16:creationId xmlns:a16="http://schemas.microsoft.com/office/drawing/2014/main" id="{DB6DA3F7-CA3C-F6FB-505D-575F2031132A}"/>
              </a:ext>
            </a:extLst>
          </p:cNvPr>
          <p:cNvSpPr txBox="1"/>
          <p:nvPr/>
        </p:nvSpPr>
        <p:spPr>
          <a:xfrm>
            <a:off x="608045" y="3149263"/>
            <a:ext cx="6102220" cy="369332"/>
          </a:xfrm>
          <a:prstGeom prst="rect">
            <a:avLst/>
          </a:prstGeom>
          <a:solidFill>
            <a:schemeClr val="accent5">
              <a:lumMod val="40000"/>
              <a:lumOff val="60000"/>
            </a:schemeClr>
          </a:solidFill>
        </p:spPr>
        <p:txBody>
          <a:bodyPr wrap="square">
            <a:spAutoFit/>
          </a:bodyPr>
          <a:lstStyle/>
          <a:p>
            <a:r>
              <a:rPr lang="en-CA" sz="1800" b="1" dirty="0">
                <a:solidFill>
                  <a:schemeClr val="accent5">
                    <a:lumMod val="75000"/>
                  </a:schemeClr>
                </a:solidFill>
              </a:rPr>
              <a:t>What about policymakers? </a:t>
            </a:r>
          </a:p>
        </p:txBody>
      </p:sp>
    </p:spTree>
    <p:extLst>
      <p:ext uri="{BB962C8B-B14F-4D97-AF65-F5344CB8AC3E}">
        <p14:creationId xmlns:p14="http://schemas.microsoft.com/office/powerpoint/2010/main" val="2796363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91892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Adverse Selection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853478"/>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Provider Payment</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4510975"/>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p:txBody>
      </p:sp>
    </p:spTree>
    <p:extLst>
      <p:ext uri="{BB962C8B-B14F-4D97-AF65-F5344CB8AC3E}">
        <p14:creationId xmlns:p14="http://schemas.microsoft.com/office/powerpoint/2010/main" val="565854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Weaknesses of EM (1986) result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marL="457200" indent="-457200">
                  <a:spcBef>
                    <a:spcPts val="0"/>
                  </a:spcBef>
                  <a:buFont typeface="Symbol" pitchFamily="18" charset="2"/>
                  <a:buAutoNum type="arabicPeriod"/>
                  <a:defRPr/>
                </a:pPr>
                <a:r>
                  <a:rPr lang="en-US" sz="2400" b="1" u="sng" dirty="0">
                    <a:solidFill>
                      <a:schemeClr val="accent3">
                        <a:lumMod val="75000"/>
                      </a:schemeClr>
                    </a:solidFill>
                    <a:cs typeface="Times New Roman" panose="02020603050405020304" pitchFamily="18" charset="0"/>
                  </a:rPr>
                  <a:t>Ignores demand side cost sharing (bargaining)</a:t>
                </a:r>
              </a:p>
              <a:p>
                <a:pPr marL="457200" indent="-457200">
                  <a:spcBef>
                    <a:spcPts val="0"/>
                  </a:spcBef>
                  <a:buFont typeface="+mj-lt"/>
                  <a:buAutoNum type="arabicPeriod" startAt="2"/>
                  <a:defRPr/>
                </a:pPr>
                <a:r>
                  <a:rPr lang="en-US" sz="2400" dirty="0">
                    <a:cs typeface="Times New Roman" panose="02020603050405020304" pitchFamily="18" charset="0"/>
                  </a:rPr>
                  <a:t>Ignores the role of competition</a:t>
                </a:r>
              </a:p>
              <a:p>
                <a:pPr marL="400050" lvl="1" indent="0">
                  <a:spcBef>
                    <a:spcPts val="0"/>
                  </a:spcBef>
                  <a:buNone/>
                  <a:defRPr/>
                </a:pPr>
                <a:r>
                  <a:rPr lang="en-US" sz="2400" i="1"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explored in Ellis (1998) </a:t>
                </a:r>
              </a:p>
              <a:p>
                <a:pPr marL="457200" indent="-457200">
                  <a:spcBef>
                    <a:spcPts val="0"/>
                  </a:spcBef>
                  <a:buFont typeface="+mj-lt"/>
                  <a:buAutoNum type="arabicPeriod" startAt="2"/>
                  <a:defRPr/>
                </a:pPr>
                <a:r>
                  <a:rPr lang="en-US" sz="2400" dirty="0">
                    <a:cs typeface="Times New Roman" panose="02020603050405020304" pitchFamily="18" charset="0"/>
                  </a:rPr>
                  <a:t>Optimality breaks down with patient heterogeneity if  providers can distort services to attract only the lowest cost patients.</a:t>
                </a:r>
              </a:p>
              <a:p>
                <a:pPr marL="0" indent="0">
                  <a:spcBef>
                    <a:spcPts val="0"/>
                  </a:spcBef>
                  <a:buNone/>
                  <a:defRPr/>
                </a:pPr>
                <a:r>
                  <a:rPr lang="en-US" sz="2400" i="1"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Optimal Risk adjustment, Glazer &amp; McGuire (2000), Ellis (2008)</a:t>
                </a:r>
              </a:p>
              <a:p>
                <a:pPr marL="457200" indent="-457200">
                  <a:spcBef>
                    <a:spcPts val="0"/>
                  </a:spcBef>
                  <a:buFont typeface="+mj-lt"/>
                  <a:buAutoNum type="arabicPeriod" startAt="4"/>
                  <a:defRPr/>
                </a:pPr>
                <a:r>
                  <a:rPr lang="en-US" sz="2400" dirty="0">
                    <a:cs typeface="Times New Roman" panose="02020603050405020304" pitchFamily="18" charset="0"/>
                  </a:rPr>
                  <a:t>Model assumes that provider bears the full cost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400" dirty="0">
                    <a:cs typeface="Times New Roman" panose="02020603050405020304" pitchFamily="18" charset="0"/>
                  </a:rPr>
                  <a:t>.</a:t>
                </a:r>
              </a:p>
              <a:p>
                <a:pPr marL="0" indent="0">
                  <a:spcBef>
                    <a:spcPts val="0"/>
                  </a:spcBef>
                  <a:buNone/>
                  <a:defRPr/>
                </a:pPr>
                <a:r>
                  <a:rPr lang="en-US" sz="2400"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Pay for performance (shift costs to providers)</a:t>
                </a:r>
                <a:endParaRPr lang="en-US" sz="2400" i="1"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r="-647"/>
                </a:stretch>
              </a:blipFill>
            </p:spPr>
            <p:txBody>
              <a:bodyPr/>
              <a:lstStyle/>
              <a:p>
                <a:r>
                  <a:rPr lang="en-CA">
                    <a:noFill/>
                  </a:rPr>
                  <a:t> </a:t>
                </a:r>
              </a:p>
            </p:txBody>
          </p:sp>
        </mc:Fallback>
      </mc:AlternateContent>
    </p:spTree>
    <p:extLst>
      <p:ext uri="{BB962C8B-B14F-4D97-AF65-F5344CB8AC3E}">
        <p14:creationId xmlns:p14="http://schemas.microsoft.com/office/powerpoint/2010/main" val="219479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857829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Patient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𝑈</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𝑐𝑞</m:t>
                      </m:r>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891067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Patient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𝑈</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𝑐𝑞</m:t>
                      </m:r>
                    </m:oMath>
                  </m:oMathPara>
                </a14:m>
                <a:endParaRPr lang="en-CA" sz="2400" b="0" dirty="0">
                  <a:solidFill>
                    <a:schemeClr val="tx1"/>
                  </a:solidFill>
                  <a:cs typeface="Times New Roman" panose="02020603050405020304" pitchFamily="18" charset="0"/>
                </a:endParaRPr>
              </a:p>
              <a:p>
                <a:pPr marL="0" indent="0">
                  <a:spcBef>
                    <a:spcPts val="0"/>
                  </a:spcBef>
                  <a:buNone/>
                  <a:defRPr/>
                </a:pPr>
                <a:endParaRPr lang="en-US" sz="2400" b="1" dirty="0">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Provider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𝑉</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m:rPr>
                          <m:sty m:val="p"/>
                        </m:rPr>
                        <a:rPr lang="en-CA" sz="2400" b="0" i="0" smtClean="0">
                          <a:solidFill>
                            <a:schemeClr val="tx1"/>
                          </a:solidFill>
                          <a:latin typeface="Cambria Math" panose="02040503050406030204" pitchFamily="18" charset="0"/>
                          <a:cs typeface="Times New Roman" panose="02020603050405020304" pitchFamily="18" charset="0"/>
                        </a:rPr>
                        <m:t>Π</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𝛼</m:t>
                      </m:r>
                      <m:r>
                        <a:rPr lang="en-CA" sz="2400" b="0" i="1" smtClean="0">
                          <a:solidFill>
                            <a:schemeClr val="tx1"/>
                          </a:solidFill>
                          <a:latin typeface="Cambria Math" panose="02040503050406030204" pitchFamily="18" charset="0"/>
                          <a:cs typeface="Times New Roman" panose="02020603050405020304" pitchFamily="18" charset="0"/>
                        </a:rPr>
                        <m:t>𝐵</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oMath>
                  </m:oMathPara>
                </a14:m>
                <a:endParaRPr lang="en-CA" sz="2400" b="0" dirty="0">
                  <a:solidFill>
                    <a:schemeClr val="tx1"/>
                  </a:solidFill>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𝑅</m:t>
                          </m:r>
                        </m:e>
                        <m:sub>
                          <m:r>
                            <a:rPr lang="en-CA" sz="2400" b="0" i="1" smtClean="0">
                              <a:solidFill>
                                <a:schemeClr val="tx1"/>
                              </a:solidFill>
                              <a:latin typeface="Cambria Math" panose="02040503050406030204" pitchFamily="18" charset="0"/>
                              <a:cs typeface="Times New Roman" panose="02020603050405020304" pitchFamily="18" charset="0"/>
                            </a:rPr>
                            <m:t>0</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𝑟𝑞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𝛼</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006387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Roth-Nash Bargaining 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Given the two utility functions and their proposed solutions, how do we pick? </a:t>
                </a:r>
              </a:p>
              <a:p>
                <a:pPr>
                  <a:spcBef>
                    <a:spcPts val="0"/>
                  </a:spcBef>
                  <a:defRPr/>
                </a:pPr>
                <a:r>
                  <a:rPr lang="en-US" sz="2400" dirty="0">
                    <a:cs typeface="Times New Roman" panose="02020603050405020304" pitchFamily="18" charset="0"/>
                  </a:rPr>
                  <a:t>Assign each party a </a:t>
                </a:r>
                <a:r>
                  <a:rPr lang="en-US" sz="2400" b="1" dirty="0">
                    <a:cs typeface="Times New Roman" panose="02020603050405020304" pitchFamily="18" charset="0"/>
                  </a:rPr>
                  <a:t>bargaining power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m:t>
                    </m:r>
                  </m:oMath>
                </a14:m>
                <a:endParaRPr lang="en-CA" sz="2400" b="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Then, solution can be given by </a:t>
                </a:r>
              </a:p>
              <a:p>
                <a:pPr marL="0" indent="0">
                  <a:spcBef>
                    <a:spcPts val="0"/>
                  </a:spcBef>
                  <a:buNone/>
                  <a:defRPr/>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CA"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CA" sz="2400" b="0" i="0" smtClean="0">
                                  <a:solidFill>
                                    <a:schemeClr val="tx1"/>
                                  </a:solidFill>
                                  <a:latin typeface="Cambria Math" panose="02040503050406030204" pitchFamily="18" charset="0"/>
                                  <a:cs typeface="Times New Roman" panose="02020603050405020304" pitchFamily="18" charset="0"/>
                                </a:rPr>
                                <m:t>max</m:t>
                              </m:r>
                            </m:e>
                            <m:lim>
                              <m:r>
                                <a:rPr lang="en-CA" sz="2400" b="0" i="1" smtClean="0">
                                  <a:solidFill>
                                    <a:schemeClr val="tx1"/>
                                  </a:solidFill>
                                  <a:latin typeface="Cambria Math" panose="02040503050406030204" pitchFamily="18" charset="0"/>
                                  <a:cs typeface="Times New Roman" panose="02020603050405020304" pitchFamily="18" charset="0"/>
                                </a:rPr>
                                <m:t>𝑞</m:t>
                              </m:r>
                            </m:lim>
                          </m:limLow>
                        </m:fName>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sup>
                          </m:s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𝛾</m:t>
                              </m:r>
                            </m:sup>
                          </m:sSup>
                        </m:e>
                      </m:func>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2043501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Roth-Nash Bargaining 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Given the two utility functions and their proposed solutions, how do we pick? </a:t>
                </a:r>
              </a:p>
              <a:p>
                <a:pPr>
                  <a:spcBef>
                    <a:spcPts val="0"/>
                  </a:spcBef>
                  <a:defRPr/>
                </a:pPr>
                <a:r>
                  <a:rPr lang="en-US" sz="2400" dirty="0">
                    <a:cs typeface="Times New Roman" panose="02020603050405020304" pitchFamily="18" charset="0"/>
                  </a:rPr>
                  <a:t>Assign each party a </a:t>
                </a:r>
                <a:r>
                  <a:rPr lang="en-US" sz="2400" b="1" dirty="0">
                    <a:cs typeface="Times New Roman" panose="02020603050405020304" pitchFamily="18" charset="0"/>
                  </a:rPr>
                  <a:t>bargaining power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m:t>
                    </m:r>
                  </m:oMath>
                </a14:m>
                <a:endParaRPr lang="en-CA" sz="2400" b="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Then, solution can be given by </a:t>
                </a:r>
              </a:p>
              <a:p>
                <a:pPr marL="0" indent="0">
                  <a:spcBef>
                    <a:spcPts val="0"/>
                  </a:spcBef>
                  <a:buNone/>
                  <a:defRPr/>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CA"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CA" sz="2400" b="0" i="0" smtClean="0">
                                  <a:solidFill>
                                    <a:schemeClr val="tx1"/>
                                  </a:solidFill>
                                  <a:latin typeface="Cambria Math" panose="02040503050406030204" pitchFamily="18" charset="0"/>
                                  <a:cs typeface="Times New Roman" panose="02020603050405020304" pitchFamily="18" charset="0"/>
                                </a:rPr>
                                <m:t>max</m:t>
                              </m:r>
                            </m:e>
                            <m:lim>
                              <m:r>
                                <a:rPr lang="en-CA" sz="2400" b="0" i="1" smtClean="0">
                                  <a:solidFill>
                                    <a:schemeClr val="tx1"/>
                                  </a:solidFill>
                                  <a:latin typeface="Cambria Math" panose="02040503050406030204" pitchFamily="18" charset="0"/>
                                  <a:cs typeface="Times New Roman" panose="02020603050405020304" pitchFamily="18" charset="0"/>
                                </a:rPr>
                                <m:t>𝑞</m:t>
                              </m:r>
                            </m:lim>
                          </m:limLow>
                        </m:fName>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sup>
                          </m:s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𝛾</m:t>
                              </m:r>
                            </m:sup>
                          </m:sSup>
                        </m:e>
                      </m:func>
                    </m:oMath>
                  </m:oMathPara>
                </a14:m>
                <a:endParaRPr lang="en-US" sz="240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When both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𝑈</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𝑉</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are quadratic, the solution can be expressed as</a:t>
                </a:r>
              </a:p>
              <a:p>
                <a:pPr marL="0" indent="0">
                  <a:spcBef>
                    <a:spcPts val="0"/>
                  </a:spcBef>
                  <a:buNone/>
                  <a:defRPr/>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m:t>
                              </m:r>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𝐺𝑞</m:t>
                              </m:r>
                            </m:e>
                          </m:d>
                        </m:num>
                        <m:den>
                          <m:r>
                            <a:rPr lang="en-CA" sz="2400" b="0" i="1" smtClean="0">
                              <a:solidFill>
                                <a:schemeClr val="tx1"/>
                              </a:solidFill>
                              <a:latin typeface="Cambria Math" panose="02040503050406030204" pitchFamily="18" charset="0"/>
                              <a:cs typeface="Times New Roman" panose="02020603050405020304" pitchFamily="18" charset="0"/>
                            </a:rPr>
                            <m:t>𝛾</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𝐼𝑞</m:t>
                              </m:r>
                            </m:e>
                          </m:d>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𝐹</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𝐺</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num>
                        <m:den>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𝐼</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den>
                      </m:f>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In the simple case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r>
                      <a:rPr lang="en-CA" sz="2400" b="0" i="1" smtClean="0">
                        <a:latin typeface="Cambria Math" panose="02040503050406030204" pitchFamily="18" charset="0"/>
                        <a:cs typeface="Times New Roman" panose="02020603050405020304" pitchFamily="18" charset="0"/>
                      </a:rPr>
                      <m:t>=.5</m:t>
                    </m:r>
                  </m:oMath>
                </a14:m>
                <a:r>
                  <a:rPr lang="en-US" sz="2400" dirty="0">
                    <a:solidFill>
                      <a:schemeClr val="tx1"/>
                    </a:solidFill>
                    <a:cs typeface="Times New Roman" panose="02020603050405020304" pitchFamily="18" charset="0"/>
                  </a:rPr>
                  <a:t>, this reduces to </a:t>
                </a: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2978267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Bargaining for Health Care </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If we assume symmetric bargaining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=1/2),</m:t>
                    </m:r>
                  </m:oMath>
                </a14:m>
                <a:r>
                  <a:rPr lang="en-US" sz="2400" dirty="0">
                    <a:solidFill>
                      <a:schemeClr val="tx1"/>
                    </a:solidFill>
                    <a:cs typeface="Times New Roman" panose="02020603050405020304" pitchFamily="18" charset="0"/>
                  </a:rPr>
                  <a:t> then: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oMath>
                  </m:oMathPara>
                </a14:m>
                <a:endParaRPr lang="en-US" sz="2400" dirty="0">
                  <a:solidFill>
                    <a:schemeClr val="tx1"/>
                  </a:solidFill>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How can policy makers use this?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6552247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Bargaining for Health Care </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If we assume symmetric bargaining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=1/2),</m:t>
                    </m:r>
                  </m:oMath>
                </a14:m>
                <a:r>
                  <a:rPr lang="en-US" sz="2400" dirty="0">
                    <a:solidFill>
                      <a:schemeClr val="tx1"/>
                    </a:solidFill>
                    <a:cs typeface="Times New Roman" panose="02020603050405020304" pitchFamily="18" charset="0"/>
                  </a:rPr>
                  <a:t> then: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oMath>
                  </m:oMathPara>
                </a14:m>
                <a:endParaRPr lang="en-US" sz="2400" dirty="0">
                  <a:solidFill>
                    <a:schemeClr val="tx1"/>
                  </a:solidFill>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How can policy makers use this?</a:t>
                </a:r>
              </a:p>
              <a:p>
                <a:pPr>
                  <a:spcBef>
                    <a:spcPts val="0"/>
                  </a:spcBef>
                  <a:defRPr/>
                </a:pPr>
                <a:r>
                  <a:rPr lang="en-US" sz="2400" dirty="0">
                    <a:cs typeface="Times New Roman" panose="02020603050405020304" pitchFamily="18" charset="0"/>
                  </a:rPr>
                  <a:t>Policymakers in the model have 2 parameters in hand: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𝑅</m:t>
                        </m:r>
                      </m:e>
                      <m:sub>
                        <m:r>
                          <a:rPr lang="en-CA" sz="2400" b="0" i="1" smtClean="0">
                            <a:latin typeface="Cambria Math" panose="02040503050406030204" pitchFamily="18" charset="0"/>
                            <a:cs typeface="Times New Roman" panose="02020603050405020304" pitchFamily="18" charset="0"/>
                          </a:rPr>
                          <m:t>0</m:t>
                        </m:r>
                      </m:sub>
                    </m:sSub>
                    <m:r>
                      <a:rPr lang="en-CA" sz="2400" b="1"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and</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𝑟</m:t>
                    </m:r>
                  </m:oMath>
                </a14:m>
                <a:endParaRPr lang="en-CA" sz="2400" b="0" dirty="0">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In both models,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𝑟</m:t>
                    </m:r>
                  </m:oMath>
                </a14:m>
                <a:r>
                  <a:rPr lang="en-US" sz="2400" dirty="0">
                    <a:solidFill>
                      <a:schemeClr val="tx1"/>
                    </a:solidFill>
                    <a:cs typeface="Times New Roman" panose="02020603050405020304" pitchFamily="18" charset="0"/>
                  </a:rPr>
                  <a:t> led providers to choose efficient allocations of </a:t>
                </a:r>
                <a:r>
                  <a:rPr lang="en-US" sz="2400" i="1" dirty="0">
                    <a:solidFill>
                      <a:schemeClr val="tx1"/>
                    </a:solidFill>
                    <a:cs typeface="Times New Roman" panose="02020603050405020304" pitchFamily="18" charset="0"/>
                  </a:rPr>
                  <a:t>q</a:t>
                </a:r>
              </a:p>
              <a:p>
                <a:pPr>
                  <a:spcBef>
                    <a:spcPts val="0"/>
                  </a:spcBef>
                  <a:defRPr/>
                </a:pPr>
                <a:r>
                  <a:rPr lang="en-US" sz="2400" i="1" dirty="0">
                    <a:solidFill>
                      <a:schemeClr val="accent2">
                        <a:lumMod val="75000"/>
                      </a:schemeClr>
                    </a:solidFill>
                    <a:cs typeface="Times New Roman" panose="02020603050405020304" pitchFamily="18" charset="0"/>
                  </a:rPr>
                  <a:t>Choice of </a:t>
                </a:r>
                <a14:m>
                  <m:oMath xmlns:m="http://schemas.openxmlformats.org/officeDocument/2006/math">
                    <m:sSub>
                      <m:sSubPr>
                        <m:ctrlPr>
                          <a:rPr lang="en-CA" sz="240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𝑅</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0</m:t>
                        </m:r>
                      </m:sub>
                    </m:sSub>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dirty="0">
                    <a:solidFill>
                      <a:schemeClr val="accent2">
                        <a:lumMod val="75000"/>
                      </a:schemeClr>
                    </a:solidFill>
                    <a:cs typeface="Times New Roman" panose="02020603050405020304" pitchFamily="18" charset="0"/>
                  </a:rPr>
                  <a:t> choosing </a:t>
                </a:r>
                <a14:m>
                  <m:oMath xmlns:m="http://schemas.openxmlformats.org/officeDocument/2006/math">
                    <m:sSup>
                      <m:sSupPr>
                        <m:ctrlPr>
                          <a:rPr lang="en-CA" sz="240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𝑞</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sup>
                    </m:s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𝑞</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b="1" dirty="0">
                    <a:solidFill>
                      <a:schemeClr val="accent2">
                        <a:lumMod val="75000"/>
                      </a:schemeClr>
                    </a:solidFill>
                    <a:cs typeface="Times New Roman" panose="02020603050405020304" pitchFamily="18" charset="0"/>
                  </a:rPr>
                  <a:t>  </a:t>
                </a:r>
              </a:p>
              <a:p>
                <a:pPr lvl="1">
                  <a:spcBef>
                    <a:spcPts val="0"/>
                  </a:spcBef>
                  <a:defRPr/>
                </a:pPr>
                <a:r>
                  <a:rPr lang="en-US" sz="2200" dirty="0">
                    <a:solidFill>
                      <a:schemeClr val="tx1"/>
                    </a:solidFill>
                    <a:cs typeface="Times New Roman" panose="02020603050405020304" pitchFamily="18" charset="0"/>
                  </a:rPr>
                  <a:t>In particular, choose </a:t>
                </a:r>
                <a14:m>
                  <m:oMath xmlns:m="http://schemas.openxmlformats.org/officeDocument/2006/math">
                    <m:sSub>
                      <m:sSubPr>
                        <m:ctrlPr>
                          <a:rPr lang="en-CA" sz="2200" i="1" smtClean="0">
                            <a:solidFill>
                              <a:schemeClr val="tx1"/>
                            </a:solidFill>
                            <a:latin typeface="Cambria Math" panose="02040503050406030204" pitchFamily="18" charset="0"/>
                            <a:cs typeface="Times New Roman" panose="02020603050405020304" pitchFamily="18" charset="0"/>
                          </a:rPr>
                        </m:ctrlPr>
                      </m:sSubPr>
                      <m:e>
                        <m:r>
                          <a:rPr lang="en-CA" sz="2200" b="0" i="1" smtClean="0">
                            <a:solidFill>
                              <a:schemeClr val="tx1"/>
                            </a:solidFill>
                            <a:latin typeface="Cambria Math" panose="02040503050406030204" pitchFamily="18" charset="0"/>
                            <a:cs typeface="Times New Roman" panose="02020603050405020304" pitchFamily="18" charset="0"/>
                          </a:rPr>
                          <m:t>𝑅</m:t>
                        </m:r>
                      </m:e>
                      <m:sub>
                        <m:r>
                          <a:rPr lang="en-CA" sz="2200" b="0" i="1" smtClean="0">
                            <a:solidFill>
                              <a:schemeClr val="tx1"/>
                            </a:solidFill>
                            <a:latin typeface="Cambria Math" panose="02040503050406030204" pitchFamily="18" charset="0"/>
                            <a:cs typeface="Times New Roman" panose="02020603050405020304" pitchFamily="18" charset="0"/>
                          </a:rPr>
                          <m:t>0</m:t>
                        </m:r>
                      </m:sub>
                    </m:sSub>
                  </m:oMath>
                </a14:m>
                <a:r>
                  <a:rPr lang="en-US" sz="2200" dirty="0">
                    <a:solidFill>
                      <a:schemeClr val="tx1"/>
                    </a:solidFill>
                    <a:cs typeface="Times New Roman" panose="02020603050405020304" pitchFamily="18" charset="0"/>
                  </a:rPr>
                  <a:t> so that the expected net revenue of the provider is 0</a:t>
                </a:r>
              </a:p>
              <a:p>
                <a:pPr lvl="1">
                  <a:spcBef>
                    <a:spcPts val="0"/>
                  </a:spcBef>
                  <a:defRPr/>
                </a:pPr>
                <a:r>
                  <a:rPr lang="en-US" sz="2200" dirty="0">
                    <a:solidFill>
                      <a:schemeClr val="tx1"/>
                    </a:solidFill>
                    <a:cs typeface="Times New Roman" panose="02020603050405020304" pitchFamily="18" charset="0"/>
                  </a:rPr>
                  <a:t>Cover the costs of the average patient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830347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Social Optimum</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We achieve </a:t>
                </a:r>
                <a14:m>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when marginal social benefits = marginal social costs </a:t>
                </a:r>
              </a:p>
              <a:p>
                <a:pPr>
                  <a:spcBef>
                    <a:spcPts val="0"/>
                  </a:spcBef>
                  <a:defRPr/>
                </a:pPr>
                <a:r>
                  <a:rPr lang="en-US" sz="2400" dirty="0">
                    <a:cs typeface="Times New Roman" panose="02020603050405020304" pitchFamily="18" charset="0"/>
                  </a:rPr>
                  <a:t>In this model, this means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𝐵</m:t>
                        </m:r>
                      </m:e>
                      <m:sup>
                        <m:r>
                          <a:rPr lang="en-CA" sz="2400" b="0" i="1" smtClean="0">
                            <a:latin typeface="Cambria Math" panose="02040503050406030204" pitchFamily="18" charset="0"/>
                            <a:cs typeface="Times New Roman" panose="02020603050405020304" pitchFamily="18" charset="0"/>
                          </a:rPr>
                          <m:t>′</m:t>
                        </m:r>
                      </m:sup>
                    </m:sSup>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e>
                    </m:d>
                    <m:r>
                      <a:rPr lang="en-CA" sz="2400" b="0" i="1" smtClean="0">
                        <a:latin typeface="Cambria Math" panose="02040503050406030204" pitchFamily="18" charset="0"/>
                        <a:cs typeface="Times New Roman" panose="02020603050405020304" pitchFamily="18" charset="0"/>
                      </a:rPr>
                      <m:t>=1</m:t>
                    </m:r>
                  </m:oMath>
                </a14:m>
                <a:r>
                  <a:rPr lang="en-US" sz="2400" dirty="0">
                    <a:solidFill>
                      <a:schemeClr val="tx1"/>
                    </a:solidFill>
                    <a:cs typeface="Times New Roman" panose="02020603050405020304" pitchFamily="18" charset="0"/>
                  </a:rPr>
                  <a:t>, so </a:t>
                </a:r>
                <a14:m>
                  <m:oMath xmlns:m="http://schemas.openxmlformats.org/officeDocument/2006/math">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r>
                      <a:rPr lang="en-CA" sz="2400" b="0" i="1" smtClean="0">
                        <a:solidFill>
                          <a:schemeClr val="tx1"/>
                        </a:solidFill>
                        <a:latin typeface="Cambria Math" panose="02040503050406030204" pitchFamily="18" charset="0"/>
                        <a:cs typeface="Times New Roman" panose="02020603050405020304" pitchFamily="18" charset="0"/>
                      </a:rPr>
                      <m:t>=</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𝑏</m:t>
                        </m:r>
                      </m:den>
                    </m:f>
                  </m:oMath>
                </a14:m>
                <a:endParaRPr lang="en-US" sz="2400" dirty="0">
                  <a:solidFill>
                    <a:schemeClr val="tx1"/>
                  </a:solidFill>
                  <a:cs typeface="Times New Roman" panose="02020603050405020304" pitchFamily="18" charset="0"/>
                </a:endParaRPr>
              </a:p>
              <a:p>
                <a:pPr>
                  <a:spcBef>
                    <a:spcPts val="0"/>
                  </a:spcBef>
                  <a:defRPr/>
                </a:pPr>
                <a:r>
                  <a:rPr lang="en-CA" sz="2400" dirty="0">
                    <a:solidFill>
                      <a:schemeClr val="tx1"/>
                    </a:solidFill>
                    <a:cs typeface="Times New Roman" panose="02020603050405020304" pitchFamily="18" charset="0"/>
                  </a:rPr>
                  <a:t>Based on our bargaining solution:</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𝒄</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𝒓</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𝜶</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𝟐</m:t>
                      </m:r>
                      <m:r>
                        <a:rPr lang="en-CA" sz="2400" b="0" i="1" smtClean="0">
                          <a:solidFill>
                            <a:schemeClr val="tx1"/>
                          </a:solidFill>
                          <a:latin typeface="Cambria Math" panose="02040503050406030204" pitchFamily="18" charset="0"/>
                          <a:cs typeface="Times New Roman" panose="02020603050405020304" pitchFamily="18" charset="0"/>
                        </a:rPr>
                        <m:t> </m:t>
                      </m:r>
                    </m:oMath>
                  </m:oMathPara>
                </a14:m>
                <a:endParaRPr lang="en-US" sz="2400" dirty="0">
                  <a:solidFill>
                    <a:schemeClr val="tx1"/>
                  </a:solidFill>
                  <a:cs typeface="Times New Roman" panose="02020603050405020304" pitchFamily="18" charset="0"/>
                </a:endParaRPr>
              </a:p>
              <a:p>
                <a:pPr>
                  <a:spcBef>
                    <a:spcPts val="0"/>
                  </a:spcBef>
                  <a:defRPr/>
                </a:pPr>
                <a:endParaRPr lang="en-US" sz="2400" dirty="0">
                  <a:cs typeface="Times New Roman" panose="02020603050405020304" pitchFamily="18" charset="0"/>
                </a:endParaRPr>
              </a:p>
              <a:p>
                <a:pPr>
                  <a:spcBef>
                    <a:spcPts val="0"/>
                  </a:spcBef>
                  <a:defRPr/>
                </a:pPr>
                <a:r>
                  <a:rPr lang="en-CA" sz="2400" dirty="0">
                    <a:cs typeface="Times New Roman" panose="02020603050405020304" pitchFamily="18" charset="0"/>
                  </a:rPr>
                  <a:t>Then, the cost of the average patient is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𝐶</m:t>
                    </m:r>
                    <m:d>
                      <m:dPr>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𝑞</m:t>
                            </m:r>
                          </m:e>
                          <m:sup>
                            <m:r>
                              <a:rPr lang="en-CA" sz="2400" b="0" i="1" smtClean="0">
                                <a:latin typeface="Cambria Math" panose="02040503050406030204" pitchFamily="18" charset="0"/>
                                <a:cs typeface="Times New Roman" panose="02020603050405020304" pitchFamily="18" charset="0"/>
                              </a:rPr>
                              <m:t>′</m:t>
                            </m:r>
                          </m:sup>
                        </m:sSup>
                      </m:e>
                    </m:d>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𝑎</m:t>
                            </m:r>
                            <m:r>
                              <a:rPr lang="en-CA" sz="2400" b="0" i="1" smtClean="0">
                                <a:latin typeface="Cambria Math" panose="02040503050406030204" pitchFamily="18" charset="0"/>
                                <a:cs typeface="Times New Roman" panose="02020603050405020304" pitchFamily="18" charset="0"/>
                              </a:rPr>
                              <m:t>−1</m:t>
                            </m:r>
                          </m:e>
                        </m:d>
                      </m:num>
                      <m:den>
                        <m:r>
                          <a:rPr lang="en-CA" sz="2400" b="0" i="1" smtClean="0">
                            <a:latin typeface="Cambria Math" panose="02040503050406030204" pitchFamily="18" charset="0"/>
                            <a:cs typeface="Times New Roman" panose="02020603050405020304" pitchFamily="18" charset="0"/>
                          </a:rPr>
                          <m:t>𝑏</m:t>
                        </m:r>
                      </m:den>
                    </m:f>
                    <m:r>
                      <a:rPr lang="en-CA" sz="2400" b="0" i="0" smtClean="0">
                        <a:latin typeface="Cambria Math" panose="02040503050406030204" pitchFamily="18" charset="0"/>
                        <a:cs typeface="Times New Roman" panose="02020603050405020304" pitchFamily="18" charset="0"/>
                      </a:rPr>
                      <m:t>=</m:t>
                    </m:r>
                    <m:sSub>
                      <m:sSubPr>
                        <m:ctrlPr>
                          <a:rPr lang="en-CA" sz="2400" b="1"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CA" sz="2400" b="1" i="0" smtClean="0">
                            <a:solidFill>
                              <a:schemeClr val="accent3">
                                <a:lumMod val="75000"/>
                              </a:schemeClr>
                            </a:solidFill>
                            <a:latin typeface="Cambria Math" panose="02040503050406030204" pitchFamily="18" charset="0"/>
                            <a:cs typeface="Times New Roman" panose="02020603050405020304" pitchFamily="18" charset="0"/>
                          </a:rPr>
                          <m:t>𝐑</m:t>
                        </m:r>
                      </m:e>
                      <m:sub>
                        <m:r>
                          <a:rPr lang="en-CA" sz="2400" b="1" i="0" smtClean="0">
                            <a:solidFill>
                              <a:schemeClr val="accent3">
                                <a:lumMod val="75000"/>
                              </a:schemeClr>
                            </a:solidFill>
                            <a:latin typeface="Cambria Math" panose="02040503050406030204" pitchFamily="18" charset="0"/>
                            <a:cs typeface="Times New Roman" panose="02020603050405020304" pitchFamily="18" charset="0"/>
                          </a:rPr>
                          <m:t>𝟎</m:t>
                        </m:r>
                      </m:sub>
                    </m:sSub>
                  </m:oMath>
                </a14:m>
                <a:endParaRPr lang="en-US" sz="2200" b="1"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921942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58567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6951582" cy="702856"/>
          </a:xfrm>
          <a:prstGeom prst="rect">
            <a:avLst/>
          </a:prstGeom>
        </p:spPr>
        <p:txBody>
          <a:bodyPr vert="horz" wrap="square" lIns="0" tIns="25499" rIns="0" bIns="0" rtlCol="0" anchor="b">
            <a:spAutoFit/>
          </a:bodyPr>
          <a:lstStyle/>
          <a:p>
            <a:pPr marL="26841">
              <a:lnSpc>
                <a:spcPct val="100000"/>
              </a:lnSpc>
              <a:spcBef>
                <a:spcPts val="201"/>
              </a:spcBef>
            </a:pPr>
            <a:r>
              <a:rPr dirty="0"/>
              <a:t>Why </a:t>
            </a:r>
            <a:r>
              <a:rPr spc="95" dirty="0"/>
              <a:t>study</a:t>
            </a:r>
            <a:r>
              <a:rPr spc="116" dirty="0"/>
              <a:t> </a:t>
            </a:r>
            <a:r>
              <a:rPr spc="85" dirty="0"/>
              <a:t>physicians?</a:t>
            </a:r>
          </a:p>
        </p:txBody>
      </p:sp>
      <p:sp>
        <p:nvSpPr>
          <p:cNvPr id="6" name="object 6"/>
          <p:cNvSpPr txBox="1"/>
          <p:nvPr/>
        </p:nvSpPr>
        <p:spPr>
          <a:xfrm>
            <a:off x="457200" y="1066800"/>
            <a:ext cx="10790298" cy="4336478"/>
          </a:xfrm>
          <a:prstGeom prst="rect">
            <a:avLst/>
          </a:prstGeom>
        </p:spPr>
        <p:txBody>
          <a:bodyPr vert="horz" wrap="square" lIns="0" tIns="154339" rIns="0" bIns="0" rtlCol="0">
            <a:spAutoFit/>
          </a:bodyPr>
          <a:lstStyle/>
          <a:p>
            <a:pPr marL="216074" indent="-190574">
              <a:spcBef>
                <a:spcPts val="1215"/>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Usually the first healthcare provider we are exposed to in the healthcare sector</a:t>
            </a:r>
            <a:endParaRPr sz="2200" dirty="0">
              <a:latin typeface="Times New Roman" panose="02020603050405020304" pitchFamily="18" charset="0"/>
              <a:cs typeface="Times New Roman" panose="02020603050405020304" pitchFamily="18" charset="0"/>
            </a:endParaRPr>
          </a:p>
          <a:p>
            <a:pPr marL="216074" indent="-190574">
              <a:spcBef>
                <a:spcPts val="99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In Canada, they are the “gatekeeper” to many specialty services</a:t>
            </a:r>
            <a:endParaRPr sz="2200" dirty="0">
              <a:latin typeface="Times New Roman" panose="02020603050405020304" pitchFamily="18" charset="0"/>
              <a:cs typeface="Times New Roman" panose="02020603050405020304" pitchFamily="18" charset="0"/>
            </a:endParaRPr>
          </a:p>
          <a:p>
            <a:pPr marL="216074" indent="-190574">
              <a:spcBef>
                <a:spcPts val="528"/>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Their decisions matter!</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Order tests, interpret results, decide appropriate action</a:t>
            </a:r>
            <a:endParaRPr sz="2200" dirty="0">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Physicians possess more (but incomplete) information than the patient</a:t>
            </a:r>
            <a:endParaRPr lang="en-CA" sz="2200" dirty="0">
              <a:solidFill>
                <a:srgbClr val="22373A"/>
              </a:solidFill>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But they also respond to: </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Heuristics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Patient risk </a:t>
            </a:r>
            <a:r>
              <a:rPr lang="en-CA" sz="2200" i="1" dirty="0">
                <a:solidFill>
                  <a:srgbClr val="22373A"/>
                </a:solidFill>
                <a:latin typeface="Times New Roman" panose="02020603050405020304" pitchFamily="18" charset="0"/>
                <a:cs typeface="Times New Roman" panose="02020603050405020304" pitchFamily="18" charset="0"/>
              </a:rPr>
              <a:t>proxies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Incentives</a:t>
            </a:r>
            <a:r>
              <a:rPr sz="2200" dirty="0">
                <a:solidFill>
                  <a:srgbClr val="22373A"/>
                </a:solidFill>
                <a:latin typeface="Times New Roman" panose="02020603050405020304" pitchFamily="18" charset="0"/>
                <a:cs typeface="Times New Roman" panose="02020603050405020304" pitchFamily="18" charset="0"/>
              </a:rPr>
              <a:t> (e.g., financial, malpractice, etc.)</a:t>
            </a:r>
            <a:endParaRPr lang="en-CA" sz="2200" dirty="0">
              <a:solidFill>
                <a:srgbClr val="22373A"/>
              </a:solidFill>
              <a:latin typeface="Times New Roman" panose="02020603050405020304" pitchFamily="18" charset="0"/>
              <a:cs typeface="Times New Roman" panose="02020603050405020304" pitchFamily="18" charset="0"/>
            </a:endParaRP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
            </a:r>
            <a:r>
              <a:rPr sz="2200" dirty="0" err="1">
                <a:solidFill>
                  <a:srgbClr val="22373A"/>
                </a:solidFill>
                <a:latin typeface="Times New Roman" panose="02020603050405020304" pitchFamily="18" charset="0"/>
                <a:cs typeface="Times New Roman" panose="02020603050405020304" pitchFamily="18" charset="0"/>
              </a:rPr>
              <a:t>rejudices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5</a:t>
            </a:fld>
            <a:endParaRPr sz="1268">
              <a:latin typeface="Arial Black"/>
              <a:cs typeface="Arial Black"/>
            </a:endParaRP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B26B4-8A4D-56A0-1AD9-DCFB9723324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003A223-B9BB-C6C7-D7D0-ECA22A33475D}"/>
              </a:ext>
            </a:extLst>
          </p:cNvPr>
          <p:cNvSpPr>
            <a:spLocks noGrp="1"/>
          </p:cNvSpPr>
          <p:nvPr>
            <p:ph type="ctrTitle"/>
          </p:nvPr>
        </p:nvSpPr>
        <p:spPr>
          <a:xfrm>
            <a:off x="1261872" y="3276600"/>
            <a:ext cx="10625328" cy="1298448"/>
          </a:xfrm>
        </p:spPr>
        <p:txBody>
          <a:bodyPr>
            <a:noAutofit/>
          </a:bodyPr>
          <a:lstStyle/>
          <a:p>
            <a:r>
              <a:rPr lang="en-US" sz="6000" dirty="0"/>
              <a:t>Currie, MacLeod, </a:t>
            </a:r>
            <a:r>
              <a:rPr lang="en-US" sz="6000" dirty="0" err="1"/>
              <a:t>Musen</a:t>
            </a:r>
            <a:r>
              <a:rPr lang="en-US" sz="6000" dirty="0"/>
              <a:t> (2025)</a:t>
            </a:r>
          </a:p>
        </p:txBody>
      </p:sp>
      <p:sp>
        <p:nvSpPr>
          <p:cNvPr id="7" name="Subtitle 4">
            <a:extLst>
              <a:ext uri="{FF2B5EF4-FFF2-40B4-BE49-F238E27FC236}">
                <a16:creationId xmlns:a16="http://schemas.microsoft.com/office/drawing/2014/main" id="{9CF68517-7C17-1AC8-2149-7770747AE3E3}"/>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“First do no harm? Doctor decision making and patient outcomes” </a:t>
            </a:r>
            <a:r>
              <a:rPr lang="en-US" i="1" dirty="0"/>
              <a:t>NBER Working Paper</a:t>
            </a:r>
            <a:endParaRPr lang="en-US" dirty="0"/>
          </a:p>
          <a:p>
            <a:endParaRPr lang="en-US" dirty="0"/>
          </a:p>
        </p:txBody>
      </p:sp>
    </p:spTree>
    <p:extLst>
      <p:ext uri="{BB962C8B-B14F-4D97-AF65-F5344CB8AC3E}">
        <p14:creationId xmlns:p14="http://schemas.microsoft.com/office/powerpoint/2010/main" val="955386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A9A22-6912-2C8F-4DEB-B6D3784DB97E}"/>
            </a:ext>
          </a:extLst>
        </p:cNvPr>
        <p:cNvGrpSpPr/>
        <p:nvPr/>
      </p:nvGrpSpPr>
      <p:grpSpPr>
        <a:xfrm>
          <a:off x="0" y="0"/>
          <a:ext cx="0" cy="0"/>
          <a:chOff x="0" y="0"/>
          <a:chExt cx="0" cy="0"/>
        </a:xfrm>
      </p:grpSpPr>
      <p:sp>
        <p:nvSpPr>
          <p:cNvPr id="18434" name="Title 1">
            <a:extLst>
              <a:ext uri="{FF2B5EF4-FFF2-40B4-BE49-F238E27FC236}">
                <a16:creationId xmlns:a16="http://schemas.microsoft.com/office/drawing/2014/main" id="{339674C1-6FF8-220A-8C22-BD1BB91B1A6C}"/>
              </a:ext>
            </a:extLst>
          </p:cNvPr>
          <p:cNvSpPr>
            <a:spLocks noGrp="1"/>
          </p:cNvSpPr>
          <p:nvPr>
            <p:ph type="title" idx="4294967295"/>
          </p:nvPr>
        </p:nvSpPr>
        <p:spPr>
          <a:xfrm>
            <a:off x="304800" y="-12700"/>
            <a:ext cx="9906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Are monetary incentives all that matter?</a:t>
            </a:r>
          </a:p>
        </p:txBody>
      </p:sp>
      <p:sp>
        <p:nvSpPr>
          <p:cNvPr id="17411" name="Content Placeholder 2">
            <a:extLst>
              <a:ext uri="{FF2B5EF4-FFF2-40B4-BE49-F238E27FC236}">
                <a16:creationId xmlns:a16="http://schemas.microsoft.com/office/drawing/2014/main" id="{D18402BC-3F0E-0352-50FB-E3EDD0FB49E9}"/>
              </a:ext>
            </a:extLst>
          </p:cNvPr>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Can we generalize our models to think about more than just payment reform?</a:t>
            </a:r>
          </a:p>
          <a:p>
            <a:pPr>
              <a:spcBef>
                <a:spcPts val="0"/>
              </a:spcBef>
              <a:buFontTx/>
              <a:buChar char="-"/>
              <a:defRPr/>
            </a:pPr>
            <a:endParaRPr lang="en-US" sz="2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287846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02DD4-C7CD-C206-5A7F-A112AA3B2404}"/>
            </a:ext>
          </a:extLst>
        </p:cNvPr>
        <p:cNvGrpSpPr/>
        <p:nvPr/>
      </p:nvGrpSpPr>
      <p:grpSpPr>
        <a:xfrm>
          <a:off x="0" y="0"/>
          <a:ext cx="0" cy="0"/>
          <a:chOff x="0" y="0"/>
          <a:chExt cx="0" cy="0"/>
        </a:xfrm>
      </p:grpSpPr>
      <p:sp>
        <p:nvSpPr>
          <p:cNvPr id="18434" name="Title 1">
            <a:extLst>
              <a:ext uri="{FF2B5EF4-FFF2-40B4-BE49-F238E27FC236}">
                <a16:creationId xmlns:a16="http://schemas.microsoft.com/office/drawing/2014/main" id="{D964C508-03A5-4AFA-4DF1-A8754DB33FF6}"/>
              </a:ext>
            </a:extLst>
          </p:cNvPr>
          <p:cNvSpPr>
            <a:spLocks noGrp="1"/>
          </p:cNvSpPr>
          <p:nvPr>
            <p:ph type="title" idx="4294967295"/>
          </p:nvPr>
        </p:nvSpPr>
        <p:spPr>
          <a:xfrm>
            <a:off x="304800" y="-12700"/>
            <a:ext cx="9906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Are monetary incentives all that matter?</a:t>
            </a:r>
          </a:p>
        </p:txBody>
      </p:sp>
      <p:sp>
        <p:nvSpPr>
          <p:cNvPr id="17411" name="Content Placeholder 2">
            <a:extLst>
              <a:ext uri="{FF2B5EF4-FFF2-40B4-BE49-F238E27FC236}">
                <a16:creationId xmlns:a16="http://schemas.microsoft.com/office/drawing/2014/main" id="{D17F330C-0DF4-5323-BEBB-8F8BC1B9DDBC}"/>
              </a:ext>
            </a:extLst>
          </p:cNvPr>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Can we generalize our models to think about more than just payment reform?</a:t>
            </a:r>
          </a:p>
          <a:p>
            <a:pPr>
              <a:spcBef>
                <a:spcPts val="0"/>
              </a:spcBef>
              <a:defRPr/>
            </a:pPr>
            <a:endParaRPr lang="en-CA" sz="2400" dirty="0">
              <a:solidFill>
                <a:schemeClr val="tx1"/>
              </a:solidFill>
              <a:cs typeface="Times New Roman" panose="02020603050405020304" pitchFamily="18" charset="0"/>
            </a:endParaRPr>
          </a:p>
          <a:p>
            <a:pPr marL="0" indent="0">
              <a:spcBef>
                <a:spcPts val="0"/>
              </a:spcBef>
              <a:buNone/>
              <a:defRPr/>
            </a:pPr>
            <a:r>
              <a:rPr lang="en-CA" sz="2400" dirty="0">
                <a:solidFill>
                  <a:schemeClr val="tx1"/>
                </a:solidFill>
                <a:cs typeface="Times New Roman" panose="02020603050405020304" pitchFamily="18" charset="0"/>
              </a:rPr>
              <a:t>What if:  </a:t>
            </a:r>
          </a:p>
          <a:p>
            <a:pPr>
              <a:spcBef>
                <a:spcPts val="0"/>
              </a:spcBef>
              <a:buFontTx/>
              <a:buChar char="-"/>
              <a:defRPr/>
            </a:pPr>
            <a:r>
              <a:rPr lang="en-CA" sz="2400" dirty="0">
                <a:solidFill>
                  <a:schemeClr val="tx1"/>
                </a:solidFill>
                <a:cs typeface="Times New Roman" panose="02020603050405020304" pitchFamily="18" charset="0"/>
              </a:rPr>
              <a:t>Doctors care about their patients</a:t>
            </a:r>
          </a:p>
          <a:p>
            <a:pPr>
              <a:spcBef>
                <a:spcPts val="0"/>
              </a:spcBef>
              <a:buFontTx/>
              <a:buChar char="-"/>
              <a:defRPr/>
            </a:pPr>
            <a:r>
              <a:rPr lang="en-CA" sz="2400" dirty="0">
                <a:cs typeface="Times New Roman" panose="02020603050405020304" pitchFamily="18" charset="0"/>
              </a:rPr>
              <a:t>But they have beliefs about appropriate care?</a:t>
            </a:r>
          </a:p>
          <a:p>
            <a:pPr>
              <a:spcBef>
                <a:spcPts val="0"/>
              </a:spcBef>
              <a:buFontTx/>
              <a:buChar char="-"/>
              <a:defRPr/>
            </a:pPr>
            <a:r>
              <a:rPr lang="en-CA" sz="2400" dirty="0">
                <a:solidFill>
                  <a:schemeClr val="tx1"/>
                </a:solidFill>
                <a:cs typeface="Times New Roman" panose="02020603050405020304" pitchFamily="18" charset="0"/>
              </a:rPr>
              <a:t>Are time constrained?</a:t>
            </a:r>
          </a:p>
          <a:p>
            <a:pPr>
              <a:spcBef>
                <a:spcPts val="0"/>
              </a:spcBef>
              <a:buFontTx/>
              <a:buChar char="-"/>
              <a:defRPr/>
            </a:pPr>
            <a:r>
              <a:rPr lang="en-CA" sz="2400" dirty="0">
                <a:cs typeface="Times New Roman" panose="02020603050405020304" pitchFamily="18" charset="0"/>
              </a:rPr>
              <a:t>Have profit motives? </a:t>
            </a:r>
          </a:p>
          <a:p>
            <a:pPr>
              <a:spcBef>
                <a:spcPts val="0"/>
              </a:spcBef>
              <a:buFontTx/>
              <a:buChar char="-"/>
              <a:defRPr/>
            </a:pPr>
            <a:r>
              <a:rPr lang="en-CA" sz="2400" dirty="0">
                <a:solidFill>
                  <a:schemeClr val="tx1"/>
                </a:solidFill>
                <a:cs typeface="Times New Roman" panose="02020603050405020304" pitchFamily="18" charset="0"/>
              </a:rPr>
              <a:t>Have variation across doctors in skill and incentives? </a:t>
            </a:r>
          </a:p>
          <a:p>
            <a:pPr>
              <a:spcBef>
                <a:spcPts val="0"/>
              </a:spcBef>
              <a:buFontTx/>
              <a:buChar char="-"/>
              <a:defRPr/>
            </a:pPr>
            <a:r>
              <a:rPr lang="en-CA" sz="2400" dirty="0">
                <a:cs typeface="Times New Roman" panose="02020603050405020304" pitchFamily="18" charset="0"/>
              </a:rPr>
              <a:t>Have concerns about maltreatment litigation? </a:t>
            </a:r>
          </a:p>
          <a:p>
            <a:pPr>
              <a:spcBef>
                <a:spcPts val="0"/>
              </a:spcBef>
              <a:buFontTx/>
              <a:buChar char="-"/>
              <a:defRPr/>
            </a:pPr>
            <a:r>
              <a:rPr lang="en-CA" sz="2400" dirty="0">
                <a:solidFill>
                  <a:schemeClr val="tx1"/>
                </a:solidFill>
                <a:cs typeface="Times New Roman" panose="02020603050405020304" pitchFamily="18" charset="0"/>
              </a:rPr>
              <a:t>And others? </a:t>
            </a:r>
          </a:p>
          <a:p>
            <a:pPr>
              <a:spcBef>
                <a:spcPts val="0"/>
              </a:spcBef>
              <a:buFontTx/>
              <a:buChar char="-"/>
              <a:defRPr/>
            </a:pPr>
            <a:endParaRPr lang="en-US" sz="2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388608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Ma and </a:t>
            </a:r>
            <a:r>
              <a:rPr lang="en-US" dirty="0" err="1"/>
              <a:t>Mak</a:t>
            </a:r>
            <a:r>
              <a:rPr lang="en-US" dirty="0"/>
              <a:t> (2019)</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“Incentives in healthcare payment systems.” </a:t>
            </a:r>
            <a:r>
              <a:rPr lang="en-US" i="1" dirty="0"/>
              <a:t>Oxford Research </a:t>
            </a:r>
            <a:r>
              <a:rPr lang="en-US" i="1" dirty="0" err="1"/>
              <a:t>Encylopedia</a:t>
            </a:r>
            <a:r>
              <a:rPr lang="en-US" i="1" dirty="0"/>
              <a:t> of Economics and Finance </a:t>
            </a:r>
            <a:endParaRPr lang="en-US" dirty="0"/>
          </a:p>
          <a:p>
            <a:endParaRPr lang="en-US" dirty="0"/>
          </a:p>
        </p:txBody>
      </p:sp>
    </p:spTree>
    <p:extLst>
      <p:ext uri="{BB962C8B-B14F-4D97-AF65-F5344CB8AC3E}">
        <p14:creationId xmlns:p14="http://schemas.microsoft.com/office/powerpoint/2010/main" val="1394244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Internalizing the Social Optimum</a:t>
            </a:r>
          </a:p>
        </p:txBody>
      </p:sp>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Do payment systems correctly lead physicians to </a:t>
            </a:r>
            <a:r>
              <a:rPr lang="en-CA" sz="2400" i="1" dirty="0">
                <a:solidFill>
                  <a:schemeClr val="tx1"/>
                </a:solidFill>
                <a:cs typeface="Times New Roman" panose="02020603050405020304" pitchFamily="18" charset="0"/>
              </a:rPr>
              <a:t>internalize </a:t>
            </a:r>
            <a:r>
              <a:rPr lang="en-CA" sz="2400" dirty="0">
                <a:solidFill>
                  <a:schemeClr val="tx1"/>
                </a:solidFill>
                <a:cs typeface="Times New Roman" panose="02020603050405020304" pitchFamily="18" charset="0"/>
              </a:rPr>
              <a:t>the social optima? </a:t>
            </a:r>
          </a:p>
          <a:p>
            <a:pPr>
              <a:spcBef>
                <a:spcPts val="0"/>
              </a:spcBef>
              <a:defRPr/>
            </a:pPr>
            <a:r>
              <a:rPr lang="en-CA" sz="2400" dirty="0">
                <a:cs typeface="Times New Roman" panose="02020603050405020304" pitchFamily="18" charset="0"/>
              </a:rPr>
              <a:t>Essentially, this is the fundamental problem of markets: do individual players act in a way that benefits the market? </a:t>
            </a:r>
          </a:p>
          <a:p>
            <a:pPr>
              <a:spcBef>
                <a:spcPts val="0"/>
              </a:spcBef>
              <a:defRPr/>
            </a:pPr>
            <a:r>
              <a:rPr lang="en-CA" sz="2400" dirty="0">
                <a:cs typeface="Times New Roman" panose="02020603050405020304" pitchFamily="18" charset="0"/>
              </a:rPr>
              <a:t>Ma and </a:t>
            </a:r>
            <a:r>
              <a:rPr lang="en-CA" sz="2400" dirty="0" err="1">
                <a:cs typeface="Times New Roman" panose="02020603050405020304" pitchFamily="18" charset="0"/>
              </a:rPr>
              <a:t>Mak</a:t>
            </a:r>
            <a:r>
              <a:rPr lang="en-CA" sz="2400" dirty="0">
                <a:cs typeface="Times New Roman" panose="02020603050405020304" pitchFamily="18" charset="0"/>
              </a:rPr>
              <a:t> call this the </a:t>
            </a:r>
            <a:r>
              <a:rPr lang="en-CA" sz="2400" b="1" u="sng" dirty="0">
                <a:cs typeface="Times New Roman" panose="02020603050405020304" pitchFamily="18" charset="0"/>
              </a:rPr>
              <a:t>internalization principle</a:t>
            </a:r>
            <a:endParaRPr lang="en-US" sz="2200" b="1" u="sng"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4380436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Internalizing the Social Optimum</a:t>
            </a:r>
          </a:p>
        </p:txBody>
      </p:sp>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Do payment systems correctly lead physicians to </a:t>
            </a:r>
            <a:r>
              <a:rPr lang="en-CA" sz="2400" i="1" dirty="0">
                <a:solidFill>
                  <a:schemeClr val="tx1"/>
                </a:solidFill>
                <a:cs typeface="Times New Roman" panose="02020603050405020304" pitchFamily="18" charset="0"/>
              </a:rPr>
              <a:t>internalize </a:t>
            </a:r>
            <a:r>
              <a:rPr lang="en-CA" sz="2400" dirty="0">
                <a:solidFill>
                  <a:schemeClr val="tx1"/>
                </a:solidFill>
                <a:cs typeface="Times New Roman" panose="02020603050405020304" pitchFamily="18" charset="0"/>
              </a:rPr>
              <a:t>the social optima? </a:t>
            </a:r>
          </a:p>
          <a:p>
            <a:pPr>
              <a:spcBef>
                <a:spcPts val="0"/>
              </a:spcBef>
              <a:defRPr/>
            </a:pPr>
            <a:r>
              <a:rPr lang="en-CA" sz="2400" dirty="0">
                <a:cs typeface="Times New Roman" panose="02020603050405020304" pitchFamily="18" charset="0"/>
              </a:rPr>
              <a:t>Essentially, this is the fundamental problem of markets: do individual players act in a way that benefits the market? </a:t>
            </a:r>
          </a:p>
          <a:p>
            <a:pPr>
              <a:spcBef>
                <a:spcPts val="0"/>
              </a:spcBef>
              <a:defRPr/>
            </a:pPr>
            <a:r>
              <a:rPr lang="en-CA" sz="2400" dirty="0">
                <a:cs typeface="Times New Roman" panose="02020603050405020304" pitchFamily="18" charset="0"/>
              </a:rPr>
              <a:t>Ma and </a:t>
            </a:r>
            <a:r>
              <a:rPr lang="en-CA" sz="2400" dirty="0" err="1">
                <a:cs typeface="Times New Roman" panose="02020603050405020304" pitchFamily="18" charset="0"/>
              </a:rPr>
              <a:t>Mak</a:t>
            </a:r>
            <a:r>
              <a:rPr lang="en-CA" sz="2400" dirty="0">
                <a:cs typeface="Times New Roman" panose="02020603050405020304" pitchFamily="18" charset="0"/>
              </a:rPr>
              <a:t> call this the </a:t>
            </a:r>
            <a:r>
              <a:rPr lang="en-CA" sz="2400" b="1" u="sng" dirty="0">
                <a:cs typeface="Times New Roman" panose="02020603050405020304" pitchFamily="18" charset="0"/>
              </a:rPr>
              <a:t>internalization principle</a:t>
            </a:r>
          </a:p>
          <a:p>
            <a:pPr>
              <a:spcBef>
                <a:spcPts val="0"/>
              </a:spcBef>
              <a:defRPr/>
            </a:pPr>
            <a:endParaRPr lang="en-CA" sz="2400" b="1" u="sng" dirty="0">
              <a:solidFill>
                <a:schemeClr val="tx1"/>
              </a:solidFill>
              <a:cs typeface="Times New Roman" panose="02020603050405020304" pitchFamily="18" charset="0"/>
            </a:endParaRPr>
          </a:p>
          <a:p>
            <a:pPr marL="0" indent="0">
              <a:spcBef>
                <a:spcPts val="0"/>
              </a:spcBef>
              <a:buNone/>
              <a:defRPr/>
            </a:pPr>
            <a:r>
              <a:rPr lang="en-CA" sz="2400" b="1" dirty="0">
                <a:cs typeface="Times New Roman" panose="02020603050405020304" pitchFamily="18" charset="0"/>
              </a:rPr>
              <a:t>Model primitives</a:t>
            </a:r>
          </a:p>
          <a:p>
            <a:pPr marL="457200" indent="-457200">
              <a:spcBef>
                <a:spcPts val="0"/>
              </a:spcBef>
              <a:buFont typeface="+mj-lt"/>
              <a:buAutoNum type="arabicPeriod"/>
              <a:defRPr/>
            </a:pPr>
            <a:r>
              <a:rPr lang="en-CA" sz="2400" b="1" dirty="0">
                <a:solidFill>
                  <a:schemeClr val="tx1"/>
                </a:solidFill>
                <a:cs typeface="Times New Roman" panose="02020603050405020304" pitchFamily="18" charset="0"/>
              </a:rPr>
              <a:t>Health provider</a:t>
            </a:r>
            <a:r>
              <a:rPr lang="en-CA" sz="2400" dirty="0">
                <a:solidFill>
                  <a:schemeClr val="tx1"/>
                </a:solidFill>
                <a:cs typeface="Times New Roman" panose="02020603050405020304" pitchFamily="18" charset="0"/>
              </a:rPr>
              <a:t>: chooses treatment, quality, cost-reduction efforts, coding, dumping, cream-skimming</a:t>
            </a:r>
          </a:p>
          <a:p>
            <a:pPr marL="457200" indent="-457200">
              <a:spcBef>
                <a:spcPts val="0"/>
              </a:spcBef>
              <a:buFont typeface="+mj-lt"/>
              <a:buAutoNum type="arabicPeriod"/>
              <a:defRPr/>
            </a:pPr>
            <a:r>
              <a:rPr lang="en-CA" sz="2400" b="1" dirty="0">
                <a:cs typeface="Times New Roman" panose="02020603050405020304" pitchFamily="18" charset="0"/>
              </a:rPr>
              <a:t>Insurer</a:t>
            </a:r>
            <a:r>
              <a:rPr lang="en-CA" sz="2400" dirty="0">
                <a:cs typeface="Times New Roman" panose="02020603050405020304" pitchFamily="18" charset="0"/>
              </a:rPr>
              <a:t>: chooses contract as (weighted average of) FFS or capitation</a:t>
            </a:r>
            <a:endParaRPr lang="en-US" sz="2200"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209026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For </a:t>
                </a:r>
                <a:r>
                  <a:rPr lang="en-CA" sz="2400" dirty="0">
                    <a:cs typeface="Times New Roman" panose="02020603050405020304" pitchFamily="18" charset="0"/>
                  </a:rPr>
                  <a:t>quality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200" dirty="0">
                    <a:solidFill>
                      <a:schemeClr val="tx1"/>
                    </a:solidFill>
                    <a:cs typeface="Times New Roman" panose="02020603050405020304" pitchFamily="18" charset="0"/>
                  </a:rPr>
                  <a:t>, demand is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oMath>
                </a14:m>
                <a:r>
                  <a:rPr lang="en-US" sz="2200" dirty="0">
                    <a:solidFill>
                      <a:schemeClr val="tx1"/>
                    </a:solidFill>
                    <a:cs typeface="Times New Roman" panose="02020603050405020304" pitchFamily="18" charset="0"/>
                  </a:rPr>
                  <a:t> and </a:t>
                </a:r>
                <a:r>
                  <a:rPr lang="en-US" sz="2200" b="1" dirty="0">
                    <a:solidFill>
                      <a:schemeClr val="tx1"/>
                    </a:solidFill>
                    <a:cs typeface="Times New Roman" panose="02020603050405020304" pitchFamily="18" charset="0"/>
                  </a:rPr>
                  <a:t>social benefit</a:t>
                </a:r>
                <a:r>
                  <a:rPr lang="en-US" sz="2200" dirty="0">
                    <a:solidFill>
                      <a:schemeClr val="tx1"/>
                    </a:solidFill>
                    <a:cs typeface="Times New Roman" panose="02020603050405020304" pitchFamily="18" charset="0"/>
                  </a:rPr>
                  <a: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b="1" dirty="0">
                  <a:solidFill>
                    <a:schemeClr val="tx1"/>
                  </a:solidFill>
                  <a:cs typeface="Times New Roman" panose="02020603050405020304" pitchFamily="18" charset="0"/>
                </a:endParaRPr>
              </a:p>
              <a:p>
                <a:pPr>
                  <a:spcBef>
                    <a:spcPts val="0"/>
                  </a:spcBef>
                  <a:defRPr/>
                </a:pPr>
                <a:r>
                  <a:rPr lang="en-US" sz="2200" dirty="0">
                    <a:solidFill>
                      <a:schemeClr val="tx1"/>
                    </a:solidFill>
                    <a:cs typeface="Times New Roman" panose="02020603050405020304" pitchFamily="18" charset="0"/>
                  </a:rPr>
                  <a:t>Provider chooses a quality and a cost-reducing effort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𝑒</m:t>
                    </m:r>
                  </m:oMath>
                </a14:m>
                <a:r>
                  <a:rPr lang="en-US" sz="2200" dirty="0">
                    <a:solidFill>
                      <a:schemeClr val="tx1"/>
                    </a:solidFill>
                    <a:cs typeface="Times New Roman" panose="02020603050405020304" pitchFamily="18" charset="0"/>
                  </a:rPr>
                  <a:t>, leading to cost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𝐶</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(Public information): Provider’s cost of effort and quality is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𝐻</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𝑞</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4110851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For </a:t>
                </a:r>
                <a:r>
                  <a:rPr lang="en-CA" sz="2400" dirty="0">
                    <a:cs typeface="Times New Roman" panose="02020603050405020304" pitchFamily="18" charset="0"/>
                  </a:rPr>
                  <a:t>quality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200" dirty="0">
                    <a:solidFill>
                      <a:schemeClr val="tx1"/>
                    </a:solidFill>
                    <a:cs typeface="Times New Roman" panose="02020603050405020304" pitchFamily="18" charset="0"/>
                  </a:rPr>
                  <a:t>, demand is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oMath>
                </a14:m>
                <a:r>
                  <a:rPr lang="en-US" sz="2200" dirty="0">
                    <a:solidFill>
                      <a:schemeClr val="tx1"/>
                    </a:solidFill>
                    <a:cs typeface="Times New Roman" panose="02020603050405020304" pitchFamily="18" charset="0"/>
                  </a:rPr>
                  <a:t> and </a:t>
                </a:r>
                <a:r>
                  <a:rPr lang="en-US" sz="2200" b="1" dirty="0">
                    <a:solidFill>
                      <a:schemeClr val="tx1"/>
                    </a:solidFill>
                    <a:cs typeface="Times New Roman" panose="02020603050405020304" pitchFamily="18" charset="0"/>
                  </a:rPr>
                  <a:t>social benefit</a:t>
                </a:r>
                <a:r>
                  <a:rPr lang="en-US" sz="2200" dirty="0">
                    <a:solidFill>
                      <a:schemeClr val="tx1"/>
                    </a:solidFill>
                    <a:cs typeface="Times New Roman" panose="02020603050405020304" pitchFamily="18" charset="0"/>
                  </a:rPr>
                  <a: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b="1" dirty="0">
                  <a:solidFill>
                    <a:schemeClr val="tx1"/>
                  </a:solidFill>
                  <a:cs typeface="Times New Roman" panose="02020603050405020304" pitchFamily="18" charset="0"/>
                </a:endParaRPr>
              </a:p>
              <a:p>
                <a:pPr>
                  <a:spcBef>
                    <a:spcPts val="0"/>
                  </a:spcBef>
                  <a:defRPr/>
                </a:pPr>
                <a:r>
                  <a:rPr lang="en-US" sz="2200" dirty="0">
                    <a:solidFill>
                      <a:schemeClr val="tx1"/>
                    </a:solidFill>
                    <a:cs typeface="Times New Roman" panose="02020603050405020304" pitchFamily="18" charset="0"/>
                  </a:rPr>
                  <a:t>Provider chooses a quality and a cost-reducing effort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𝑒</m:t>
                    </m:r>
                  </m:oMath>
                </a14:m>
                <a:r>
                  <a:rPr lang="en-US" sz="2200" dirty="0">
                    <a:solidFill>
                      <a:schemeClr val="tx1"/>
                    </a:solidFill>
                    <a:cs typeface="Times New Roman" panose="02020603050405020304" pitchFamily="18" charset="0"/>
                  </a:rPr>
                  <a:t>, leading to cost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𝐶</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(Public information): Provider’s cost of effort and quality is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𝐻</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𝑞</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endParaRPr lang="en-US" sz="2200" dirty="0">
                  <a:cs typeface="Times New Roman" panose="02020603050405020304" pitchFamily="18" charset="0"/>
                </a:endParaRPr>
              </a:p>
              <a:p>
                <a:pPr marL="0" indent="0">
                  <a:spcBef>
                    <a:spcPts val="0"/>
                  </a:spcBef>
                  <a:buNone/>
                  <a:defRPr/>
                </a:pPr>
                <a:r>
                  <a:rPr lang="en-US" sz="2200" dirty="0">
                    <a:cs typeface="Times New Roman" panose="02020603050405020304" pitchFamily="18" charset="0"/>
                  </a:rPr>
                  <a:t>Suppose insurer utility = social welfare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m:oMathPara>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What are the first order conditions?</a:t>
                </a:r>
              </a:p>
              <a:p>
                <a:pPr>
                  <a:spcBef>
                    <a:spcPts val="0"/>
                  </a:spcBef>
                  <a:defRPr/>
                </a:pPr>
                <a:r>
                  <a:rPr lang="en-US" sz="2200" dirty="0">
                    <a:solidFill>
                      <a:schemeClr val="tx1"/>
                    </a:solidFill>
                    <a:cs typeface="Times New Roman" panose="02020603050405020304" pitchFamily="18" charset="0"/>
                  </a:rPr>
                  <a:t>What are the comparative statics?</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34796159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123163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6951582" cy="702856"/>
          </a:xfrm>
          <a:prstGeom prst="rect">
            <a:avLst/>
          </a:prstGeom>
        </p:spPr>
        <p:txBody>
          <a:bodyPr vert="horz" wrap="square" lIns="0" tIns="25499" rIns="0" bIns="0" rtlCol="0" anchor="b">
            <a:spAutoFit/>
          </a:bodyPr>
          <a:lstStyle/>
          <a:p>
            <a:pPr marL="26841">
              <a:lnSpc>
                <a:spcPct val="100000"/>
              </a:lnSpc>
              <a:spcBef>
                <a:spcPts val="201"/>
              </a:spcBef>
            </a:pPr>
            <a:r>
              <a:rPr dirty="0"/>
              <a:t>Why </a:t>
            </a:r>
            <a:r>
              <a:rPr spc="95" dirty="0"/>
              <a:t>study</a:t>
            </a:r>
            <a:r>
              <a:rPr spc="116" dirty="0"/>
              <a:t> </a:t>
            </a:r>
            <a:r>
              <a:rPr spc="85" dirty="0"/>
              <a:t>physicians?</a:t>
            </a:r>
          </a:p>
        </p:txBody>
      </p:sp>
      <p:sp>
        <p:nvSpPr>
          <p:cNvPr id="6" name="object 6"/>
          <p:cNvSpPr txBox="1"/>
          <p:nvPr/>
        </p:nvSpPr>
        <p:spPr>
          <a:xfrm>
            <a:off x="457200" y="1066800"/>
            <a:ext cx="10790298" cy="4336478"/>
          </a:xfrm>
          <a:prstGeom prst="rect">
            <a:avLst/>
          </a:prstGeom>
        </p:spPr>
        <p:txBody>
          <a:bodyPr vert="horz" wrap="square" lIns="0" tIns="154339" rIns="0" bIns="0" rtlCol="0">
            <a:spAutoFit/>
          </a:bodyPr>
          <a:lstStyle/>
          <a:p>
            <a:pPr marL="216074" indent="-190574">
              <a:spcBef>
                <a:spcPts val="1215"/>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Usually the first healthcare provider we are exposed to in the healthcare sector</a:t>
            </a:r>
            <a:endParaRPr sz="2200" dirty="0">
              <a:latin typeface="Times New Roman" panose="02020603050405020304" pitchFamily="18" charset="0"/>
              <a:cs typeface="Times New Roman" panose="02020603050405020304" pitchFamily="18" charset="0"/>
            </a:endParaRPr>
          </a:p>
          <a:p>
            <a:pPr marL="216074" indent="-190574">
              <a:spcBef>
                <a:spcPts val="99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In Canada, they are the “gatekeeper” to many specialty services</a:t>
            </a:r>
            <a:endParaRPr sz="2200" dirty="0">
              <a:latin typeface="Times New Roman" panose="02020603050405020304" pitchFamily="18" charset="0"/>
              <a:cs typeface="Times New Roman" panose="02020603050405020304" pitchFamily="18" charset="0"/>
            </a:endParaRPr>
          </a:p>
          <a:p>
            <a:pPr marL="216074" indent="-190574">
              <a:spcBef>
                <a:spcPts val="528"/>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Their decisions matter!</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Order tests, interpret results, decide appropriate action</a:t>
            </a:r>
            <a:endParaRPr sz="2200" dirty="0">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Physicians possess more (but incomplete) information than the patient</a:t>
            </a:r>
            <a:endParaRPr lang="en-CA" sz="2200" dirty="0">
              <a:solidFill>
                <a:srgbClr val="22373A"/>
              </a:solidFill>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But </a:t>
            </a:r>
            <a:r>
              <a:rPr lang="en-CA" sz="2200" b="1" dirty="0">
                <a:solidFill>
                  <a:srgbClr val="22373A"/>
                </a:solidFill>
                <a:latin typeface="Times New Roman" panose="02020603050405020304" pitchFamily="18" charset="0"/>
                <a:cs typeface="Times New Roman" panose="02020603050405020304" pitchFamily="18" charset="0"/>
              </a:rPr>
              <a:t>physicians are humans too!</a:t>
            </a:r>
            <a:r>
              <a:rPr lang="en-CA" sz="2200" dirty="0">
                <a:solidFill>
                  <a:srgbClr val="22373A"/>
                </a:solidFill>
                <a:latin typeface="Times New Roman" panose="02020603050405020304" pitchFamily="18" charset="0"/>
                <a:cs typeface="Times New Roman" panose="02020603050405020304" pitchFamily="18" charset="0"/>
              </a:rPr>
              <a:t> They also respond to: </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Heuristics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Patient risk </a:t>
            </a:r>
            <a:r>
              <a:rPr lang="en-CA" sz="2200" i="1" dirty="0">
                <a:solidFill>
                  <a:srgbClr val="22373A"/>
                </a:solidFill>
                <a:latin typeface="Times New Roman" panose="02020603050405020304" pitchFamily="18" charset="0"/>
                <a:cs typeface="Times New Roman" panose="02020603050405020304" pitchFamily="18" charset="0"/>
              </a:rPr>
              <a:t>proxies</a:t>
            </a:r>
          </a:p>
          <a:p>
            <a:pPr marL="673274" marR="10737" lvl="1" indent="-190574">
              <a:spcBef>
                <a:spcPts val="676"/>
              </a:spcBef>
              <a:buChar char="•"/>
              <a:tabLst>
                <a:tab pos="217416" algn="l"/>
              </a:tabLst>
            </a:pPr>
            <a:r>
              <a:rPr lang="en-CA" sz="2200" b="1" dirty="0">
                <a:solidFill>
                  <a:srgbClr val="22373A"/>
                </a:solidFill>
                <a:latin typeface="Times New Roman" panose="02020603050405020304" pitchFamily="18" charset="0"/>
                <a:cs typeface="Times New Roman" panose="02020603050405020304" pitchFamily="18" charset="0"/>
              </a:rPr>
              <a:t>Incentives</a:t>
            </a:r>
            <a:r>
              <a:rPr sz="2200" b="1" dirty="0">
                <a:solidFill>
                  <a:srgbClr val="22373A"/>
                </a:solidFill>
                <a:latin typeface="Times New Roman" panose="02020603050405020304" pitchFamily="18" charset="0"/>
                <a:cs typeface="Times New Roman" panose="02020603050405020304" pitchFamily="18" charset="0"/>
              </a:rPr>
              <a:t> (e.g., financial, malpractice, etc.)</a:t>
            </a:r>
            <a:endParaRPr lang="en-CA" sz="2200" b="1" dirty="0">
              <a:solidFill>
                <a:srgbClr val="22373A"/>
              </a:solidFill>
              <a:latin typeface="Times New Roman" panose="02020603050405020304" pitchFamily="18" charset="0"/>
              <a:cs typeface="Times New Roman" panose="02020603050405020304" pitchFamily="18" charset="0"/>
            </a:endParaRP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
            </a:r>
            <a:r>
              <a:rPr sz="2200" dirty="0" err="1">
                <a:solidFill>
                  <a:srgbClr val="22373A"/>
                </a:solidFill>
                <a:latin typeface="Times New Roman" panose="02020603050405020304" pitchFamily="18" charset="0"/>
                <a:cs typeface="Times New Roman" panose="02020603050405020304" pitchFamily="18" charset="0"/>
              </a:rPr>
              <a:t>rejudices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6</a:t>
            </a:fld>
            <a:endParaRPr sz="1268">
              <a:latin typeface="Arial Black"/>
              <a:cs typeface="Arial Black"/>
            </a:endParaRPr>
          </a:p>
        </p:txBody>
      </p:sp>
    </p:spTree>
    <p:extLst>
      <p:ext uri="{BB962C8B-B14F-4D97-AF65-F5344CB8AC3E}">
        <p14:creationId xmlns:p14="http://schemas.microsoft.com/office/powerpoint/2010/main" val="3411423665"/>
      </p:ext>
    </p:extLst>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Yes!</a:t>
                </a:r>
              </a:p>
              <a:p>
                <a:pPr>
                  <a:spcBef>
                    <a:spcPts val="0"/>
                  </a:spcBef>
                  <a:defRPr/>
                </a:pPr>
                <a:r>
                  <a:rPr lang="en-US" sz="2200" dirty="0">
                    <a:solidFill>
                      <a:schemeClr val="tx1"/>
                    </a:solidFill>
                    <a:cs typeface="Times New Roman" panose="02020603050405020304" pitchFamily="18" charset="0"/>
                  </a:rPr>
                  <a:t>Just need to choose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𝑝</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f>
                      <m:fPr>
                        <m:ctrlPr>
                          <a:rPr lang="en-CA" sz="2200" b="0" i="1" smtClean="0">
                            <a:solidFill>
                              <a:schemeClr val="tx1"/>
                            </a:solidFill>
                            <a:latin typeface="Cambria Math" panose="02040503050406030204" pitchFamily="18" charset="0"/>
                            <a:cs typeface="Times New Roman" panose="02020603050405020304" pitchFamily="18" charset="0"/>
                          </a:rPr>
                        </m:ctrlPr>
                      </m:fPr>
                      <m:num>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𝐵</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num>
                      <m:den>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𝐷</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den>
                    </m:f>
                  </m:oMath>
                </a14:m>
                <a:endParaRPr lang="en-CA" sz="2200" b="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The first best is implemented!</a:t>
                </a:r>
              </a:p>
              <a:p>
                <a:pPr>
                  <a:spcBef>
                    <a:spcPts val="0"/>
                  </a:spcBef>
                  <a:defRPr/>
                </a:pPr>
                <a:r>
                  <a:rPr lang="en-US" sz="2200" dirty="0">
                    <a:cs typeface="Times New Roman" panose="02020603050405020304" pitchFamily="18" charset="0"/>
                  </a:rPr>
                  <a:t>Intuition: </a:t>
                </a:r>
              </a:p>
              <a:p>
                <a:pPr lvl="1">
                  <a:spcBef>
                    <a:spcPts val="0"/>
                  </a:spcBef>
                  <a:defRPr/>
                </a:pPr>
                <a:r>
                  <a:rPr lang="en-US" sz="2000" dirty="0">
                    <a:solidFill>
                      <a:schemeClr val="tx1"/>
                    </a:solidFill>
                    <a:cs typeface="Times New Roman" panose="02020603050405020304" pitchFamily="18" charset="0"/>
                  </a:rPr>
                  <a:t>The provider fully internalizes costs, so they act as though they are the social planner</a:t>
                </a:r>
              </a:p>
              <a:p>
                <a:pPr lvl="1">
                  <a:spcBef>
                    <a:spcPts val="0"/>
                  </a:spcBef>
                  <a:defRPr/>
                </a:pPr>
                <a:r>
                  <a:rPr lang="en-US" sz="2000" dirty="0">
                    <a:solidFill>
                      <a:schemeClr val="tx1"/>
                    </a:solidFill>
                    <a:cs typeface="Times New Roman" panose="02020603050405020304" pitchFamily="18" charset="0"/>
                  </a:rPr>
                  <a:t>Provider also fully internalizes marginal quality cost based on choice of </a:t>
                </a:r>
                <a:r>
                  <a:rPr lang="en-US" sz="2000" i="1" dirty="0">
                    <a:solidFill>
                      <a:schemeClr val="tx1"/>
                    </a:solidFill>
                    <a:cs typeface="Times New Roman" panose="02020603050405020304" pitchFamily="18" charset="0"/>
                  </a:rPr>
                  <a:t>p</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22964137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Yes!</a:t>
                </a:r>
              </a:p>
              <a:p>
                <a:pPr>
                  <a:spcBef>
                    <a:spcPts val="0"/>
                  </a:spcBef>
                  <a:defRPr/>
                </a:pPr>
                <a:r>
                  <a:rPr lang="en-US" sz="2200" dirty="0">
                    <a:solidFill>
                      <a:schemeClr val="tx1"/>
                    </a:solidFill>
                    <a:cs typeface="Times New Roman" panose="02020603050405020304" pitchFamily="18" charset="0"/>
                  </a:rPr>
                  <a:t>Just need to choose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𝑝</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f>
                      <m:fPr>
                        <m:ctrlPr>
                          <a:rPr lang="en-CA" sz="2200" b="0" i="1" smtClean="0">
                            <a:solidFill>
                              <a:schemeClr val="tx1"/>
                            </a:solidFill>
                            <a:latin typeface="Cambria Math" panose="02040503050406030204" pitchFamily="18" charset="0"/>
                            <a:cs typeface="Times New Roman" panose="02020603050405020304" pitchFamily="18" charset="0"/>
                          </a:rPr>
                        </m:ctrlPr>
                      </m:fPr>
                      <m:num>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𝐵</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num>
                      <m:den>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𝐷</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den>
                    </m:f>
                  </m:oMath>
                </a14:m>
                <a:endParaRPr lang="en-CA" sz="2200" b="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The first best is implemented!</a:t>
                </a:r>
              </a:p>
              <a:p>
                <a:pPr>
                  <a:spcBef>
                    <a:spcPts val="0"/>
                  </a:spcBef>
                  <a:defRPr/>
                </a:pPr>
                <a:r>
                  <a:rPr lang="en-US" sz="2200" dirty="0">
                    <a:cs typeface="Times New Roman" panose="02020603050405020304" pitchFamily="18" charset="0"/>
                  </a:rPr>
                  <a:t>Intuition: </a:t>
                </a:r>
              </a:p>
              <a:p>
                <a:pPr lvl="1">
                  <a:spcBef>
                    <a:spcPts val="0"/>
                  </a:spcBef>
                  <a:defRPr/>
                </a:pPr>
                <a:r>
                  <a:rPr lang="en-US" sz="2000" dirty="0">
                    <a:solidFill>
                      <a:schemeClr val="tx1"/>
                    </a:solidFill>
                    <a:cs typeface="Times New Roman" panose="02020603050405020304" pitchFamily="18" charset="0"/>
                  </a:rPr>
                  <a:t>The provider fully internalizes costs, so they act as though they are the social planner</a:t>
                </a:r>
              </a:p>
              <a:p>
                <a:pPr lvl="1">
                  <a:spcBef>
                    <a:spcPts val="0"/>
                  </a:spcBef>
                  <a:defRPr/>
                </a:pPr>
                <a:r>
                  <a:rPr lang="en-US" sz="2000" dirty="0">
                    <a:solidFill>
                      <a:schemeClr val="tx1"/>
                    </a:solidFill>
                    <a:cs typeface="Times New Roman" panose="02020603050405020304" pitchFamily="18" charset="0"/>
                  </a:rPr>
                  <a:t>Provider also fully internalizes marginal quality cost based on choice of </a:t>
                </a:r>
                <a:r>
                  <a:rPr lang="en-US" sz="2000" i="1" dirty="0">
                    <a:solidFill>
                      <a:schemeClr val="tx1"/>
                    </a:solidFill>
                    <a:cs typeface="Times New Roman" panose="02020603050405020304" pitchFamily="18" charset="0"/>
                  </a:rPr>
                  <a:t>p</a:t>
                </a:r>
              </a:p>
              <a:p>
                <a:pPr>
                  <a:spcBef>
                    <a:spcPts val="0"/>
                  </a:spcBef>
                  <a:defRPr/>
                </a:pPr>
                <a:endParaRPr lang="en-US" sz="2200" i="1" dirty="0">
                  <a:cs typeface="Times New Roman" panose="02020603050405020304" pitchFamily="18" charset="0"/>
                </a:endParaRPr>
              </a:p>
              <a:p>
                <a:pPr marL="0" indent="0">
                  <a:spcBef>
                    <a:spcPts val="0"/>
                  </a:spcBef>
                  <a:buNone/>
                  <a:defRPr/>
                </a:pPr>
                <a:r>
                  <a:rPr lang="en-US" sz="2200" b="1" dirty="0">
                    <a:solidFill>
                      <a:schemeClr val="accent2">
                        <a:lumMod val="75000"/>
                      </a:schemeClr>
                    </a:solidFill>
                    <a:cs typeface="Times New Roman" panose="02020603050405020304" pitchFamily="18" charset="0"/>
                  </a:rPr>
                  <a:t>Next question: </a:t>
                </a:r>
                <a:r>
                  <a:rPr lang="en-US" sz="2200" dirty="0">
                    <a:solidFill>
                      <a:schemeClr val="tx1"/>
                    </a:solidFill>
                    <a:cs typeface="Times New Roman" panose="02020603050405020304" pitchFamily="18" charset="0"/>
                  </a:rPr>
                  <a:t>what about other provider choices?</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1093381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What if providers can pick who to treat?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Does the “first best” change?</a:t>
                </a:r>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1310671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 provider incentives change? </a:t>
                </a:r>
              </a:p>
              <a:p>
                <a:pPr lvl="1">
                  <a:spcBef>
                    <a:spcPts val="0"/>
                  </a:spcBef>
                  <a:defRPr/>
                </a:pPr>
                <a:r>
                  <a:rPr lang="en-US" sz="2200" dirty="0">
                    <a:solidFill>
                      <a:schemeClr val="tx1"/>
                    </a:solidFill>
                    <a:cs typeface="Times New Roman" panose="02020603050405020304" pitchFamily="18" charset="0"/>
                  </a:rPr>
                  <a:t>Providers may </a:t>
                </a:r>
                <a:r>
                  <a:rPr lang="en-US" sz="2200" b="1" dirty="0">
                    <a:solidFill>
                      <a:schemeClr val="tx1"/>
                    </a:solidFill>
                    <a:cs typeface="Times New Roman" panose="02020603050405020304" pitchFamily="18" charset="0"/>
                  </a:rPr>
                  <a:t>dump </a:t>
                </a:r>
                <a:r>
                  <a:rPr lang="en-US" sz="2200" dirty="0">
                    <a:solidFill>
                      <a:schemeClr val="tx1"/>
                    </a:solidFill>
                    <a:cs typeface="Times New Roman" panose="02020603050405020304" pitchFamily="18" charset="0"/>
                  </a:rPr>
                  <a:t>costly patients</a:t>
                </a:r>
              </a:p>
              <a:p>
                <a:pPr lvl="1">
                  <a:spcBef>
                    <a:spcPts val="0"/>
                  </a:spcBef>
                  <a:defRPr/>
                </a:pPr>
                <a:r>
                  <a:rPr lang="en-US" sz="2200" dirty="0">
                    <a:solidFill>
                      <a:schemeClr val="tx1"/>
                    </a:solidFill>
                    <a:cs typeface="Times New Roman" panose="02020603050405020304" pitchFamily="18" charset="0"/>
                  </a:rPr>
                  <a:t>If you give a provider a price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r>
                  <a:rPr lang="en-US" sz="2200" dirty="0">
                    <a:solidFill>
                      <a:schemeClr val="tx1"/>
                    </a:solidFill>
                    <a:cs typeface="Times New Roman" panose="02020603050405020304" pitchFamily="18" charset="0"/>
                  </a:rPr>
                  <a:t>, then there may be an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m:rPr>
                            <m:sty m:val="p"/>
                          </m:rPr>
                          <a:rPr lang="en-CA" sz="2200" b="0" i="0" smtClean="0">
                            <a:solidFill>
                              <a:schemeClr val="tx1"/>
                            </a:solidFill>
                            <a:latin typeface="Cambria Math" panose="02040503050406030204" pitchFamily="18" charset="0"/>
                            <a:cs typeface="Times New Roman" panose="02020603050405020304" pitchFamily="18" charset="0"/>
                          </a:rPr>
                          <m:t>x</m:t>
                        </m:r>
                      </m:e>
                      <m:sup>
                        <m:r>
                          <a:rPr lang="en-CA" sz="2200" b="0" i="1" smtClean="0">
                            <a:solidFill>
                              <a:schemeClr val="tx1"/>
                            </a:solidFill>
                            <a:latin typeface="Cambria Math" panose="02040503050406030204" pitchFamily="18" charset="0"/>
                            <a:cs typeface="Times New Roman" panose="02020603050405020304" pitchFamily="18" charset="0"/>
                          </a:rPr>
                          <m:t>−</m:t>
                        </m:r>
                      </m:sup>
                    </m:sSup>
                  </m:oMath>
                </a14:m>
                <a:r>
                  <a:rPr lang="en-US" sz="2200" dirty="0">
                    <a:solidFill>
                      <a:schemeClr val="tx1"/>
                    </a:solidFill>
                    <a:cs typeface="Times New Roman" panose="02020603050405020304" pitchFamily="18" charset="0"/>
                  </a:rPr>
                  <a:t> above which I don’t treat</a:t>
                </a:r>
              </a:p>
              <a:p>
                <a:pPr>
                  <a:spcBef>
                    <a:spcPts val="0"/>
                  </a:spcBef>
                  <a:defRPr/>
                </a:pPr>
                <a:r>
                  <a:rPr lang="en-US" sz="2400" dirty="0">
                    <a:cs typeface="Times New Roman" panose="02020603050405020304" pitchFamily="18" charset="0"/>
                  </a:rPr>
                  <a:t>Profit is now: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𝐷</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𝑥</m:t>
                              </m:r>
                            </m:e>
                            <m:sup>
                              <m:r>
                                <a:rPr lang="en-CA" sz="2400" b="0" i="1" smtClean="0">
                                  <a:solidFill>
                                    <a:schemeClr val="tx1"/>
                                  </a:solidFill>
                                  <a:latin typeface="Cambria Math" panose="02040503050406030204" pitchFamily="18" charset="0"/>
                                  <a:cs typeface="Times New Roman" panose="02020603050405020304" pitchFamily="18" charset="0"/>
                                </a:rPr>
                                <m:t>−</m:t>
                              </m:r>
                            </m:sup>
                          </m:sSup>
                        </m:sup>
                        <m:e>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𝑝</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CA" sz="2400" b="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7941607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 provider incentives change? </a:t>
                </a:r>
              </a:p>
              <a:p>
                <a:pPr lvl="1">
                  <a:spcBef>
                    <a:spcPts val="0"/>
                  </a:spcBef>
                  <a:defRPr/>
                </a:pPr>
                <a:r>
                  <a:rPr lang="en-US" sz="2200" dirty="0">
                    <a:solidFill>
                      <a:schemeClr val="tx1"/>
                    </a:solidFill>
                    <a:cs typeface="Times New Roman" panose="02020603050405020304" pitchFamily="18" charset="0"/>
                  </a:rPr>
                  <a:t>Providers may </a:t>
                </a:r>
                <a:r>
                  <a:rPr lang="en-US" sz="2200" b="1" dirty="0">
                    <a:solidFill>
                      <a:schemeClr val="tx1"/>
                    </a:solidFill>
                    <a:cs typeface="Times New Roman" panose="02020603050405020304" pitchFamily="18" charset="0"/>
                  </a:rPr>
                  <a:t>dump </a:t>
                </a:r>
                <a:r>
                  <a:rPr lang="en-US" sz="2200" dirty="0">
                    <a:solidFill>
                      <a:schemeClr val="tx1"/>
                    </a:solidFill>
                    <a:cs typeface="Times New Roman" panose="02020603050405020304" pitchFamily="18" charset="0"/>
                  </a:rPr>
                  <a:t>costly patients</a:t>
                </a:r>
              </a:p>
              <a:p>
                <a:pPr lvl="1">
                  <a:spcBef>
                    <a:spcPts val="0"/>
                  </a:spcBef>
                  <a:defRPr/>
                </a:pPr>
                <a:r>
                  <a:rPr lang="en-US" sz="2200" dirty="0">
                    <a:solidFill>
                      <a:schemeClr val="tx1"/>
                    </a:solidFill>
                    <a:cs typeface="Times New Roman" panose="02020603050405020304" pitchFamily="18" charset="0"/>
                  </a:rPr>
                  <a:t>If you give a provider a price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r>
                  <a:rPr lang="en-US" sz="2200" dirty="0">
                    <a:solidFill>
                      <a:schemeClr val="tx1"/>
                    </a:solidFill>
                    <a:cs typeface="Times New Roman" panose="02020603050405020304" pitchFamily="18" charset="0"/>
                  </a:rPr>
                  <a:t>, then there may be an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m:rPr>
                            <m:sty m:val="p"/>
                          </m:rPr>
                          <a:rPr lang="en-CA" sz="2200" b="0" i="0" smtClean="0">
                            <a:solidFill>
                              <a:schemeClr val="tx1"/>
                            </a:solidFill>
                            <a:latin typeface="Cambria Math" panose="02040503050406030204" pitchFamily="18" charset="0"/>
                            <a:cs typeface="Times New Roman" panose="02020603050405020304" pitchFamily="18" charset="0"/>
                          </a:rPr>
                          <m:t>x</m:t>
                        </m:r>
                      </m:e>
                      <m:sup>
                        <m:r>
                          <a:rPr lang="en-CA" sz="2200" b="0" i="1" smtClean="0">
                            <a:solidFill>
                              <a:schemeClr val="tx1"/>
                            </a:solidFill>
                            <a:latin typeface="Cambria Math" panose="02040503050406030204" pitchFamily="18" charset="0"/>
                            <a:cs typeface="Times New Roman" panose="02020603050405020304" pitchFamily="18" charset="0"/>
                          </a:rPr>
                          <m:t>−</m:t>
                        </m:r>
                      </m:sup>
                    </m:sSup>
                  </m:oMath>
                </a14:m>
                <a:r>
                  <a:rPr lang="en-US" sz="2200" dirty="0">
                    <a:solidFill>
                      <a:schemeClr val="tx1"/>
                    </a:solidFill>
                    <a:cs typeface="Times New Roman" panose="02020603050405020304" pitchFamily="18" charset="0"/>
                  </a:rPr>
                  <a:t> above which I don’t treat</a:t>
                </a:r>
              </a:p>
              <a:p>
                <a:pPr>
                  <a:spcBef>
                    <a:spcPts val="0"/>
                  </a:spcBef>
                  <a:defRPr/>
                </a:pPr>
                <a:r>
                  <a:rPr lang="en-US" sz="2400" dirty="0">
                    <a:cs typeface="Times New Roman" panose="02020603050405020304" pitchFamily="18" charset="0"/>
                  </a:rPr>
                  <a:t>Profit is now: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𝐷</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𝑥</m:t>
                              </m:r>
                            </m:e>
                            <m:sup>
                              <m:r>
                                <a:rPr lang="en-CA" sz="2400" b="0" i="1" smtClean="0">
                                  <a:solidFill>
                                    <a:schemeClr val="tx1"/>
                                  </a:solidFill>
                                  <a:latin typeface="Cambria Math" panose="02040503050406030204" pitchFamily="18" charset="0"/>
                                  <a:cs typeface="Times New Roman" panose="02020603050405020304" pitchFamily="18" charset="0"/>
                                </a:rPr>
                                <m:t>−</m:t>
                              </m:r>
                            </m:sup>
                          </m:sSup>
                        </m:sup>
                        <m:e>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𝑝</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CA" sz="2400" b="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Prospective payment can’t get around this problem by just choosing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Similar problem for </a:t>
                </a:r>
                <a:r>
                  <a:rPr lang="en-US" sz="2200" b="1" dirty="0">
                    <a:solidFill>
                      <a:schemeClr val="tx1"/>
                    </a:solidFill>
                    <a:cs typeface="Times New Roman" panose="02020603050405020304" pitchFamily="18" charset="0"/>
                  </a:rPr>
                  <a:t>cream-skimming </a:t>
                </a:r>
                <a:endParaRPr lang="en-US" sz="220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Cost reimbursement fails as well (</a:t>
                </a:r>
                <a14:m>
                  <m:oMath xmlns:m="http://schemas.openxmlformats.org/officeDocument/2006/math">
                    <m:sSub>
                      <m:sSubPr>
                        <m:ctrlPr>
                          <a:rPr lang="en-CA" sz="2200" b="0" i="1" smtClean="0">
                            <a:solidFill>
                              <a:schemeClr val="tx1"/>
                            </a:solidFill>
                            <a:latin typeface="Cambria Math" panose="02040503050406030204" pitchFamily="18" charset="0"/>
                            <a:cs typeface="Times New Roman" panose="02020603050405020304" pitchFamily="18" charset="0"/>
                          </a:rPr>
                        </m:ctrlPr>
                      </m:sSubPr>
                      <m:e>
                        <m:r>
                          <a:rPr lang="en-CA" sz="2200" b="0" i="1" smtClean="0">
                            <a:solidFill>
                              <a:schemeClr val="tx1"/>
                            </a:solidFill>
                            <a:latin typeface="Cambria Math" panose="02040503050406030204" pitchFamily="18" charset="0"/>
                            <a:cs typeface="Times New Roman" panose="02020603050405020304" pitchFamily="18" charset="0"/>
                          </a:rPr>
                          <m:t>𝑒</m:t>
                        </m:r>
                      </m:e>
                      <m:sub>
                        <m:r>
                          <a:rPr lang="en-CA" sz="2200" b="0" i="1" smtClean="0">
                            <a:solidFill>
                              <a:schemeClr val="tx1"/>
                            </a:solidFill>
                            <a:latin typeface="Cambria Math" panose="02040503050406030204" pitchFamily="18" charset="0"/>
                            <a:cs typeface="Times New Roman" panose="02020603050405020304" pitchFamily="18" charset="0"/>
                          </a:rPr>
                          <m:t>𝑝𝑟𝑜𝑣𝑖𝑑𝑒𝑟</m:t>
                        </m:r>
                      </m:sub>
                    </m:sSub>
                    <m:r>
                      <a:rPr lang="en-CA" sz="2200" b="0" i="1" smtClean="0">
                        <a:solidFill>
                          <a:schemeClr val="tx1"/>
                        </a:solidFill>
                        <a:latin typeface="Cambria Math" panose="02040503050406030204" pitchFamily="18" charset="0"/>
                        <a:cs typeface="Times New Roman" panose="02020603050405020304" pitchFamily="18" charset="0"/>
                      </a:rPr>
                      <m:t>=0</m:t>
                    </m:r>
                  </m:oMath>
                </a14:m>
                <a:r>
                  <a:rPr lang="en-US" sz="2200" dirty="0">
                    <a:solidFill>
                      <a:schemeClr val="tx1"/>
                    </a:solidFill>
                    <a:cs typeface="Times New Roman" panose="02020603050405020304" pitchFamily="18" charset="0"/>
                  </a:rPr>
                  <a:t> always!)</a:t>
                </a:r>
              </a:p>
              <a:p>
                <a:pPr lvl="1">
                  <a:spcBef>
                    <a:spcPts val="0"/>
                  </a:spcBef>
                  <a:defRPr/>
                </a:pPr>
                <a:r>
                  <a:rPr lang="en-US" sz="2200" dirty="0">
                    <a:solidFill>
                      <a:schemeClr val="tx1"/>
                    </a:solidFill>
                    <a:cs typeface="Times New Roman" panose="02020603050405020304" pitchFamily="18" charset="0"/>
                  </a:rPr>
                  <a:t>But cost reimbursement doesn’t lead to any dumping/cream-skimming problems.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87394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 under Mixed Payment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Autofit/>
              </a:bodyPr>
              <a:lstStyle/>
              <a:p>
                <a:pPr>
                  <a:spcBef>
                    <a:spcPts val="0"/>
                  </a:spcBef>
                  <a:defRPr/>
                </a:pPr>
                <a:r>
                  <a:rPr lang="en-CA" sz="2400" dirty="0">
                    <a:solidFill>
                      <a:schemeClr val="tx1"/>
                    </a:solidFill>
                    <a:cs typeface="Times New Roman" panose="02020603050405020304" pitchFamily="18" charset="0"/>
                  </a:rPr>
                  <a:t>Mixed payment systems do attenuate the problems</a:t>
                </a:r>
              </a:p>
              <a:p>
                <a:pPr>
                  <a:spcBef>
                    <a:spcPts val="0"/>
                  </a:spcBef>
                  <a:defRPr/>
                </a:pPr>
                <a:r>
                  <a:rPr lang="en-CA" sz="2400" dirty="0">
                    <a:cs typeface="Times New Roman" panose="02020603050405020304" pitchFamily="18" charset="0"/>
                  </a:rPr>
                  <a:t>But do not entirely eliminate them! </a:t>
                </a:r>
              </a:p>
              <a:p>
                <a:pPr>
                  <a:spcBef>
                    <a:spcPts val="0"/>
                  </a:spcBef>
                  <a:defRPr/>
                </a:pPr>
                <a:r>
                  <a:rPr lang="en-CA" sz="2400" dirty="0">
                    <a:solidFill>
                      <a:schemeClr val="tx1"/>
                    </a:solidFill>
                    <a:cs typeface="Times New Roman" panose="02020603050405020304" pitchFamily="18" charset="0"/>
                  </a:rPr>
                  <a:t>Consider a system with fixed-payment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𝑝</m:t>
                    </m:r>
                  </m:oMath>
                </a14:m>
                <a:r>
                  <a:rPr lang="en-US" sz="2400" dirty="0">
                    <a:solidFill>
                      <a:schemeClr val="tx1"/>
                    </a:solidFill>
                    <a:cs typeface="Times New Roman" panose="02020603050405020304" pitchFamily="18" charset="0"/>
                  </a:rPr>
                  <a:t> and cost share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(provider gets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of each service cost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oMath>
                </a14:m>
                <a:r>
                  <a:rPr lang="en-US" sz="2400" dirty="0">
                    <a:solidFill>
                      <a:schemeClr val="tx1"/>
                    </a:solidFill>
                    <a:cs typeface="Times New Roman" panose="02020603050405020304" pitchFamily="18" charset="0"/>
                  </a:rPr>
                  <a:t>)</a:t>
                </a:r>
              </a:p>
              <a:p>
                <a:pPr>
                  <a:spcBef>
                    <a:spcPts val="0"/>
                  </a:spcBef>
                  <a:defRPr/>
                </a:pPr>
                <a:endParaRPr lang="en-US" sz="500" dirty="0">
                  <a:cs typeface="Times New Roman" panose="02020603050405020304" pitchFamily="18" charset="0"/>
                </a:endParaRPr>
              </a:p>
              <a:p>
                <a:pPr marL="0" indent="0">
                  <a:spcBef>
                    <a:spcPts val="0"/>
                  </a:spcBef>
                  <a:buNone/>
                  <a:defRPr/>
                </a:pPr>
                <a:r>
                  <a:rPr lang="en-US" sz="2400" dirty="0">
                    <a:cs typeface="Times New Roman" panose="02020603050405020304" pitchFamily="18" charset="0"/>
                  </a:rPr>
                  <a:t>Now provider profit is: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𝑇</m:t>
                      </m:r>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1</m:t>
                          </m:r>
                        </m:sup>
                        <m:e>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𝐷</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d>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𝑑𝐹</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nary>
                    </m:oMath>
                  </m:oMathPara>
                </a14:m>
                <a:endParaRPr lang="en-US" sz="2400" dirty="0">
                  <a:cs typeface="Times New Roman" panose="02020603050405020304" pitchFamily="18" charset="0"/>
                </a:endParaRPr>
              </a:p>
              <a:p>
                <a:pPr>
                  <a:spcBef>
                    <a:spcPts val="0"/>
                  </a:spcBef>
                  <a:defRPr/>
                </a:pPr>
                <a:r>
                  <a:rPr lang="en-US" sz="2400" dirty="0">
                    <a:cs typeface="Times New Roman" panose="02020603050405020304" pitchFamily="18" charset="0"/>
                  </a:rPr>
                  <a:t>Now policymakers have two levers for payment</a:t>
                </a:r>
              </a:p>
              <a:p>
                <a:pPr>
                  <a:spcBef>
                    <a:spcPts val="0"/>
                  </a:spcBef>
                  <a:defRPr/>
                </a:pPr>
                <a:r>
                  <a:rPr lang="en-US" sz="2400" dirty="0">
                    <a:cs typeface="Times New Roman" panose="02020603050405020304" pitchFamily="18" charset="0"/>
                  </a:rPr>
                  <a:t>Drives down the dumping region but might still exist (if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𝑠𝑐</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really big)</a:t>
                </a:r>
              </a:p>
              <a:p>
                <a:pPr>
                  <a:spcBef>
                    <a:spcPts val="0"/>
                  </a:spcBef>
                  <a:defRPr/>
                </a:pPr>
                <a:endParaRPr lang="en-US" sz="500" dirty="0">
                  <a:cs typeface="Times New Roman" panose="02020603050405020304" pitchFamily="18" charset="0"/>
                </a:endParaRPr>
              </a:p>
              <a:p>
                <a:pPr>
                  <a:spcBef>
                    <a:spcPts val="0"/>
                  </a:spcBef>
                  <a:defRPr/>
                </a:pPr>
                <a:endParaRPr lang="en-US" sz="2400"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r="-1118"/>
                </a:stretch>
              </a:blipFill>
            </p:spPr>
            <p:txBody>
              <a:bodyPr/>
              <a:lstStyle/>
              <a:p>
                <a:r>
                  <a:rPr lang="en-CA">
                    <a:noFill/>
                  </a:rPr>
                  <a:t> </a:t>
                </a:r>
              </a:p>
            </p:txBody>
          </p:sp>
        </mc:Fallback>
      </mc:AlternateContent>
    </p:spTree>
    <p:extLst>
      <p:ext uri="{BB962C8B-B14F-4D97-AF65-F5344CB8AC3E}">
        <p14:creationId xmlns:p14="http://schemas.microsoft.com/office/powerpoint/2010/main" val="15087360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 under Mixed Payment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Autofit/>
              </a:bodyPr>
              <a:lstStyle/>
              <a:p>
                <a:pPr>
                  <a:spcBef>
                    <a:spcPts val="0"/>
                  </a:spcBef>
                  <a:defRPr/>
                </a:pPr>
                <a:r>
                  <a:rPr lang="en-CA" sz="2400" dirty="0">
                    <a:solidFill>
                      <a:schemeClr val="tx1"/>
                    </a:solidFill>
                    <a:cs typeface="Times New Roman" panose="02020603050405020304" pitchFamily="18" charset="0"/>
                  </a:rPr>
                  <a:t>Mixed payment systems do attenuate the problems</a:t>
                </a:r>
              </a:p>
              <a:p>
                <a:pPr>
                  <a:spcBef>
                    <a:spcPts val="0"/>
                  </a:spcBef>
                  <a:defRPr/>
                </a:pPr>
                <a:r>
                  <a:rPr lang="en-CA" sz="2400" dirty="0">
                    <a:cs typeface="Times New Roman" panose="02020603050405020304" pitchFamily="18" charset="0"/>
                  </a:rPr>
                  <a:t>But do not entirely eliminate them! </a:t>
                </a:r>
              </a:p>
              <a:p>
                <a:pPr>
                  <a:spcBef>
                    <a:spcPts val="0"/>
                  </a:spcBef>
                  <a:defRPr/>
                </a:pPr>
                <a:r>
                  <a:rPr lang="en-CA" sz="2400" dirty="0">
                    <a:solidFill>
                      <a:schemeClr val="tx1"/>
                    </a:solidFill>
                    <a:cs typeface="Times New Roman" panose="02020603050405020304" pitchFamily="18" charset="0"/>
                  </a:rPr>
                  <a:t>Consider a system with fixed-payment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𝑝</m:t>
                    </m:r>
                  </m:oMath>
                </a14:m>
                <a:r>
                  <a:rPr lang="en-US" sz="2400" dirty="0">
                    <a:solidFill>
                      <a:schemeClr val="tx1"/>
                    </a:solidFill>
                    <a:cs typeface="Times New Roman" panose="02020603050405020304" pitchFamily="18" charset="0"/>
                  </a:rPr>
                  <a:t> and cost share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(provider gets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of each service cost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oMath>
                </a14:m>
                <a:r>
                  <a:rPr lang="en-US" sz="2400" dirty="0">
                    <a:solidFill>
                      <a:schemeClr val="tx1"/>
                    </a:solidFill>
                    <a:cs typeface="Times New Roman" panose="02020603050405020304" pitchFamily="18" charset="0"/>
                  </a:rPr>
                  <a:t>)</a:t>
                </a:r>
              </a:p>
              <a:p>
                <a:pPr>
                  <a:spcBef>
                    <a:spcPts val="0"/>
                  </a:spcBef>
                  <a:defRPr/>
                </a:pPr>
                <a:endParaRPr lang="en-US" sz="500" dirty="0">
                  <a:cs typeface="Times New Roman" panose="02020603050405020304" pitchFamily="18" charset="0"/>
                </a:endParaRPr>
              </a:p>
              <a:p>
                <a:pPr marL="0" indent="0">
                  <a:spcBef>
                    <a:spcPts val="0"/>
                  </a:spcBef>
                  <a:buNone/>
                  <a:defRPr/>
                </a:pPr>
                <a:r>
                  <a:rPr lang="en-US" sz="2400" dirty="0">
                    <a:cs typeface="Times New Roman" panose="02020603050405020304" pitchFamily="18" charset="0"/>
                  </a:rPr>
                  <a:t>Now provider profit is: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𝑇</m:t>
                      </m:r>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1</m:t>
                          </m:r>
                        </m:sup>
                        <m:e>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𝐷</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d>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𝑑𝐹</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nary>
                    </m:oMath>
                  </m:oMathPara>
                </a14:m>
                <a:endParaRPr lang="en-US" sz="2400" dirty="0">
                  <a:cs typeface="Times New Roman" panose="02020603050405020304" pitchFamily="18" charset="0"/>
                </a:endParaRPr>
              </a:p>
              <a:p>
                <a:pPr>
                  <a:spcBef>
                    <a:spcPts val="0"/>
                  </a:spcBef>
                  <a:defRPr/>
                </a:pPr>
                <a:endParaRPr lang="en-US" sz="500" dirty="0">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Examples: </a:t>
                </a:r>
              </a:p>
              <a:p>
                <a:pPr>
                  <a:spcBef>
                    <a:spcPts val="0"/>
                  </a:spcBef>
                  <a:defRPr/>
                </a:pPr>
                <a:r>
                  <a:rPr lang="en-US" sz="2400" dirty="0">
                    <a:cs typeface="Times New Roman" panose="02020603050405020304" pitchFamily="18" charset="0"/>
                  </a:rPr>
                  <a:t>1999: Quebec introduced an optional mixed payment system (increase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pPr lvl="1">
                  <a:spcBef>
                    <a:spcPts val="0"/>
                  </a:spcBef>
                  <a:defRPr/>
                </a:pPr>
                <a:r>
                  <a:rPr lang="en-US" sz="2400" dirty="0">
                    <a:cs typeface="Times New Roman" panose="02020603050405020304" pitchFamily="18" charset="0"/>
                  </a:rPr>
                  <a:t>Dumont, Fortin, </a:t>
                </a:r>
                <a:r>
                  <a:rPr lang="en-US" sz="2400" dirty="0" err="1">
                    <a:cs typeface="Times New Roman" panose="02020603050405020304" pitchFamily="18" charset="0"/>
                  </a:rPr>
                  <a:t>Jacquemet</a:t>
                </a:r>
                <a:r>
                  <a:rPr lang="en-US" sz="2400" dirty="0">
                    <a:cs typeface="Times New Roman" panose="02020603050405020304" pitchFamily="18" charset="0"/>
                  </a:rPr>
                  <a:t>, and Shearer (2008): those who selected in reduced volume by 6.15% but raised average time spent per patient by 3.81%. </a:t>
                </a:r>
              </a:p>
              <a:p>
                <a:pPr>
                  <a:spcBef>
                    <a:spcPts val="0"/>
                  </a:spcBef>
                  <a:defRPr/>
                </a:pPr>
                <a:r>
                  <a:rPr lang="en-US" sz="2400" dirty="0" err="1">
                    <a:cs typeface="Times New Roman" panose="02020603050405020304" pitchFamily="18" charset="0"/>
                  </a:rPr>
                  <a:t>Brosig</a:t>
                </a:r>
                <a:r>
                  <a:rPr lang="en-US" sz="2400" dirty="0">
                    <a:cs typeface="Times New Roman" panose="02020603050405020304" pitchFamily="18" charset="0"/>
                  </a:rPr>
                  <a:t>-Koch, Hennig-Schmidt, </a:t>
                </a:r>
                <a:r>
                  <a:rPr lang="en-US" sz="2400" dirty="0" err="1">
                    <a:cs typeface="Times New Roman" panose="02020603050405020304" pitchFamily="18" charset="0"/>
                  </a:rPr>
                  <a:t>Kairies</a:t>
                </a:r>
                <a:r>
                  <a:rPr lang="en-US" sz="2400" dirty="0">
                    <a:cs typeface="Times New Roman" panose="02020603050405020304" pitchFamily="18" charset="0"/>
                  </a:rPr>
                  <a:t>-Schwarz, and </a:t>
                </a:r>
                <a:r>
                  <a:rPr lang="en-US" sz="2400" dirty="0" err="1">
                    <a:cs typeface="Times New Roman" panose="02020603050405020304" pitchFamily="18" charset="0"/>
                  </a:rPr>
                  <a:t>Wiesen</a:t>
                </a:r>
                <a:r>
                  <a:rPr lang="en-US" sz="2400" dirty="0">
                    <a:cs typeface="Times New Roman" panose="02020603050405020304" pitchFamily="18" charset="0"/>
                  </a:rPr>
                  <a:t> (2017): both medical and nonmedical students </a:t>
                </a:r>
                <a:r>
                  <a:rPr lang="en-US" sz="2400" u="sng" dirty="0">
                    <a:cs typeface="Times New Roman" panose="02020603050405020304" pitchFamily="18" charset="0"/>
                  </a:rPr>
                  <a:t>overprovide</a:t>
                </a:r>
                <a:r>
                  <a:rPr lang="en-US" sz="2400" dirty="0">
                    <a:cs typeface="Times New Roman" panose="02020603050405020304" pitchFamily="18" charset="0"/>
                  </a:rPr>
                  <a:t> under cost reimbursement, </a:t>
                </a:r>
                <a:r>
                  <a:rPr lang="en-US" sz="2400" u="sng" dirty="0">
                    <a:cs typeface="Times New Roman" panose="02020603050405020304" pitchFamily="18" charset="0"/>
                  </a:rPr>
                  <a:t>underprovide</a:t>
                </a:r>
                <a:r>
                  <a:rPr lang="en-US" sz="2400" dirty="0">
                    <a:cs typeface="Times New Roman" panose="02020603050405020304" pitchFamily="18" charset="0"/>
                  </a:rPr>
                  <a:t> under prospective payment, and </a:t>
                </a:r>
                <a:r>
                  <a:rPr lang="en-US" sz="2400" u="sng" dirty="0">
                    <a:cs typeface="Times New Roman" panose="02020603050405020304" pitchFamily="18" charset="0"/>
                  </a:rPr>
                  <a:t>deviate the least </a:t>
                </a:r>
                <a:r>
                  <a:rPr lang="en-US" sz="2400" dirty="0">
                    <a:cs typeface="Times New Roman" panose="02020603050405020304" pitchFamily="18" charset="0"/>
                  </a:rPr>
                  <a:t>under mixed payment.</a:t>
                </a:r>
              </a:p>
              <a:p>
                <a:pPr>
                  <a:spcBef>
                    <a:spcPts val="0"/>
                  </a:spcBef>
                  <a:defRPr/>
                </a:pPr>
                <a:endParaRPr lang="en-US" sz="2400"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r="-1118" b="-9740"/>
                </a:stretch>
              </a:blipFill>
            </p:spPr>
            <p:txBody>
              <a:bodyPr/>
              <a:lstStyle/>
              <a:p>
                <a:r>
                  <a:rPr lang="en-CA">
                    <a:noFill/>
                  </a:rPr>
                  <a:t> </a:t>
                </a:r>
              </a:p>
            </p:txBody>
          </p:sp>
        </mc:Fallback>
      </mc:AlternateContent>
    </p:spTree>
    <p:extLst>
      <p:ext uri="{BB962C8B-B14F-4D97-AF65-F5344CB8AC3E}">
        <p14:creationId xmlns:p14="http://schemas.microsoft.com/office/powerpoint/2010/main" val="29369081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87938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19" y="125145"/>
            <a:ext cx="10913981" cy="472024"/>
          </a:xfrm>
          <a:prstGeom prst="rect">
            <a:avLst/>
          </a:prstGeom>
        </p:spPr>
        <p:txBody>
          <a:bodyPr vert="horz" wrap="square" lIns="0" tIns="25499" rIns="0" bIns="0" rtlCol="0">
            <a:spAutoFit/>
          </a:bodyPr>
          <a:lstStyle/>
          <a:p>
            <a:pPr marL="26841">
              <a:spcBef>
                <a:spcPts val="201"/>
              </a:spcBef>
            </a:pPr>
            <a:r>
              <a:rPr sz="2900" spc="106" dirty="0">
                <a:latin typeface="Times New Roman" panose="02020603050405020304" pitchFamily="18" charset="0"/>
                <a:cs typeface="Times New Roman" panose="02020603050405020304" pitchFamily="18" charset="0"/>
              </a:rPr>
              <a:t>Physicians </a:t>
            </a:r>
            <a:r>
              <a:rPr sz="2900" spc="95" dirty="0">
                <a:latin typeface="Times New Roman" panose="02020603050405020304" pitchFamily="18" charset="0"/>
                <a:cs typeface="Times New Roman" panose="02020603050405020304" pitchFamily="18" charset="0"/>
              </a:rPr>
              <a:t>make </a:t>
            </a:r>
            <a:r>
              <a:rPr sz="2900" spc="106" dirty="0">
                <a:latin typeface="Times New Roman" panose="02020603050405020304" pitchFamily="18" charset="0"/>
                <a:cs typeface="Times New Roman" panose="02020603050405020304" pitchFamily="18" charset="0"/>
              </a:rPr>
              <a:t>up </a:t>
            </a:r>
            <a:r>
              <a:rPr sz="2900" spc="11" dirty="0">
                <a:latin typeface="Times New Roman" panose="02020603050405020304" pitchFamily="18" charset="0"/>
                <a:cs typeface="Times New Roman" panose="02020603050405020304" pitchFamily="18" charset="0"/>
              </a:rPr>
              <a:t>14.9% </a:t>
            </a:r>
            <a:r>
              <a:rPr sz="2900" spc="85" dirty="0">
                <a:latin typeface="Times New Roman" panose="02020603050405020304" pitchFamily="18" charset="0"/>
                <a:cs typeface="Times New Roman" panose="02020603050405020304" pitchFamily="18" charset="0"/>
              </a:rPr>
              <a:t>of Canada’s total healthcare</a:t>
            </a:r>
            <a:r>
              <a:rPr sz="2900" spc="127" dirty="0">
                <a:latin typeface="Times New Roman" panose="02020603050405020304" pitchFamily="18" charset="0"/>
                <a:cs typeface="Times New Roman" panose="02020603050405020304" pitchFamily="18" charset="0"/>
              </a:rPr>
              <a:t> </a:t>
            </a:r>
            <a:r>
              <a:rPr sz="2900" spc="85" dirty="0">
                <a:latin typeface="Times New Roman" panose="02020603050405020304" pitchFamily="18" charset="0"/>
                <a:cs typeface="Times New Roman" panose="02020603050405020304" pitchFamily="18" charset="0"/>
              </a:rPr>
              <a:t>expenditure</a:t>
            </a:r>
            <a:endParaRPr sz="2900" dirty="0">
              <a:latin typeface="Times New Roman" panose="02020603050405020304" pitchFamily="18" charset="0"/>
              <a:cs typeface="Times New Roman" panose="02020603050405020304" pitchFamily="18" charset="0"/>
            </a:endParaRPr>
          </a:p>
        </p:txBody>
      </p:sp>
      <p:sp>
        <p:nvSpPr>
          <p:cNvPr id="6" name="object 6"/>
          <p:cNvSpPr/>
          <p:nvPr/>
        </p:nvSpPr>
        <p:spPr>
          <a:xfrm>
            <a:off x="2671445" y="913787"/>
            <a:ext cx="5739078" cy="5749947"/>
          </a:xfrm>
          <a:prstGeom prst="rect">
            <a:avLst/>
          </a:prstGeom>
          <a:blipFill>
            <a:blip r:embed="rId3" cstate="print"/>
            <a:stretch>
              <a:fillRect/>
            </a:stretch>
          </a:blipFill>
        </p:spPr>
        <p:txBody>
          <a:bodyPr wrap="square" lIns="0" tIns="0" rIns="0" bIns="0" rtlCol="0"/>
          <a:lstStyle/>
          <a:p>
            <a:endParaRPr sz="3804"/>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7</a:t>
            </a:fld>
            <a:endParaRPr sz="1268">
              <a:latin typeface="Arial Black"/>
              <a:cs typeface="Arial Black"/>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spc="95" dirty="0"/>
              <a:t>Physician</a:t>
            </a:r>
            <a:r>
              <a:rPr lang="en-CA" spc="95" dirty="0"/>
              <a:t>s</a:t>
            </a:r>
            <a:r>
              <a:rPr spc="95" dirty="0"/>
              <a:t> </a:t>
            </a:r>
            <a:r>
              <a:rPr spc="74" dirty="0"/>
              <a:t>are </a:t>
            </a:r>
            <a:r>
              <a:rPr spc="106" dirty="0"/>
              <a:t>paid </a:t>
            </a:r>
            <a:r>
              <a:rPr spc="116" dirty="0"/>
              <a:t>a</a:t>
            </a:r>
            <a:r>
              <a:rPr spc="-42" dirty="0"/>
              <a:t> </a:t>
            </a:r>
            <a:r>
              <a:rPr spc="95" dirty="0"/>
              <a:t>lot</a:t>
            </a:r>
          </a:p>
        </p:txBody>
      </p:sp>
      <p:sp>
        <p:nvSpPr>
          <p:cNvPr id="6" name="object 6"/>
          <p:cNvSpPr/>
          <p:nvPr/>
        </p:nvSpPr>
        <p:spPr>
          <a:xfrm>
            <a:off x="1219200" y="743450"/>
            <a:ext cx="8077200" cy="4742949"/>
          </a:xfrm>
          <a:prstGeom prst="rect">
            <a:avLst/>
          </a:prstGeom>
          <a:blipFill>
            <a:blip r:embed="rId3" cstate="print"/>
            <a:stretch>
              <a:fillRect/>
            </a:stretch>
          </a:blipFill>
        </p:spPr>
        <p:txBody>
          <a:bodyPr wrap="square" lIns="0" tIns="0" rIns="0" bIns="0" rtlCol="0"/>
          <a:lstStyle/>
          <a:p>
            <a:endParaRPr sz="3804"/>
          </a:p>
        </p:txBody>
      </p:sp>
      <p:sp>
        <p:nvSpPr>
          <p:cNvPr id="7" name="object 7"/>
          <p:cNvSpPr txBox="1"/>
          <p:nvPr/>
        </p:nvSpPr>
        <p:spPr>
          <a:xfrm>
            <a:off x="762000" y="5473145"/>
            <a:ext cx="10352762" cy="1141494"/>
          </a:xfrm>
          <a:prstGeom prst="rect">
            <a:avLst/>
          </a:prstGeom>
        </p:spPr>
        <p:txBody>
          <a:bodyPr vert="horz" wrap="square" lIns="0" tIns="73814" rIns="0" bIns="0" rtlCol="0">
            <a:spAutoFit/>
          </a:bodyPr>
          <a:lstStyle/>
          <a:p>
            <a:pPr marL="26841">
              <a:spcBef>
                <a:spcPts val="581"/>
              </a:spcBef>
            </a:pPr>
            <a:r>
              <a:rPr sz="2200" i="1" dirty="0">
                <a:solidFill>
                  <a:srgbClr val="22373A"/>
                </a:solidFill>
                <a:latin typeface="Times New Roman" panose="02020603050405020304" pitchFamily="18" charset="0"/>
                <a:cs typeface="Times New Roman" panose="02020603050405020304" pitchFamily="18" charset="0"/>
              </a:rPr>
              <a:t>Source: </a:t>
            </a:r>
            <a:r>
              <a:rPr sz="2200" dirty="0">
                <a:solidFill>
                  <a:srgbClr val="22373A"/>
                </a:solidFill>
                <a:latin typeface="Times New Roman" panose="02020603050405020304" pitchFamily="18" charset="0"/>
                <a:cs typeface="Times New Roman" panose="02020603050405020304" pitchFamily="18" charset="0"/>
              </a:rPr>
              <a:t>Gottlieb et al. 2020 </a:t>
            </a:r>
            <a:r>
              <a:rPr lang="en-CA" sz="2200" dirty="0">
                <a:solidFill>
                  <a:srgbClr val="22373A"/>
                </a:solidFill>
                <a:latin typeface="Times New Roman" panose="02020603050405020304" pitchFamily="18" charset="0"/>
                <a:cs typeface="Times New Roman" panose="02020603050405020304" pitchFamily="18" charset="0"/>
              </a:rPr>
              <a:t>(</a:t>
            </a:r>
            <a:r>
              <a:rPr sz="2200" dirty="0">
                <a:solidFill>
                  <a:srgbClr val="22373A"/>
                </a:solidFill>
                <a:latin typeface="Times New Roman" panose="02020603050405020304" pitchFamily="18" charset="0"/>
                <a:cs typeface="Times New Roman" panose="02020603050405020304" pitchFamily="18" charset="0"/>
              </a:rPr>
              <a:t>administrative tax records of all US physicians</a:t>
            </a:r>
            <a:r>
              <a:rPr lang="en-CA" sz="2200" dirty="0">
                <a:solidFill>
                  <a:srgbClr val="22373A"/>
                </a:solidFill>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26841">
              <a:spcBef>
                <a:spcPts val="370"/>
              </a:spcBef>
            </a:pPr>
            <a:r>
              <a:rPr sz="2200" dirty="0">
                <a:solidFill>
                  <a:srgbClr val="22373A"/>
                </a:solidFill>
                <a:latin typeface="Times New Roman" panose="02020603050405020304" pitchFamily="18" charset="0"/>
                <a:cs typeface="Times New Roman" panose="02020603050405020304" pitchFamily="18" charset="0"/>
              </a:rPr>
              <a:t>Canada: probably level shift down by </a:t>
            </a:r>
            <a:r>
              <a:rPr sz="2200" i="1" dirty="0">
                <a:solidFill>
                  <a:srgbClr val="22373A"/>
                </a:solidFill>
                <a:latin typeface="Times New Roman" panose="02020603050405020304" pitchFamily="18" charset="0"/>
                <a:cs typeface="Times New Roman" panose="02020603050405020304" pitchFamily="18" charset="0"/>
              </a:rPr>
              <a:t>≈ </a:t>
            </a:r>
            <a:r>
              <a:rPr sz="2200" dirty="0">
                <a:solidFill>
                  <a:srgbClr val="22373A"/>
                </a:solidFill>
                <a:latin typeface="Times New Roman" panose="02020603050405020304" pitchFamily="18" charset="0"/>
                <a:cs typeface="Times New Roman" panose="02020603050405020304" pitchFamily="18" charset="0"/>
              </a:rPr>
              <a:t>30 </a:t>
            </a:r>
            <a:r>
              <a:rPr sz="2200" i="1" dirty="0">
                <a:solidFill>
                  <a:srgbClr val="22373A"/>
                </a:solidFill>
                <a:latin typeface="Times New Roman" panose="02020603050405020304" pitchFamily="18" charset="0"/>
                <a:cs typeface="Times New Roman" panose="02020603050405020304" pitchFamily="18" charset="0"/>
              </a:rPr>
              <a:t>− </a:t>
            </a:r>
            <a:r>
              <a:rPr sz="2200" dirty="0">
                <a:solidFill>
                  <a:srgbClr val="22373A"/>
                </a:solidFill>
                <a:latin typeface="Times New Roman" panose="02020603050405020304" pitchFamily="18" charset="0"/>
                <a:cs typeface="Times New Roman" panose="02020603050405020304" pitchFamily="18" charset="0"/>
              </a:rPr>
              <a:t>40%, with a flatter slope, </a:t>
            </a:r>
            <a:r>
              <a:rPr lang="en-CA" sz="2200" dirty="0">
                <a:solidFill>
                  <a:srgbClr val="22373A"/>
                </a:solidFill>
                <a:latin typeface="Times New Roman" panose="02020603050405020304" pitchFamily="18" charset="0"/>
                <a:cs typeface="Times New Roman" panose="02020603050405020304" pitchFamily="18" charset="0"/>
              </a:rPr>
              <a:t>but subtract </a:t>
            </a:r>
            <a:r>
              <a:rPr sz="2200" dirty="0">
                <a:solidFill>
                  <a:srgbClr val="22373A"/>
                </a:solidFill>
                <a:latin typeface="Times New Roman" panose="02020603050405020304" pitchFamily="18" charset="0"/>
                <a:cs typeface="Times New Roman" panose="02020603050405020304" pitchFamily="18" charset="0"/>
              </a:rPr>
              <a:t>business income</a:t>
            </a:r>
            <a:endParaRPr sz="22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11066383" cy="641301"/>
          </a:xfrm>
          <a:prstGeom prst="rect">
            <a:avLst/>
          </a:prstGeom>
        </p:spPr>
        <p:txBody>
          <a:bodyPr vert="horz" wrap="square" lIns="0" tIns="25499" rIns="0" bIns="0" rtlCol="0" anchor="b">
            <a:spAutoFit/>
          </a:bodyPr>
          <a:lstStyle/>
          <a:p>
            <a:pPr marL="26841">
              <a:lnSpc>
                <a:spcPct val="100000"/>
              </a:lnSpc>
              <a:spcBef>
                <a:spcPts val="201"/>
              </a:spcBef>
            </a:pPr>
            <a:r>
              <a:rPr sz="4000" spc="95" dirty="0"/>
              <a:t>Physician </a:t>
            </a:r>
            <a:r>
              <a:rPr sz="4000" spc="85" dirty="0"/>
              <a:t>wages </a:t>
            </a:r>
            <a:r>
              <a:rPr sz="4000" spc="63" dirty="0"/>
              <a:t>reflect </a:t>
            </a:r>
            <a:r>
              <a:rPr sz="4000" spc="106" dirty="0"/>
              <a:t>long periods </a:t>
            </a:r>
            <a:r>
              <a:rPr sz="4000" spc="85" dirty="0"/>
              <a:t>of</a:t>
            </a:r>
            <a:r>
              <a:rPr sz="4000" spc="53" dirty="0"/>
              <a:t> </a:t>
            </a:r>
            <a:r>
              <a:rPr sz="4000" spc="85" dirty="0"/>
              <a:t>training</a:t>
            </a:r>
            <a:r>
              <a:rPr lang="en-CA" sz="4000" spc="85" dirty="0"/>
              <a:t>…</a:t>
            </a:r>
            <a:endParaRPr sz="4000" spc="85" dirty="0"/>
          </a:p>
        </p:txBody>
      </p:sp>
      <p:sp>
        <p:nvSpPr>
          <p:cNvPr id="6" name="object 6"/>
          <p:cNvSpPr/>
          <p:nvPr/>
        </p:nvSpPr>
        <p:spPr>
          <a:xfrm>
            <a:off x="2200453" y="985341"/>
            <a:ext cx="7657500" cy="4918531"/>
          </a:xfrm>
          <a:prstGeom prst="rect">
            <a:avLst/>
          </a:prstGeom>
          <a:blipFill>
            <a:blip r:embed="rId3" cstate="print"/>
            <a:stretch>
              <a:fillRect/>
            </a:stretch>
          </a:blipFill>
        </p:spPr>
        <p:txBody>
          <a:bodyPr wrap="square" lIns="0" tIns="0" rIns="0" bIns="0" rtlCol="0"/>
          <a:lstStyle/>
          <a:p>
            <a:endParaRPr sz="3804"/>
          </a:p>
        </p:txBody>
      </p:sp>
      <p:sp>
        <p:nvSpPr>
          <p:cNvPr id="7" name="object 7"/>
          <p:cNvSpPr txBox="1"/>
          <p:nvPr/>
        </p:nvSpPr>
        <p:spPr>
          <a:xfrm>
            <a:off x="736989" y="6205337"/>
            <a:ext cx="8637591" cy="318457"/>
          </a:xfrm>
          <a:prstGeom prst="rect">
            <a:avLst/>
          </a:prstGeom>
        </p:spPr>
        <p:txBody>
          <a:bodyPr vert="horz" wrap="square" lIns="0" tIns="25499" rIns="0" bIns="0" rtlCol="0">
            <a:spAutoFit/>
          </a:bodyPr>
          <a:lstStyle/>
          <a:p>
            <a:pPr marL="26841">
              <a:spcBef>
                <a:spcPts val="201"/>
              </a:spcBef>
            </a:pPr>
            <a:r>
              <a:rPr sz="1902" i="1" dirty="0">
                <a:solidFill>
                  <a:srgbClr val="22373A"/>
                </a:solidFill>
                <a:latin typeface="Times New Roman" panose="02020603050405020304" pitchFamily="18" charset="0"/>
                <a:cs typeface="Times New Roman" panose="02020603050405020304" pitchFamily="18" charset="0"/>
              </a:rPr>
              <a:t>Source: </a:t>
            </a:r>
            <a:r>
              <a:rPr sz="1902" dirty="0">
                <a:solidFill>
                  <a:srgbClr val="22373A"/>
                </a:solidFill>
                <a:latin typeface="Times New Roman" panose="02020603050405020304" pitchFamily="18" charset="0"/>
                <a:cs typeface="Times New Roman" panose="02020603050405020304" pitchFamily="18" charset="0"/>
              </a:rPr>
              <a:t>Gottlieb et al. 2020 using administrative tax records of all US physicians.</a:t>
            </a:r>
            <a:endParaRPr sz="1902"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856049" y="6407020"/>
            <a:ext cx="138234" cy="220866"/>
          </a:xfrm>
          <a:prstGeom prst="rect">
            <a:avLst/>
          </a:prstGeom>
        </p:spPr>
        <p:txBody>
          <a:bodyPr vert="horz" wrap="square" lIns="0" tIns="25499" rIns="0" bIns="0" rtlCol="0">
            <a:spAutoFit/>
          </a:bodyPr>
          <a:lstStyle/>
          <a:p>
            <a:pPr marL="26841">
              <a:spcBef>
                <a:spcPts val="201"/>
              </a:spcBef>
            </a:pPr>
            <a:r>
              <a:rPr sz="1268" spc="-190" dirty="0">
                <a:solidFill>
                  <a:srgbClr val="22373A"/>
                </a:solidFill>
                <a:latin typeface="Arial Black"/>
                <a:cs typeface="Arial Black"/>
              </a:rPr>
              <a:t>6</a:t>
            </a:r>
            <a:endParaRPr sz="1268">
              <a:latin typeface="Arial Black"/>
              <a:cs typeface="Arial Black"/>
            </a:endParaRPr>
          </a:p>
        </p:txBody>
      </p:sp>
    </p:spTree>
  </p:cSld>
  <p:clrMapOvr>
    <a:masterClrMapping/>
  </p:clrMapOvr>
  <p:transition>
    <p:cut/>
  </p:transition>
</p:sld>
</file>

<file path=ppt/tags/tag1.xml><?xml version="1.0" encoding="utf-8"?>
<p:tagLst xmlns:a="http://schemas.openxmlformats.org/drawingml/2006/main" xmlns:r="http://schemas.openxmlformats.org/officeDocument/2006/relationships" xmlns:p="http://schemas.openxmlformats.org/presentationml/2006/main">
  <p:tag name="RNR_EDIT_IMPORTPIC" val="D:\Documents\rbs\Jobs\2006-Jobs\06AV52DxCG\media\DxCG-backgroundNoTypeLarge-.jpg"/>
</p:tagLst>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2124</TotalTime>
  <Words>5499</Words>
  <Application>Microsoft Office PowerPoint</Application>
  <PresentationFormat>Widescreen</PresentationFormat>
  <Paragraphs>613</Paragraphs>
  <Slides>67</Slides>
  <Notes>63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Arial Black</vt:lpstr>
      <vt:lpstr>Calibri</vt:lpstr>
      <vt:lpstr>Cambria Math</vt:lpstr>
      <vt:lpstr>Deja Vu Serif</vt:lpstr>
      <vt:lpstr>Symbol</vt:lpstr>
      <vt:lpstr>Times New Roman</vt:lpstr>
      <vt:lpstr>Wingdings 2</vt:lpstr>
      <vt:lpstr>View</vt:lpstr>
      <vt:lpstr>Advanced Health Economics</vt:lpstr>
      <vt:lpstr>Last time: Adverse Selection</vt:lpstr>
      <vt:lpstr>Case Study: Adverse Selection</vt:lpstr>
      <vt:lpstr>Last time: Adverse Selection</vt:lpstr>
      <vt:lpstr>Why study physicians?</vt:lpstr>
      <vt:lpstr>Why study physicians?</vt:lpstr>
      <vt:lpstr>PowerPoint Presentation</vt:lpstr>
      <vt:lpstr>Physicians are paid a lot</vt:lpstr>
      <vt:lpstr>Physician wages reflect long periods of training…</vt:lpstr>
      <vt:lpstr>…and large barriers to entry</vt:lpstr>
      <vt:lpstr># of Canadian physicians lags other OECD countries</vt:lpstr>
      <vt:lpstr>Brief Overview of Payment Models</vt:lpstr>
      <vt:lpstr>Brief Overview of Payment Models</vt:lpstr>
      <vt:lpstr>Brief Overview of Payment Models</vt:lpstr>
      <vt:lpstr>“There are many mechanisms for paying physicians, some are good, and some are bad.   The three worst are fee-for-service, capitation and salary. ”</vt:lpstr>
      <vt:lpstr>Do physicians even respond to payment incentives?  </vt:lpstr>
      <vt:lpstr>Do physicians even respond to payment incentives?  </vt:lpstr>
      <vt:lpstr>What about healthcare institutions?</vt:lpstr>
      <vt:lpstr>What about healthcare institutions?</vt:lpstr>
      <vt:lpstr>Can we solve things through payment reform? </vt:lpstr>
      <vt:lpstr>Can we solve things through payment reform? </vt:lpstr>
      <vt:lpstr>Ellis and McGuire (1986; 1990)</vt:lpstr>
      <vt:lpstr>Conventional conceptualization of provider payment</vt:lpstr>
      <vt:lpstr>Sample primary care procedures and payments</vt:lpstr>
      <vt:lpstr>PowerPoint Presentation</vt:lpstr>
      <vt:lpstr>Ellis and McGuire (1986) model of provider payment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 Referee Report</vt:lpstr>
      <vt:lpstr>Weaknesses of EM (1986) result</vt:lpstr>
      <vt:lpstr>Ellis &amp; McGuire (1990)</vt:lpstr>
      <vt:lpstr>Ellis &amp; McGuire (1990)</vt:lpstr>
      <vt:lpstr>Ellis &amp; McGuire (1990)</vt:lpstr>
      <vt:lpstr>Roth-Nash Bargaining Model</vt:lpstr>
      <vt:lpstr>Roth-Nash Bargaining Model</vt:lpstr>
      <vt:lpstr>Bargaining for Health Care </vt:lpstr>
      <vt:lpstr>Bargaining for Health Care </vt:lpstr>
      <vt:lpstr>Social Optimum</vt:lpstr>
      <vt:lpstr>Mini Referee Report</vt:lpstr>
      <vt:lpstr>Currie, MacLeod, Musen (2025)</vt:lpstr>
      <vt:lpstr>Are monetary incentives all that matter?</vt:lpstr>
      <vt:lpstr>Are monetary incentives all that matter?</vt:lpstr>
      <vt:lpstr>Presentations</vt:lpstr>
      <vt:lpstr>Ma and Mak (2019)</vt:lpstr>
      <vt:lpstr>Internalizing the Social Optimum</vt:lpstr>
      <vt:lpstr>Internalizing the Social Optimum</vt:lpstr>
      <vt:lpstr>Model</vt:lpstr>
      <vt:lpstr>Model</vt:lpstr>
      <vt:lpstr>Can prospective payment satisfy the internalization principle?</vt:lpstr>
      <vt:lpstr>Can prospective payment satisfy the internalization principle?</vt:lpstr>
      <vt:lpstr>Can prospective payment satisfy the internalization principle?</vt:lpstr>
      <vt:lpstr>What if providers can pick who to treat?</vt:lpstr>
      <vt:lpstr>Patient Selection</vt:lpstr>
      <vt:lpstr>Patient Selection</vt:lpstr>
      <vt:lpstr>Patient Selection under Mixed Payment</vt:lpstr>
      <vt:lpstr>Patient Selection under Mixed Payment</vt:lpstr>
      <vt:lpstr>Mini Referee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143</cp:revision>
  <dcterms:created xsi:type="dcterms:W3CDTF">2011-01-10T00:42:42Z</dcterms:created>
  <dcterms:modified xsi:type="dcterms:W3CDTF">2025-01-28T15:30:28Z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