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7.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8.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19.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29.xml" ContentType="application/inkml+xml"/>
  <Override PartName="/ppt/ink/ink130.xml" ContentType="application/inkml+xml"/>
  <Override PartName="/ppt/notesSlides/notesSlide31.xml" ContentType="application/vnd.openxmlformats-officedocument.presentationml.notesSlide+xml"/>
  <Override PartName="/ppt/ink/ink131.xml" ContentType="application/inkml+xml"/>
  <Override PartName="/ppt/ink/ink132.xml" ContentType="application/inkml+xml"/>
  <Override PartName="/ppt/notesSlides/notesSlide32.xml" ContentType="application/vnd.openxmlformats-officedocument.presentationml.notesSlide+xml"/>
  <Override PartName="/ppt/ink/ink133.xml" ContentType="application/inkml+xml"/>
  <Override PartName="/ppt/ink/ink134.xml" ContentType="application/inkml+xml"/>
  <Override PartName="/ppt/notesSlides/notesSlide33.xml" ContentType="application/vnd.openxmlformats-officedocument.presentationml.notesSlide+xml"/>
  <Override PartName="/ppt/ink/ink135.xml" ContentType="application/inkml+xml"/>
  <Override PartName="/ppt/ink/ink136.xml" ContentType="application/inkml+xml"/>
  <Override PartName="/ppt/notesSlides/notesSlide34.xml" ContentType="application/vnd.openxmlformats-officedocument.presentationml.notesSlide+xml"/>
  <Override PartName="/ppt/ink/ink137.xml" ContentType="application/inkml+xml"/>
  <Override PartName="/ppt/ink/ink138.xml" ContentType="application/inkml+xml"/>
  <Override PartName="/ppt/notesSlides/notesSlide35.xml" ContentType="application/vnd.openxmlformats-officedocument.presentationml.notesSlide+xml"/>
  <Override PartName="/ppt/ink/ink139.xml" ContentType="application/inkml+xml"/>
  <Override PartName="/ppt/ink/ink140.xml" ContentType="application/inkml+xml"/>
  <Override PartName="/ppt/notesSlides/notesSlide36.xml" ContentType="application/vnd.openxmlformats-officedocument.presentationml.notesSlide+xml"/>
  <Override PartName="/ppt/ink/ink141.xml" ContentType="application/inkml+xml"/>
  <Override PartName="/ppt/ink/ink142.xml" ContentType="application/inkml+xml"/>
  <Override PartName="/ppt/notesSlides/notesSlide37.xml" ContentType="application/vnd.openxmlformats-officedocument.presentationml.notesSlide+xml"/>
  <Override PartName="/ppt/ink/ink143.xml" ContentType="application/inkml+xml"/>
  <Override PartName="/ppt/ink/ink144.xml" ContentType="application/inkml+xml"/>
  <Override PartName="/ppt/notesSlides/notesSlide38.xml" ContentType="application/vnd.openxmlformats-officedocument.presentationml.notesSlide+xml"/>
  <Override PartName="/ppt/ink/ink145.xml" ContentType="application/inkml+xml"/>
  <Override PartName="/ppt/ink/ink146.xml" ContentType="application/inkml+xml"/>
  <Override PartName="/ppt/notesSlides/notesSlide39.xml" ContentType="application/vnd.openxmlformats-officedocument.presentationml.notesSlide+xml"/>
  <Override PartName="/ppt/ink/ink147.xml" ContentType="application/inkml+xml"/>
  <Override PartName="/ppt/ink/ink148.xml" ContentType="application/inkml+xml"/>
  <Override PartName="/ppt/notesSlides/notesSlide40.xml" ContentType="application/vnd.openxmlformats-officedocument.presentationml.notesSlide+xml"/>
  <Override PartName="/ppt/ink/ink149.xml" ContentType="application/inkml+xml"/>
  <Override PartName="/ppt/ink/ink150.xml" ContentType="application/inkml+xml"/>
  <Override PartName="/ppt/notesSlides/notesSlide41.xml" ContentType="application/vnd.openxmlformats-officedocument.presentationml.notesSlide+xml"/>
  <Override PartName="/ppt/ink/ink151.xml" ContentType="application/inkml+xml"/>
  <Override PartName="/ppt/ink/ink152.xml" ContentType="application/inkml+xml"/>
  <Override PartName="/ppt/notesSlides/notesSlide42.xml" ContentType="application/vnd.openxmlformats-officedocument.presentationml.notesSlide+xml"/>
  <Override PartName="/ppt/ink/ink153.xml" ContentType="application/inkml+xml"/>
  <Override PartName="/ppt/ink/ink154.xml" ContentType="application/inkml+xml"/>
  <Override PartName="/ppt/notesSlides/notesSlide43.xml" ContentType="application/vnd.openxmlformats-officedocument.presentationml.notesSlide+xml"/>
  <Override PartName="/ppt/ink/ink155.xml" ContentType="application/inkml+xml"/>
  <Override PartName="/ppt/ink/ink156.xml" ContentType="application/inkml+xml"/>
  <Override PartName="/ppt/notesSlides/notesSlide44.xml" ContentType="application/vnd.openxmlformats-officedocument.presentationml.notesSlide+xml"/>
  <Override PartName="/ppt/ink/ink157.xml" ContentType="application/inkml+xml"/>
  <Override PartName="/ppt/ink/ink158.xml" ContentType="application/inkml+xml"/>
  <Override PartName="/ppt/notesSlides/notesSlide45.xml" ContentType="application/vnd.openxmlformats-officedocument.presentationml.notesSlide+xml"/>
  <Override PartName="/ppt/ink/ink159.xml" ContentType="application/inkml+xml"/>
  <Override PartName="/ppt/ink/ink160.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357" r:id="rId3"/>
    <p:sldId id="479" r:id="rId4"/>
    <p:sldId id="341" r:id="rId5"/>
    <p:sldId id="260" r:id="rId6"/>
    <p:sldId id="480" r:id="rId7"/>
    <p:sldId id="481" r:id="rId8"/>
    <p:sldId id="482" r:id="rId9"/>
    <p:sldId id="483" r:id="rId10"/>
    <p:sldId id="484" r:id="rId11"/>
    <p:sldId id="485" r:id="rId12"/>
    <p:sldId id="486" r:id="rId13"/>
    <p:sldId id="487" r:id="rId14"/>
    <p:sldId id="488" r:id="rId15"/>
    <p:sldId id="489" r:id="rId16"/>
    <p:sldId id="491" r:id="rId17"/>
    <p:sldId id="492" r:id="rId18"/>
    <p:sldId id="493" r:id="rId19"/>
    <p:sldId id="494" r:id="rId20"/>
    <p:sldId id="495" r:id="rId21"/>
    <p:sldId id="490" r:id="rId22"/>
    <p:sldId id="496" r:id="rId23"/>
    <p:sldId id="497" r:id="rId24"/>
    <p:sldId id="477" r:id="rId25"/>
    <p:sldId id="498" r:id="rId26"/>
    <p:sldId id="499" r:id="rId27"/>
    <p:sldId id="500" r:id="rId28"/>
    <p:sldId id="502" r:id="rId29"/>
    <p:sldId id="519" r:id="rId30"/>
    <p:sldId id="503" r:id="rId31"/>
    <p:sldId id="501"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04" r:id="rId47"/>
    <p:sldId id="414" r:id="rId48"/>
    <p:sldId id="478"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772" autoAdjust="0"/>
  </p:normalViewPr>
  <p:slideViewPr>
    <p:cSldViewPr>
      <p:cViewPr varScale="1">
        <p:scale>
          <a:sx n="55" d="100"/>
          <a:sy n="55" d="100"/>
        </p:scale>
        <p:origin x="107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 To add: health care is a credence good (like going to a mechanic) from Tal’s book. Also chapter 8.</a:t>
            </a:r>
          </a:p>
          <a:p>
            <a:pPr marL="0" indent="0">
              <a:buFont typeface="Arial" panose="020B0604020202020204" pitchFamily="34" charset="0"/>
              <a:buNone/>
            </a:pPr>
            <a:r>
              <a:rPr lang="en-US" dirty="0"/>
              <a:t>For next time: include empirical puzzle in https://www.sciencedirect.com/science/article/pii/0167629694900043. </a:t>
            </a:r>
          </a:p>
          <a:p>
            <a:pPr marL="0" indent="0">
              <a:buFont typeface="Arial" panose="020B0604020202020204" pitchFamily="34" charset="0"/>
              <a:buNone/>
            </a:pPr>
            <a:r>
              <a:rPr lang="en-US" dirty="0"/>
              <a:t>Next time, focus less time on physician-induced demand (since it’s mathematically interesting but less relevant) and instead include hospital quality competition based on heterogeneous patients: https://repositorium.uminho.pt/bitstream/1822/79916/1/WP-07.2022.pdf. (Esteves et al., “Quality discrimination in healthcare markets”)</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9538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librarysearch.library.utoronto.ca/discovery/npfulldisplay?docid=BM_eNqVzD0KwkAQQOFtLPzJHaYRLCKYRNFejHY29mHMTnRhMqs7m0BubwQvYPWajzczCXbxSRJdjZHs1DQltcgE1tfRBwUncJWIwXkgDALFdglMquAFsKeAD0qBepKvbByxVRiHwzhonYzPFM7s7wQoyIM6HZFYXZhJg6yU_Do3q_J0O17Wr-DfHWmsWqc1MaOQ77TK9_mmyA55tiv-oB_g6knh&amp;context=NP&amp;vid=01UTORONTO_INST:UTORONTO&amp;lang=en&amp;search_scope=all&amp;adaptor=SummonLocal&amp;tab=Everything&amp;query=any,contains,Female%20doctors%20in%20Ontario%20earn%2034%20per%20cent%20less%20on%20average,%20even%20in%20fields%20they%20dominate,%20Globe%20analysis%20finds&amp;offset=0</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85550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287647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 is this entirely patient selection, or does the MD have control? Think back to leniency IV from last semester!</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 source Johnson 2014 (“Physician-Induced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2951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4636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9.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5.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6.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1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7.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1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19.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png"/><Relationship Id="rId4" Type="http://schemas.openxmlformats.org/officeDocument/2006/relationships/customXml" Target="../ink/ink12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png"/><Relationship Id="rId4" Type="http://schemas.openxmlformats.org/officeDocument/2006/relationships/customXml" Target="../ink/ink131.xml"/></Relationships>
</file>

<file path=ppt/slides/_rels/slide33.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8.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0.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customXml" Target="../ink/ink158.xml"/><Relationship Id="rId5" Type="http://schemas.openxmlformats.org/officeDocument/2006/relationships/image" Target="../media/image4.png"/><Relationship Id="rId4" Type="http://schemas.openxmlformats.org/officeDocument/2006/relationships/customXml" Target="../ink/ink157.xml"/></Relationships>
</file>

<file path=ppt/slides/_rels/slide46.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6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Patient-Provider Interactions</a:t>
            </a:r>
          </a:p>
          <a:p>
            <a:r>
              <a:rPr lang="en-US" sz="2400"/>
              <a:t>February 14, 2025</a:t>
            </a:r>
            <a:endParaRPr lang="en-US" sz="2400" dirty="0"/>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xmlns="">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xmlns="">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xmlns="">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xmlns="">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xmlns="">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xmlns="">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xmlns="">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xmlns="">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xmlns="">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xmlns="">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xmlns="">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xmlns="">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xmlns="">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xmlns="">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xmlns="">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xmlns="">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1"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xmlns:a14="http://schemas.microsoft.com/office/drawing/2010/main">
        <mc:Choice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xmlns:a14="http://schemas.microsoft.com/office/drawing/2010/main">
        <mc:Choice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xmlns="">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xmlns="">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79E01B59-E033-A5AE-DF88-DB1E915450B2}"/>
              </a:ext>
            </a:extLst>
          </p:cNvPr>
          <p:cNvSpPr txBox="1"/>
          <p:nvPr/>
        </p:nvSpPr>
        <p:spPr>
          <a:xfrm>
            <a:off x="609600" y="2133600"/>
            <a:ext cx="6105832" cy="923330"/>
          </a:xfrm>
          <a:prstGeom prst="rect">
            <a:avLst/>
          </a:prstGeom>
          <a:solidFill>
            <a:schemeClr val="accent3">
              <a:lumMod val="75000"/>
            </a:schemeClr>
          </a:solidFill>
          <a:ln>
            <a:solidFill>
              <a:schemeClr val="accent3">
                <a:lumMod val="50000"/>
              </a:schemeClr>
            </a:solidFill>
          </a:ln>
        </p:spPr>
        <p:txBody>
          <a:bodyPr wrap="square">
            <a:spAutoFit/>
          </a:bodyPr>
          <a:lstStyle/>
          <a:p>
            <a:r>
              <a:rPr lang="en-CA" dirty="0"/>
              <a:t>Case Study: Fee for Service and Equitable Payment? </a:t>
            </a:r>
            <a:r>
              <a:rPr lang="en-CA" dirty="0">
                <a:solidFill>
                  <a:schemeClr val="bg1"/>
                </a:solidFill>
              </a:rPr>
              <a:t>https://www.theglobeandmail.com/canada/article-female-doctors-ontario-earnings/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xmlns="">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xmlns="">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xmlns="">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xmlns="">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xmlns="">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xmlns="">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xmlns="">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xmlns="">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xmlns="">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xmlns="">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xmlns="">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xmlns="">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xmlns="">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xmlns="">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xmlns="">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xmlns="">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xmlns="">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xmlns="">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xmlns="">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78510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823" y="5219441"/>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2192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137979556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239107127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a:p>
            <a:r>
              <a:rPr lang="en-US" sz="2400" dirty="0">
                <a:cs typeface="Times New Roman" panose="02020603050405020304" pitchFamily="18" charset="0"/>
              </a:rPr>
              <a:t>This is a </a:t>
            </a:r>
            <a:r>
              <a:rPr lang="en-US" sz="2400" b="1" dirty="0">
                <a:cs typeface="Times New Roman" panose="02020603050405020304" pitchFamily="18" charset="0"/>
              </a:rPr>
              <a:t>very </a:t>
            </a:r>
            <a:r>
              <a:rPr lang="en-US" sz="2400" dirty="0">
                <a:cs typeface="Times New Roman" panose="02020603050405020304" pitchFamily="18" charset="0"/>
              </a:rPr>
              <a:t>rich literature! </a:t>
            </a:r>
          </a:p>
          <a:p>
            <a:pPr lvl="1"/>
            <a:r>
              <a:rPr lang="en-US" sz="2200" dirty="0">
                <a:cs typeface="Times New Roman" panose="02020603050405020304" pitchFamily="18" charset="0"/>
              </a:rPr>
              <a:t>Covered today: demand inducement, returns to specialization, teams (Casey)</a:t>
            </a:r>
          </a:p>
          <a:p>
            <a:pPr lvl="1"/>
            <a:r>
              <a:rPr lang="en-US" sz="2200" dirty="0">
                <a:cs typeface="Times New Roman" panose="02020603050405020304" pitchFamily="18" charset="0"/>
              </a:rPr>
              <a:t>Not covered: learning, innovation adoption, testing decisions, report cards, etc.!</a:t>
            </a:r>
          </a:p>
        </p:txBody>
      </p:sp>
    </p:spTree>
    <p:extLst>
      <p:ext uri="{BB962C8B-B14F-4D97-AF65-F5344CB8AC3E}">
        <p14:creationId xmlns:p14="http://schemas.microsoft.com/office/powerpoint/2010/main" val="236330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1034711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b="1" u="sng" dirty="0"/>
              <a:t>How plausible do we think this is? </a:t>
            </a:r>
          </a:p>
        </p:txBody>
      </p:sp>
      <p:pic>
        <p:nvPicPr>
          <p:cNvPr id="5" name="Picture 4">
            <a:extLst>
              <a:ext uri="{FF2B5EF4-FFF2-40B4-BE49-F238E27FC236}">
                <a16:creationId xmlns:a16="http://schemas.microsoft.com/office/drawing/2014/main" id="{A5842685-763E-4161-2151-DC46FB0E64DC}"/>
              </a:ext>
            </a:extLst>
          </p:cNvPr>
          <p:cNvPicPr>
            <a:picLocks noChangeAspect="1"/>
          </p:cNvPicPr>
          <p:nvPr/>
        </p:nvPicPr>
        <p:blipFill>
          <a:blip r:embed="rId3"/>
          <a:stretch>
            <a:fillRect/>
          </a:stretch>
        </p:blipFill>
        <p:spPr>
          <a:xfrm>
            <a:off x="1905000" y="2362200"/>
            <a:ext cx="7839636" cy="3352800"/>
          </a:xfrm>
          <a:prstGeom prst="rect">
            <a:avLst/>
          </a:prstGeom>
        </p:spPr>
      </p:pic>
    </p:spTree>
    <p:extLst>
      <p:ext uri="{BB962C8B-B14F-4D97-AF65-F5344CB8AC3E}">
        <p14:creationId xmlns:p14="http://schemas.microsoft.com/office/powerpoint/2010/main" val="4265795801"/>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2072</TotalTime>
  <Words>3910</Words>
  <Application>Microsoft Office PowerPoint</Application>
  <PresentationFormat>Widescreen</PresentationFormat>
  <Paragraphs>423</Paragraphs>
  <Slides>48</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Cambria Math</vt:lpstr>
      <vt:lpstr>FiraSans-Light-Identity-H</vt:lpstr>
      <vt:lpstr>NewBaskerville-Roman</vt:lpstr>
      <vt:lpstr>Symbol</vt:lpstr>
      <vt:lpstr>Times New Roman</vt:lpstr>
      <vt:lpstr>Wingdings 2</vt:lpstr>
      <vt:lpstr>View</vt:lpstr>
      <vt:lpstr>Advanced Health Economics</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Welfare Implications</vt:lpstr>
      <vt:lpstr>Empirical Predictions of the Model</vt:lpstr>
      <vt:lpstr>Presentations</vt:lpstr>
      <vt:lpstr>Liu and Ma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140</cp:revision>
  <dcterms:created xsi:type="dcterms:W3CDTF">2011-01-10T00:42:42Z</dcterms:created>
  <dcterms:modified xsi:type="dcterms:W3CDTF">2025-01-28T14:59:43Z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