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9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9"/>
  </p:notesMasterIdLst>
  <p:sldIdLst>
    <p:sldId id="256" r:id="rId2"/>
    <p:sldId id="357" r:id="rId3"/>
    <p:sldId id="476" r:id="rId4"/>
    <p:sldId id="257" r:id="rId5"/>
    <p:sldId id="478" r:id="rId6"/>
    <p:sldId id="258" r:id="rId7"/>
    <p:sldId id="260" r:id="rId8"/>
    <p:sldId id="261" r:id="rId9"/>
    <p:sldId id="262" r:id="rId10"/>
    <p:sldId id="263" r:id="rId11"/>
    <p:sldId id="479" r:id="rId12"/>
    <p:sldId id="482" r:id="rId13"/>
    <p:sldId id="481" r:id="rId14"/>
    <p:sldId id="341" r:id="rId15"/>
    <p:sldId id="271" r:id="rId16"/>
    <p:sldId id="483" r:id="rId17"/>
    <p:sldId id="484" r:id="rId18"/>
    <p:sldId id="283" r:id="rId19"/>
    <p:sldId id="307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96" r:id="rId32"/>
    <p:sldId id="497" r:id="rId33"/>
    <p:sldId id="285" r:id="rId34"/>
    <p:sldId id="498" r:id="rId35"/>
    <p:sldId id="499" r:id="rId36"/>
    <p:sldId id="500" r:id="rId37"/>
    <p:sldId id="501" r:id="rId38"/>
    <p:sldId id="502" r:id="rId39"/>
    <p:sldId id="503" r:id="rId40"/>
    <p:sldId id="504" r:id="rId41"/>
    <p:sldId id="505" r:id="rId42"/>
    <p:sldId id="646" r:id="rId43"/>
    <p:sldId id="477" r:id="rId44"/>
    <p:sldId id="647" r:id="rId45"/>
    <p:sldId id="648" r:id="rId46"/>
    <p:sldId id="649" r:id="rId47"/>
    <p:sldId id="651" r:id="rId48"/>
    <p:sldId id="652" r:id="rId49"/>
    <p:sldId id="653" r:id="rId50"/>
    <p:sldId id="654" r:id="rId51"/>
    <p:sldId id="655" r:id="rId52"/>
    <p:sldId id="656" r:id="rId53"/>
    <p:sldId id="657" r:id="rId54"/>
    <p:sldId id="658" r:id="rId55"/>
    <p:sldId id="659" r:id="rId56"/>
    <p:sldId id="650" r:id="rId57"/>
    <p:sldId id="414" r:id="rId5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584" autoAdjust="0"/>
  </p:normalViewPr>
  <p:slideViewPr>
    <p:cSldViewPr>
      <p:cViewPr varScale="1">
        <p:scale>
          <a:sx n="103" d="100"/>
          <a:sy n="103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7:44.2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0,'0'13644,"0"-13645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7:44.2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0,'0'13644,"0"-13645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7:53.0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1,'0'0,"0"0,0 0,0 0,0 0,0 0,0 0,0 0,0 0,0 0,0 0,3 0,22485 0,-21453 0,-1035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7:58:3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24575,'111'250'0,"119"291"0,-131-267 0,67 165 0,-25-145 0,11-6 0,285 402 0,480 466 0,-467-664 0,21-20 0,21-21 0,821 581 0,104-90 0,67-107 0,199-71 0,-1294-619 0,7-17 0,591 112 0,-94-108 0,5-32 0,-836-94 0,1577 88 0,-1228-101 0,808-121 0,-1100 106-1365,-93 18-5461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8:43.1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0,'15101'11380,"-15081"-11365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8:50.7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0,'0'1412,"0"-1239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9:33.4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1,'0'0,"0"0,0 0,0 0,0 0,0 0,0 0,13 7,20226 11678,-20229-11679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9:39.59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0,'0'896,"0"-854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9:40.14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1,'0'1128,"0"-1022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9:40.64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1,'0'1388,"0"-1321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9:44.73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838 0,'0'0,"0"0,0 0,0 0,0 0,0 0,0 0,0 0,0 0,0 0,0 0,0 0,0 0,0 0,0 0,-3 0,-788 0,747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7:53.0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1,'0'0,"0"0,0 0,0 0,0 0,0 0,0 0,0 0,0 0,0 0,0 0,3 0,22485 0,-21453 0,-1035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9:45.1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927 0,'-854'0,"781"0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9:45.62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1258 0,'-1189'0,"1120"0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9:46.0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1200 0,'-1145'0,"1091"0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9:46.49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1160 0,'-1057'0,"955"0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8:49.0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0,'0'386,"0"-323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8:49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1,'0'0,"0"0,0 0,0 0,0 0,0 17,0 33,0 47,0 58,0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8:50.1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1,'0'0,"0"0,0 0,0 0,0 18,0 38,0 63,0 83,0 29,0-31,0-49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8:57.1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625 1,'0'0,"0"0,0 0,0 0,0 0,-13 0,-26 0,-38 0,-50 0,-16 0,15 0,30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8:57.5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1078 1,'-999'0,"921"0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8:58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644 1,'0'0,"0"0,0 0,0 0,0 0,-22 0,-44 0,-64 0,-81 0,-4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7:58:3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24575,'111'250'0,"119"291"0,-131-267 0,67 165 0,-25-145 0,11-6 0,285 402 0,480 466 0,-467-664 0,21-20 0,21-21 0,821 581 0,104-90 0,67-107 0,199-71 0,-1294-619 0,7-17 0,591 112 0,-94-108 0,5-32 0,-836-94 0,1577 88 0,-1228-101 0,808-121 0,-1100 106-1365,-93 18-5461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8:59.9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1032 1,'0'0,"0"0,0 0,0 0,0 0,-20 0,-39 0,-52 0,-59 0,-17 0,23 0,32 0,23 0,30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7:59:5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4696 7337 24575,'-63'-47'0,"-271"-196"0,-16 27 0,61 69 0,-78-41 0,270 132 0,-150-114 0,149 90 0,4-3 0,4-5 0,-108-135 0,-436-666 0,316 314 0,193 342 0,3-5 0,11-5 0,10-4 0,-81-307 0,-260-891 0,20 113-1365,410 1293-5461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7:59:5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24575,'606'330'0,"-142"-88"0,-118-63 0,-194-104 0,3-7 0,293 85 0,345 17 0,-198-107 0,4-38 0,-534-22 0,936-4 0,-2-38 0,-391 12 0,343-25 0,-747 39 0,848-43-1365,-988 54-5461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8:43.1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0,'15101'11380,"-15081"-11365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7T17:58:50.7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0,'0'1412,"0"-1239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01:1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1315 24575,'-1'-17'0,"-1"1"0,0-1 0,-2 0 0,-7-24 0,-4-15 0,0-13 0,-82-415 0,77 353 0,-5-234 0,26 310-1365,0 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01:1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1073 24575,'1'-20'0,"37"-978"-1365,-36 944-5461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01:1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1190 49 24575,'0'0'0,"0"0"0,0 0 0,0 0 0,0 0 0,0 0 0,-2 0 0,-265-30-455,0 12 0,-303 17 0,487 7-6371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01:1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1617 86 24575,'0'0'0,"0"0"0,0 0 0,0 0 0,0 0 0,0 0 0,0 0 0,-14-3 0,-30-7 0,-58-6 0,-83-8 0,-57 3 0,-23 11 0,-7 9 0,2 6 0,47 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Note that when alpha = 1, your utility is still maximized. What if alpha goes past 1?Who falls into that category?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Note that here we incorporate two possible payment extremes into pi – model lets us flexibly compare these</a:t>
            </a:r>
          </a:p>
        </p:txBody>
      </p:sp>
    </p:spTree>
    <p:extLst>
      <p:ext uri="{BB962C8B-B14F-4D97-AF65-F5344CB8AC3E}">
        <p14:creationId xmlns:p14="http://schemas.microsoft.com/office/powerpoint/2010/main" val="2860834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assumptions are we making here? (Leave graph on board)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81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assumptions are we making here?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32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Since alpha &lt; 1 , it is less than patient’s desired optimum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6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(Leave graph on board) Note – this model is obviously simple – if doctors weren’t altruistic at all, then there would be no quantity provided. What else aren’t we accounting for? (Norms)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82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 marginal costs are c, then we have the same condition as before except we increase the RHS from 0 to c. This means that we must increase b(q) from our capitated solution, which means increasing service provision. (Leave graph on board)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9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 reason to believe that FFS will get to the “right” level of provision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48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Start with utility curve (since MD utility depends on both of these pi and q). Then the revenue function is determined as r-c(q) = R-c. The solution is therefore maximize utility subject to this constraint, which gives q-star. What I am not sure about is why (0,q’) is on the revenue line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68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Yes, in this case we need to decrease the marginal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9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Today we’ll focus on these but there are models/research for lots of other topics too!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00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Yes, in this case we need to decrease the marginal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20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Suppose we have a mixed system where some fraction “r” of costs are paid and a physician is also paid a capitated “a” amount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61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Marginal benefit = marginal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68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Now, the MDs have to be paid for everything but their altruism. Think about comparative statics—what happens as alpha changes? If alpha = 1, then we can get away with full capitation (see figure 1), but otherwise need to “beef </a:t>
            </a:r>
            <a:r>
              <a:rPr lang="en-CA" dirty="0" err="1"/>
              <a:t>ti</a:t>
            </a:r>
            <a:r>
              <a:rPr lang="en-CA" dirty="0"/>
              <a:t> up” a </a:t>
            </a:r>
            <a:r>
              <a:rPr lang="en-CA" dirty="0" err="1"/>
              <a:t>litle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89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Policy makers get to choose r and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23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We’ll briefly walk through one extension of the model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We’ll briefly walk through one extension of the model (can skip this part if there isn’t time)</a:t>
            </a:r>
          </a:p>
        </p:txBody>
      </p:sp>
    </p:spTree>
    <p:extLst>
      <p:ext uri="{BB962C8B-B14F-4D97-AF65-F5344CB8AC3E}">
        <p14:creationId xmlns:p14="http://schemas.microsoft.com/office/powerpoint/2010/main" val="42515554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Simplified this utility function from the paper – note that the patient optimum is easy to compute, and depends only on patient cost-sharing © being less than a (note that the bracketed term is benefit from treatment)</a:t>
            </a:r>
          </a:p>
        </p:txBody>
      </p:sp>
    </p:spTree>
    <p:extLst>
      <p:ext uri="{BB962C8B-B14F-4D97-AF65-F5344CB8AC3E}">
        <p14:creationId xmlns:p14="http://schemas.microsoft.com/office/powerpoint/2010/main" val="3688866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Now the provider’s utility max is just (a-(r/alpha))/b and requires only that r &lt; alpha * a. In previous part of problem we had r = 1-alpha . Leave solutions on the board</a:t>
            </a:r>
          </a:p>
        </p:txBody>
      </p:sp>
    </p:spTree>
    <p:extLst>
      <p:ext uri="{BB962C8B-B14F-4D97-AF65-F5344CB8AC3E}">
        <p14:creationId xmlns:p14="http://schemas.microsoft.com/office/powerpoint/2010/main" val="32618174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Not going to go through this solution, but you can derive it yourself easily. Note that the q is flipped (patient is considering the minimal deviation from the provider’s quantity, and vice versa)</a:t>
            </a:r>
          </a:p>
        </p:txBody>
      </p:sp>
    </p:spTree>
    <p:extLst>
      <p:ext uri="{BB962C8B-B14F-4D97-AF65-F5344CB8AC3E}">
        <p14:creationId xmlns:p14="http://schemas.microsoft.com/office/powerpoint/2010/main" val="10051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P4P is still kind of an open question. FFS is also called prospective reimbursement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17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Not going to go through this solution, but you can derive it yourself easily. Note that F, G, H, and I depend on the quadratic terms of utility functions </a:t>
            </a:r>
          </a:p>
        </p:txBody>
      </p:sp>
    </p:spTree>
    <p:extLst>
      <p:ext uri="{BB962C8B-B14F-4D97-AF65-F5344CB8AC3E}">
        <p14:creationId xmlns:p14="http://schemas.microsoft.com/office/powerpoint/2010/main" val="1635011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Is this a good assumption? Can work this out from the solutions to individual problems on the board</a:t>
            </a:r>
          </a:p>
        </p:txBody>
      </p:sp>
    </p:spTree>
    <p:extLst>
      <p:ext uri="{BB962C8B-B14F-4D97-AF65-F5344CB8AC3E}">
        <p14:creationId xmlns:p14="http://schemas.microsoft.com/office/powerpoint/2010/main" val="406141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Is this a good assumption? Can work this out from the solutions to individual problems on the board</a:t>
            </a:r>
          </a:p>
        </p:txBody>
      </p:sp>
    </p:spTree>
    <p:extLst>
      <p:ext uri="{BB962C8B-B14F-4D97-AF65-F5344CB8AC3E}">
        <p14:creationId xmlns:p14="http://schemas.microsoft.com/office/powerpoint/2010/main" val="37178727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And there we go! Why is B’ = 1? Because here we have assumed constant marginal costs of 1</a:t>
            </a:r>
          </a:p>
        </p:txBody>
      </p:sp>
    </p:spTree>
    <p:extLst>
      <p:ext uri="{BB962C8B-B14F-4D97-AF65-F5344CB8AC3E}">
        <p14:creationId xmlns:p14="http://schemas.microsoft.com/office/powerpoint/2010/main" val="5621581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my concerns – can we estimate bargaining? What about multiple types of insurance?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3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36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And there we go! Why is B’ = 1? Because here we have assumed constant marginal costs of 1</a:t>
            </a:r>
          </a:p>
        </p:txBody>
      </p:sp>
    </p:spTree>
    <p:extLst>
      <p:ext uri="{BB962C8B-B14F-4D97-AF65-F5344CB8AC3E}">
        <p14:creationId xmlns:p14="http://schemas.microsoft.com/office/powerpoint/2010/main" val="28305580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And there we go! Why is B’ = 1? Because here we have assumed constant marginal costs of 1</a:t>
            </a:r>
          </a:p>
        </p:txBody>
      </p:sp>
    </p:spTree>
    <p:extLst>
      <p:ext uri="{BB962C8B-B14F-4D97-AF65-F5344CB8AC3E}">
        <p14:creationId xmlns:p14="http://schemas.microsoft.com/office/powerpoint/2010/main" val="3671380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Note: now we have to switch out of the q for quantity mindset. Also have to think of B as social benefit (could potentially be different from above). ,Note: should H be public information? How would model change without it being public?</a:t>
            </a:r>
          </a:p>
        </p:txBody>
      </p:sp>
    </p:spTree>
    <p:extLst>
      <p:ext uri="{BB962C8B-B14F-4D97-AF65-F5344CB8AC3E}">
        <p14:creationId xmlns:p14="http://schemas.microsoft.com/office/powerpoint/2010/main" val="348208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Would we assume this to be true in most cases? When would we assume it to be true? ( Maybe in Canadian contexts)</a:t>
            </a:r>
          </a:p>
        </p:txBody>
      </p:sp>
    </p:spTree>
    <p:extLst>
      <p:ext uri="{BB962C8B-B14F-4D97-AF65-F5344CB8AC3E}">
        <p14:creationId xmlns:p14="http://schemas.microsoft.com/office/powerpoint/2010/main" val="1438983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P4P is still kind of an open question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42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This independence is the interesting bit. Also note that here we don’ have the altruism parameter – could we incorporate it somehow? Yes, in H.</a:t>
            </a:r>
          </a:p>
        </p:txBody>
      </p:sp>
    </p:spTree>
    <p:extLst>
      <p:ext uri="{BB962C8B-B14F-4D97-AF65-F5344CB8AC3E}">
        <p14:creationId xmlns:p14="http://schemas.microsoft.com/office/powerpoint/2010/main" val="394759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Proof: just need to take first order condition </a:t>
            </a:r>
            <a:r>
              <a:rPr lang="en-US" altLang="en-US" dirty="0" err="1"/>
              <a:t>w.r.t.</a:t>
            </a:r>
            <a:r>
              <a:rPr lang="en-US" altLang="en-US" dirty="0"/>
              <a:t> p. Then the first part = B’(q) by the proposition, and the rest (three terms) are equal to the social FOC, B’(q) = 0.</a:t>
            </a:r>
          </a:p>
        </p:txBody>
      </p:sp>
    </p:spTree>
    <p:extLst>
      <p:ext uri="{BB962C8B-B14F-4D97-AF65-F5344CB8AC3E}">
        <p14:creationId xmlns:p14="http://schemas.microsoft.com/office/powerpoint/2010/main" val="9957711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Proof: just need to take first order condition </a:t>
            </a:r>
            <a:r>
              <a:rPr lang="en-US" altLang="en-US" dirty="0" err="1"/>
              <a:t>w.r.t.</a:t>
            </a:r>
            <a:r>
              <a:rPr lang="en-US" altLang="en-US" dirty="0"/>
              <a:t> p. Then the first part = B’(q) by the proposition, and the rest (three terms) are equal to the social FOC, B’(q) = 0.</a:t>
            </a:r>
          </a:p>
        </p:txBody>
      </p:sp>
    </p:spTree>
    <p:extLst>
      <p:ext uri="{BB962C8B-B14F-4D97-AF65-F5344CB8AC3E}">
        <p14:creationId xmlns:p14="http://schemas.microsoft.com/office/powerpoint/2010/main" val="5688258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No! We still want everyone to be treated</a:t>
            </a:r>
          </a:p>
        </p:txBody>
      </p:sp>
    </p:spTree>
    <p:extLst>
      <p:ext uri="{BB962C8B-B14F-4D97-AF65-F5344CB8AC3E}">
        <p14:creationId xmlns:p14="http://schemas.microsoft.com/office/powerpoint/2010/main" val="9566915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Now there’s no way the social planner can get around the link between p and x- -- if the optimal p leads to patients being dumped, there’s nothing the planner can do about it. </a:t>
            </a:r>
          </a:p>
        </p:txBody>
      </p:sp>
    </p:spTree>
    <p:extLst>
      <p:ext uri="{BB962C8B-B14F-4D97-AF65-F5344CB8AC3E}">
        <p14:creationId xmlns:p14="http://schemas.microsoft.com/office/powerpoint/2010/main" val="36135157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Difference between dumping, creaming, and skimping: dumping is not treating sick. </a:t>
            </a:r>
            <a:r>
              <a:rPr lang="en-CA" altLang="en-US" sz="1800" b="0" i="0" u="none" strike="noStrike" baseline="0" dirty="0">
                <a:solidFill>
                  <a:srgbClr val="000000"/>
                </a:solidFill>
                <a:latin typeface="Deja Vu Serif"/>
              </a:rPr>
              <a:t>Creaming is keeping healthier patients on roster longer (e.g.,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eja Vu Serif"/>
              </a:rPr>
              <a:t>increased length of hospital stay for healthier patients). Skimping is kicking out sicker patients faster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Deja Vu Serif"/>
              </a:rPr>
              <a:t>e.g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eja Vu Serif"/>
              </a:rPr>
              <a:t>,. decreased length of stay for sicker patients). </a:t>
            </a:r>
            <a:r>
              <a:rPr lang="en-US" altLang="en-US" dirty="0"/>
              <a:t>Of course there will be no effort if costs are always reimbursed perfectly. So can we blend the two?</a:t>
            </a:r>
          </a:p>
        </p:txBody>
      </p:sp>
    </p:spTree>
    <p:extLst>
      <p:ext uri="{BB962C8B-B14F-4D97-AF65-F5344CB8AC3E}">
        <p14:creationId xmlns:p14="http://schemas.microsoft.com/office/powerpoint/2010/main" val="37659076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 dirty="0"/>
              <a:t>Skipping over the derivation here. Note that now q depends on risk as well (creaming and skimping)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96153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 dirty="0"/>
              <a:t>This last one is an </a:t>
            </a:r>
            <a:r>
              <a:rPr lang="en-CA" altLang="en-US" dirty="0" err="1"/>
              <a:t>experimenta</a:t>
            </a:r>
            <a:r>
              <a:rPr lang="en-CA" altLang="en-US" dirty="0"/>
              <a:t> </a:t>
            </a:r>
            <a:r>
              <a:rPr lang="en-CA" altLang="en-US" dirty="0" err="1"/>
              <a:t>lsetting</a:t>
            </a:r>
            <a:r>
              <a:rPr lang="en-CA" altLang="en-US"/>
              <a:t>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8026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my concerns – can we estimate bargaining? What about multiple types of insurance?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122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9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F860BB-89C2-4847-87F2-9C995CC5C252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6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Simple model: how do we think about trade-offs between FFS and capitation?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CDC6BA-1FC5-4CCD-A5B4-2BA7C40A2052}" type="slidenum">
              <a:rPr lang="en-US" smtClean="0">
                <a:latin typeface="Arial" pitchFamily="34" charset="0"/>
                <a:ea typeface="宋体" pitchFamily="2" charset="-122"/>
              </a:rPr>
              <a:pPr/>
              <a:t>16</a:t>
            </a:fld>
            <a:endParaRPr 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FC6E28-888C-4469-8095-07D465CE24F2}" type="slidenum">
              <a:rPr lang="en-US" smtClean="0">
                <a:latin typeface="Arial" pitchFamily="34" charset="0"/>
                <a:ea typeface="宋体" pitchFamily="2" charset="-122"/>
              </a:rPr>
              <a:pPr/>
              <a:t>17</a:t>
            </a:fld>
            <a:endParaRPr 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DxCG-backgroundNoTypeLarge-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lum bright="-18000"/>
          </a:blip>
          <a:srcRect b="83655"/>
          <a:stretch>
            <a:fillRect/>
          </a:stretch>
        </p:blipFill>
        <p:spPr bwMode="auto">
          <a:xfrm>
            <a:off x="3917" y="1601"/>
            <a:ext cx="12188092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2007, Urix®, Inc.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7AC87-2F5C-4C1E-9936-71EDA8438C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8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18" Type="http://schemas.openxmlformats.org/officeDocument/2006/relationships/customXml" Target="../ink/ink8.xml"/><Relationship Id="rId3" Type="http://schemas.openxmlformats.org/officeDocument/2006/relationships/customXml" Target="../ink/ink1.xml"/><Relationship Id="rId21" Type="http://schemas.openxmlformats.org/officeDocument/2006/relationships/image" Target="../media/image25.png"/><Relationship Id="rId7" Type="http://schemas.openxmlformats.org/officeDocument/2006/relationships/customXml" Target="../ink/ink3.xml"/><Relationship Id="rId12" Type="http://schemas.openxmlformats.org/officeDocument/2006/relationships/image" Target="../media/image20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22.png"/><Relationship Id="rId10" Type="http://schemas.openxmlformats.org/officeDocument/2006/relationships/image" Target="../media/image19.png"/><Relationship Id="rId19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customXml" Target="../ink/ink4.xml"/><Relationship Id="rId14" Type="http://schemas.openxmlformats.org/officeDocument/2006/relationships/customXml" Target="../ink/ink6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9" Type="http://schemas.openxmlformats.org/officeDocument/2006/relationships/image" Target="../media/image39.png"/><Relationship Id="rId21" Type="http://schemas.openxmlformats.org/officeDocument/2006/relationships/image" Target="../media/image30.png"/><Relationship Id="rId34" Type="http://schemas.openxmlformats.org/officeDocument/2006/relationships/customXml" Target="../ink/ink25.xml"/><Relationship Id="rId42" Type="http://schemas.openxmlformats.org/officeDocument/2006/relationships/customXml" Target="../ink/ink29.xml"/><Relationship Id="rId47" Type="http://schemas.openxmlformats.org/officeDocument/2006/relationships/image" Target="../media/image43.png"/><Relationship Id="rId50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6" Type="http://schemas.openxmlformats.org/officeDocument/2006/relationships/customXml" Target="../ink/ink16.xml"/><Relationship Id="rId29" Type="http://schemas.openxmlformats.org/officeDocument/2006/relationships/image" Target="../media/image34.png"/><Relationship Id="rId11" Type="http://schemas.openxmlformats.org/officeDocument/2006/relationships/image" Target="../media/image19.png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37" Type="http://schemas.openxmlformats.org/officeDocument/2006/relationships/image" Target="../media/image38.png"/><Relationship Id="rId40" Type="http://schemas.openxmlformats.org/officeDocument/2006/relationships/customXml" Target="../ink/ink28.xml"/><Relationship Id="rId45" Type="http://schemas.openxmlformats.org/officeDocument/2006/relationships/image" Target="../media/image42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49" Type="http://schemas.openxmlformats.org/officeDocument/2006/relationships/image" Target="../media/image44.png"/><Relationship Id="rId10" Type="http://schemas.openxmlformats.org/officeDocument/2006/relationships/customXml" Target="../ink/ink13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4" Type="http://schemas.openxmlformats.org/officeDocument/2006/relationships/customXml" Target="../ink/ink30.xml"/><Relationship Id="rId4" Type="http://schemas.openxmlformats.org/officeDocument/2006/relationships/customXml" Target="../ink/ink10.xml"/><Relationship Id="rId9" Type="http://schemas.openxmlformats.org/officeDocument/2006/relationships/image" Target="../media/image18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33.png"/><Relationship Id="rId30" Type="http://schemas.openxmlformats.org/officeDocument/2006/relationships/customXml" Target="../ink/ink23.xml"/><Relationship Id="rId35" Type="http://schemas.openxmlformats.org/officeDocument/2006/relationships/image" Target="../media/image37.png"/><Relationship Id="rId43" Type="http://schemas.openxmlformats.org/officeDocument/2006/relationships/image" Target="../media/image41.png"/><Relationship Id="rId48" Type="http://schemas.openxmlformats.org/officeDocument/2006/relationships/customXml" Target="../ink/ink32.xml"/><Relationship Id="rId8" Type="http://schemas.openxmlformats.org/officeDocument/2006/relationships/customXml" Target="../ink/ink12.xml"/><Relationship Id="rId3" Type="http://schemas.openxmlformats.org/officeDocument/2006/relationships/image" Target="../media/image26.png"/><Relationship Id="rId12" Type="http://schemas.openxmlformats.org/officeDocument/2006/relationships/customXml" Target="../ink/ink14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27.xml"/><Relationship Id="rId46" Type="http://schemas.openxmlformats.org/officeDocument/2006/relationships/customXml" Target="../ink/ink31.xml"/><Relationship Id="rId20" Type="http://schemas.openxmlformats.org/officeDocument/2006/relationships/customXml" Target="../ink/ink18.xml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829800" cy="189436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Health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4: Provider Payment Models</a:t>
            </a:r>
          </a:p>
          <a:p>
            <a:r>
              <a:rPr lang="en-US" sz="2400" dirty="0"/>
              <a:t>February 1, 2023</a:t>
            </a:r>
          </a:p>
          <a:p>
            <a:endParaRPr lang="en-US" sz="2400" dirty="0"/>
          </a:p>
          <a:p>
            <a:r>
              <a:rPr lang="en-US" sz="2400" dirty="0"/>
              <a:t>HAD 6750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90806"/>
            <a:ext cx="11218783" cy="579746"/>
          </a:xfrm>
          <a:prstGeom prst="rect">
            <a:avLst/>
          </a:prstGeom>
        </p:spPr>
        <p:txBody>
          <a:bodyPr vert="horz" wrap="square" lIns="0" tIns="25499" rIns="0" bIns="0" rtlCol="0" anchor="b">
            <a:spAutoFit/>
          </a:bodyPr>
          <a:lstStyle/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CA" sz="3600" spc="85" dirty="0"/>
              <a:t>#</a:t>
            </a:r>
            <a:r>
              <a:rPr sz="3600" spc="85" dirty="0"/>
              <a:t> of </a:t>
            </a:r>
            <a:r>
              <a:rPr lang="en-CA" sz="3600" spc="85" dirty="0"/>
              <a:t>Canadian </a:t>
            </a:r>
            <a:r>
              <a:rPr sz="3600" spc="106" dirty="0"/>
              <a:t>physicians </a:t>
            </a:r>
            <a:r>
              <a:rPr lang="en-CA" sz="3600" spc="95" dirty="0"/>
              <a:t>lags</a:t>
            </a:r>
            <a:r>
              <a:rPr sz="3600" spc="106" dirty="0"/>
              <a:t> </a:t>
            </a:r>
            <a:r>
              <a:rPr sz="3600" spc="85" dirty="0"/>
              <a:t>other </a:t>
            </a:r>
            <a:r>
              <a:rPr sz="3600" spc="53" dirty="0"/>
              <a:t>OECD</a:t>
            </a:r>
            <a:r>
              <a:rPr sz="3600" spc="-74" dirty="0"/>
              <a:t> </a:t>
            </a:r>
            <a:r>
              <a:rPr sz="3600" spc="95" dirty="0"/>
              <a:t>countries</a:t>
            </a:r>
          </a:p>
        </p:txBody>
      </p:sp>
      <p:sp>
        <p:nvSpPr>
          <p:cNvPr id="6" name="object 6"/>
          <p:cNvSpPr/>
          <p:nvPr/>
        </p:nvSpPr>
        <p:spPr>
          <a:xfrm>
            <a:off x="1602031" y="838877"/>
            <a:ext cx="8021876" cy="5047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7" name="object 7"/>
          <p:cNvSpPr txBox="1"/>
          <p:nvPr/>
        </p:nvSpPr>
        <p:spPr>
          <a:xfrm>
            <a:off x="736990" y="6222624"/>
            <a:ext cx="7492610" cy="364302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lang="en-US"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Especially concerning given the aging population..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53821" y="6407020"/>
            <a:ext cx="140918" cy="22086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268" spc="-169" dirty="0">
                <a:solidFill>
                  <a:srgbClr val="22373A"/>
                </a:solidFill>
                <a:latin typeface="Arial Black"/>
                <a:cs typeface="Arial Black"/>
              </a:rPr>
              <a:t>8</a:t>
            </a:r>
            <a:endParaRPr sz="1268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90806"/>
            <a:ext cx="11218783" cy="579746"/>
          </a:xfrm>
          <a:prstGeom prst="rect">
            <a:avLst/>
          </a:prstGeom>
        </p:spPr>
        <p:txBody>
          <a:bodyPr vert="horz" wrap="square" lIns="0" tIns="25499" rIns="0" bIns="0" rtlCol="0" anchor="b">
            <a:spAutoFit/>
          </a:bodyPr>
          <a:lstStyle/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CA" sz="3600" spc="85" dirty="0"/>
              <a:t>Brief Overview of Payment Models</a:t>
            </a:r>
            <a:endParaRPr sz="3600" spc="95" dirty="0"/>
          </a:p>
        </p:txBody>
      </p:sp>
      <p:sp>
        <p:nvSpPr>
          <p:cNvPr id="8" name="object 8"/>
          <p:cNvSpPr txBox="1"/>
          <p:nvPr/>
        </p:nvSpPr>
        <p:spPr>
          <a:xfrm>
            <a:off x="11853821" y="6407020"/>
            <a:ext cx="140918" cy="22086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268" spc="-169" dirty="0">
                <a:solidFill>
                  <a:srgbClr val="22373A"/>
                </a:solidFill>
                <a:latin typeface="Arial Black"/>
                <a:cs typeface="Arial Black"/>
              </a:rPr>
              <a:t>8</a:t>
            </a:r>
            <a:endParaRPr sz="1268">
              <a:latin typeface="Arial Black"/>
              <a:cs typeface="Arial Black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E25C448-F317-F761-972D-60AF30FF1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43958"/>
              </p:ext>
            </p:extLst>
          </p:nvPr>
        </p:nvGraphicFramePr>
        <p:xfrm>
          <a:off x="304800" y="719666"/>
          <a:ext cx="108204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4007734747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94428368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380610929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76004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Payment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Where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Provider Incentives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3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Salary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Pay independent of workload/quality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Academic hospitals, community health centers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Underprovision</a:t>
                      </a:r>
                      <a:r>
                        <a:rPr lang="en-CA" dirty="0"/>
                        <a:t>, </a:t>
                      </a:r>
                    </a:p>
                    <a:p>
                      <a:r>
                        <a:rPr lang="en-CA" dirty="0"/>
                        <a:t>Low productivity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30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Pay according to # of patients on roster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Underprovision</a:t>
                      </a:r>
                      <a:r>
                        <a:rPr lang="en-CA" dirty="0"/>
                        <a:t>, dumping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0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Fee for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Pay for individual items of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General Practitioners + Many Specialists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Overprovision, upcoding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1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Enhanced FFS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Bonuses on top of FFS (e.g., chronic disease management, admission premia)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Family Medicine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Overprovision, inequitable access across patients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6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Pay for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Pay for specific health outcomes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Family Medicine (e.g., vaccinating elderly patients against flu)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Inequitable access?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2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Others?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018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90599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90806"/>
            <a:ext cx="11218783" cy="579746"/>
          </a:xfrm>
          <a:prstGeom prst="rect">
            <a:avLst/>
          </a:prstGeom>
        </p:spPr>
        <p:txBody>
          <a:bodyPr vert="horz" wrap="square" lIns="0" tIns="25499" rIns="0" bIns="0" rtlCol="0" anchor="b">
            <a:spAutoFit/>
          </a:bodyPr>
          <a:lstStyle/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CA" sz="3600" spc="85" dirty="0"/>
              <a:t>Brief Overview of Payment Models</a:t>
            </a:r>
            <a:endParaRPr sz="3600" spc="95" dirty="0"/>
          </a:p>
        </p:txBody>
      </p:sp>
      <p:sp>
        <p:nvSpPr>
          <p:cNvPr id="8" name="object 8"/>
          <p:cNvSpPr txBox="1"/>
          <p:nvPr/>
        </p:nvSpPr>
        <p:spPr>
          <a:xfrm>
            <a:off x="11853821" y="6407020"/>
            <a:ext cx="140918" cy="22086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268" spc="-169" dirty="0">
                <a:solidFill>
                  <a:srgbClr val="22373A"/>
                </a:solidFill>
                <a:latin typeface="Arial Black"/>
                <a:cs typeface="Arial Black"/>
              </a:rPr>
              <a:t>8</a:t>
            </a:r>
            <a:endParaRPr sz="1268">
              <a:latin typeface="Arial Black"/>
              <a:cs typeface="Arial Black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E25C448-F317-F761-972D-60AF30FF1608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719666"/>
          <a:ext cx="108204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4007734747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94428368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380610929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76004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Payment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Where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Provider Incentives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3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Salary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Pay independent of workload/quality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Academic hospitals, community health centers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Underprovision</a:t>
                      </a:r>
                      <a:r>
                        <a:rPr lang="en-CA" dirty="0"/>
                        <a:t>, </a:t>
                      </a:r>
                    </a:p>
                    <a:p>
                      <a:r>
                        <a:rPr lang="en-CA" dirty="0"/>
                        <a:t>Low productivity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30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Pay according to # of patients on roster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Underprovision</a:t>
                      </a:r>
                      <a:r>
                        <a:rPr lang="en-CA" dirty="0"/>
                        <a:t>, dumping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0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Fee for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Pay for individual items of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General Practitioners + Many Specialists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Overprovision, upcoding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1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Enhanced FFS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Bonuses on top of FFS (e.g., chronic disease management, admission premia)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Family Medicine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Overprovision, inequitable access across patients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6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Pay for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Pay for specific health outcomes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Family Medicine (e.g., vaccinating elderly patients against flu)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Inequitable access?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2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Others?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0182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A978E3-3A0F-BA63-705D-BF144E660FCC}"/>
              </a:ext>
            </a:extLst>
          </p:cNvPr>
          <p:cNvSpPr txBox="1"/>
          <p:nvPr/>
        </p:nvSpPr>
        <p:spPr>
          <a:xfrm>
            <a:off x="3399591" y="1828800"/>
            <a:ext cx="4724400" cy="280076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8800" dirty="0">
                <a:solidFill>
                  <a:schemeClr val="bg1"/>
                </a:solidFill>
              </a:rPr>
              <a:t>Which is best?</a:t>
            </a:r>
          </a:p>
        </p:txBody>
      </p:sp>
    </p:spTree>
    <p:extLst>
      <p:ext uri="{BB962C8B-B14F-4D97-AF65-F5344CB8AC3E}">
        <p14:creationId xmlns:p14="http://schemas.microsoft.com/office/powerpoint/2010/main" val="342792670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+mj-lt"/>
              </a:rPr>
              <a:t>“There are many mechanisms for paying physicians, some are good and some are bad. The three worst are fee-for-service, capitation and salary. ”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 indent="-182880"/>
            <a:endParaRPr lang="en-US">
              <a:solidFill>
                <a:srgbClr val="FFFFFF"/>
              </a:solidFill>
              <a:latin typeface="+mn-lt"/>
            </a:endParaRPr>
          </a:p>
          <a:p>
            <a:pPr indent="-182880"/>
            <a:endParaRPr lang="en-US">
              <a:solidFill>
                <a:srgbClr val="FFFFFF"/>
              </a:solidFill>
              <a:latin typeface="+mn-lt"/>
            </a:endParaRPr>
          </a:p>
          <a:p>
            <a:pPr indent="-182880"/>
            <a:r>
              <a:rPr lang="en-US">
                <a:solidFill>
                  <a:srgbClr val="FFFFFF"/>
                </a:solidFill>
                <a:latin typeface="+mn-lt"/>
              </a:rPr>
              <a:t>Jamie Robinson, “Theory and Practice in the Design of Physician Payment Incentives,” </a:t>
            </a:r>
            <a:r>
              <a:rPr lang="en-US" i="1">
                <a:solidFill>
                  <a:srgbClr val="FFFFFF"/>
                </a:solidFill>
                <a:latin typeface="+mn-lt"/>
              </a:rPr>
              <a:t>Milbank Q., </a:t>
            </a:r>
            <a:r>
              <a:rPr lang="en-US">
                <a:solidFill>
                  <a:srgbClr val="FFFFFF"/>
                </a:solidFill>
                <a:latin typeface="+mn-lt"/>
              </a:rPr>
              <a:t>2001 p. 149.</a:t>
            </a:r>
          </a:p>
        </p:txBody>
      </p:sp>
    </p:spTree>
    <p:extLst>
      <p:ext uri="{BB962C8B-B14F-4D97-AF65-F5344CB8AC3E}">
        <p14:creationId xmlns:p14="http://schemas.microsoft.com/office/powerpoint/2010/main" val="813352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 fontScale="90000"/>
          </a:bodyPr>
          <a:lstStyle/>
          <a:p>
            <a:r>
              <a:rPr lang="en-US" dirty="0"/>
              <a:t>Ellis and McGuire (1986; 1990)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“Provider behavior under prospective reimbursement.”</a:t>
            </a:r>
            <a:r>
              <a:rPr lang="en-US" i="1" dirty="0"/>
              <a:t> Journal of Health Economics</a:t>
            </a:r>
            <a:endParaRPr lang="en-US" dirty="0"/>
          </a:p>
          <a:p>
            <a:r>
              <a:rPr lang="en-US" dirty="0"/>
              <a:t>“Optimal payment systems for health services.” </a:t>
            </a:r>
            <a:r>
              <a:rPr lang="en-US" i="1" dirty="0"/>
              <a:t>Journal of Health Economics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25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5760"/>
            <a:ext cx="10591800" cy="736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Conventional conceptualization of provider payment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172200"/>
            <a:ext cx="7724775" cy="7366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altLang="en-US"/>
              <a:t>Source: NRHII (2007);  Ellis (2002).</a:t>
            </a:r>
          </a:p>
          <a:p>
            <a:pPr>
              <a:lnSpc>
                <a:spcPct val="130000"/>
              </a:lnSpc>
              <a:buFont typeface="Symbol" pitchFamily="18" charset="2"/>
              <a:buNone/>
            </a:pPr>
            <a:endParaRPr lang="en-US" altLang="en-US" i="1">
              <a:solidFill>
                <a:schemeClr val="tx2"/>
              </a:solidFill>
            </a:endParaRPr>
          </a:p>
        </p:txBody>
      </p:sp>
      <p:pic>
        <p:nvPicPr>
          <p:cNvPr id="4100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203582"/>
            <a:ext cx="10167365" cy="298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66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9692640" cy="624840"/>
          </a:xfrm>
        </p:spPr>
        <p:txBody>
          <a:bodyPr>
            <a:noAutofit/>
          </a:bodyPr>
          <a:lstStyle/>
          <a:p>
            <a:r>
              <a:rPr lang="en-US" sz="3600" dirty="0"/>
              <a:t>Sample </a:t>
            </a:r>
            <a:r>
              <a:rPr lang="en-US" sz="3600" dirty="0">
                <a:solidFill>
                  <a:srgbClr val="FF0000"/>
                </a:solidFill>
              </a:rPr>
              <a:t>primary care </a:t>
            </a:r>
            <a:r>
              <a:rPr lang="en-US" sz="3600" dirty="0"/>
              <a:t>procedures and payments</a:t>
            </a:r>
          </a:p>
        </p:txBody>
      </p:sp>
      <p:graphicFrame>
        <p:nvGraphicFramePr>
          <p:cNvPr id="43045" name="Group 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586818"/>
              </p:ext>
            </p:extLst>
          </p:nvPr>
        </p:nvGraphicFramePr>
        <p:xfrm>
          <a:off x="381000" y="929480"/>
          <a:ext cx="10667999" cy="562371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284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7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65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CPT4: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99211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Doctor's Office Visit To Evaluate Established Patient With Minimal Problems Not Necessarily Requiring The Presence Of A Physician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$                25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4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99212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Doctor's Visit For The Evaluation Of An Established Patient For A Problem-Focused Examination And A Simple Medical Decision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$                44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5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99213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Doctor's Visit For The Evaluation Of An Established Patient For Expanded Examination And History Of A Problem Requiring A Fairly Simple Medical Decision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$                60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5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99214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Doctor's Visit For The Evaluation Of An Established Patient For A Detailed History, Examination, And A Medical Decision Of Moderate Complexity, Unlisted Evaluation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$                91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9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99215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Office/Op Visit, Est Pt, 2 Key Components:comprehensive Hx;comprehensiv Exam;med Decisn High Complex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$              130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9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87071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Culture, Bacterial; Quantit, Aerobic W/ Isolatn &amp; Id Isolates, Any Source Except Urine/Blood/Stool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$                13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9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93005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Electrocardiogram, Routine 12+ Leads; Tracing Only W/O Interpretation &amp; Report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$                26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21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93" name="Group 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782245"/>
              </p:ext>
            </p:extLst>
          </p:nvPr>
        </p:nvGraphicFramePr>
        <p:xfrm>
          <a:off x="533400" y="939164"/>
          <a:ext cx="10591800" cy="561403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274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85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99211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</a:rPr>
                        <a:t>Professor's 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Office Visit For The Evaluation Of An Established 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Student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With Minimal Problems Not Necessarily Requiring The Presence Of A 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</a:rPr>
                        <a:t>Professor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$             25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45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99212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</a:rPr>
                        <a:t>Professor's 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Visit For The Evaluation Of An Established 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</a:rPr>
                        <a:t>Student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For A Problem-Focused Examination And A Simple Decision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$             44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5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99213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</a:rPr>
                        <a:t>Professor's 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Visit For The Evaluation Of An Established 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</a:rPr>
                        <a:t>Student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For Expanded Examination And History Of A Problem Requiring A Fairly Simple Decision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$             60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5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99214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</a:rPr>
                        <a:t>Professor's 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Visit For The Evaluation Of An Established 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</a:rPr>
                        <a:t>Student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For A Detailed History, Examination, And A Decision Of Moderate Complexity, Unlisted Evaluation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$             91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2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99215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Office/Op Visit, </a:t>
                      </a:r>
                      <a:r>
                        <a:rPr kumimoji="0" 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Est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Student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, 2 Key Components: comprehensive </a:t>
                      </a:r>
                      <a:r>
                        <a:rPr kumimoji="0" 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Hx;comprehensiv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Exam; </a:t>
                      </a:r>
                      <a:r>
                        <a:rPr kumimoji="0" 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Decisn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High Complex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$           130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61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87071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Short hallway consult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$             13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8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93005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Reading draft thesis chapter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 $           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260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/>
                        <a:cs typeface="宋体"/>
                      </a:endParaRPr>
                    </a:p>
                  </a:txBody>
                  <a:tcPr marL="9525" marR="9525" marT="9525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2B58D0AE-E9FF-8AB4-E10D-31A9EE5ECAF5}"/>
              </a:ext>
            </a:extLst>
          </p:cNvPr>
          <p:cNvSpPr txBox="1">
            <a:spLocks/>
          </p:cNvSpPr>
          <p:nvPr/>
        </p:nvSpPr>
        <p:spPr>
          <a:xfrm>
            <a:off x="304800" y="152400"/>
            <a:ext cx="969264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Analogous </a:t>
            </a:r>
            <a:r>
              <a:rPr lang="en-US" sz="3600" dirty="0">
                <a:solidFill>
                  <a:srgbClr val="FF3300"/>
                </a:solidFill>
              </a:rPr>
              <a:t>professor’s</a:t>
            </a:r>
            <a:r>
              <a:rPr lang="en-US" sz="3600" dirty="0"/>
              <a:t> office visit fees?</a:t>
            </a:r>
          </a:p>
        </p:txBody>
      </p:sp>
    </p:spTree>
    <p:extLst>
      <p:ext uri="{BB962C8B-B14F-4D97-AF65-F5344CB8AC3E}">
        <p14:creationId xmlns:p14="http://schemas.microsoft.com/office/powerpoint/2010/main" val="267733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760"/>
            <a:ext cx="10896600" cy="62484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cs typeface="Times New Roman" panose="02020603050405020304" pitchFamily="18" charset="0"/>
              </a:rPr>
              <a:t>Ellis and McGuire (1986) model of provider payment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1864"/>
                <a:ext cx="10363200" cy="5480375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400" dirty="0">
                    <a:cs typeface="Times New Roman" panose="02020603050405020304" pitchFamily="18" charset="0"/>
                  </a:rPr>
                  <a:t>In previous literature, modeled doctors and hospitals as simple profit maximizers</a:t>
                </a:r>
              </a:p>
              <a:p>
                <a:r>
                  <a:rPr lang="en-US" altLang="en-US" sz="2400" dirty="0">
                    <a:cs typeface="Times New Roman" panose="02020603050405020304" pitchFamily="18" charset="0"/>
                  </a:rPr>
                  <a:t>E&amp;M (1986) introduce the idea of an “altruistic provider” </a:t>
                </a:r>
              </a:p>
              <a:p>
                <a:r>
                  <a:rPr lang="en-US" altLang="en-US" sz="2400" dirty="0">
                    <a:cs typeface="Times New Roman" panose="02020603050405020304" pitchFamily="18" charset="0"/>
                  </a:rPr>
                  <a:t>Do so with a simple parameter </a:t>
                </a:r>
                <a14:m>
                  <m:oMath xmlns:m="http://schemas.openxmlformats.org/officeDocument/2006/math">
                    <m:r>
                      <a:rPr lang="en-CA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CA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∈[0,1]</m:t>
                    </m:r>
                  </m:oMath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en-US" sz="2200" dirty="0">
                    <a:cs typeface="Times New Roman" panose="02020603050405020304" pitchFamily="18" charset="0"/>
                  </a:rPr>
                  <a:t>Measures extent to which physicians care about own utility vs. others’</a:t>
                </a:r>
              </a:p>
              <a:p>
                <a:pPr marL="274320" lvl="1" indent="0">
                  <a:buNone/>
                </a:pPr>
                <a:endParaRPr lang="en-US" altLang="en-US" sz="22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sz="2400" dirty="0">
                    <a:latin typeface="Calibri" pitchFamily="34" charset="0"/>
                  </a:rPr>
                  <a:t>0-----------------------------------------------------------------------------1</a:t>
                </a:r>
              </a:p>
              <a:p>
                <a:pPr marL="0" indent="0">
                  <a:buNone/>
                </a:pPr>
                <a:r>
                  <a:rPr lang="en-US" altLang="en-US" sz="2400" b="1" u="sng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</a:rPr>
                  <a:t>Own utility only </a:t>
                </a:r>
                <a:r>
                  <a:rPr lang="en-US" altLang="en-US" sz="2400" dirty="0">
                    <a:latin typeface="Calibri" pitchFamily="34" charset="0"/>
                  </a:rPr>
                  <a:t>				                      </a:t>
                </a:r>
                <a:r>
                  <a:rPr lang="en-US" altLang="en-US" sz="2400" b="1" u="sng" dirty="0">
                    <a:solidFill>
                      <a:schemeClr val="accent3">
                        <a:lumMod val="50000"/>
                      </a:schemeClr>
                    </a:solidFill>
                    <a:latin typeface="Calibri" pitchFamily="34" charset="0"/>
                  </a:rPr>
                  <a:t>Others’ utility = yours</a:t>
                </a:r>
              </a:p>
              <a:p>
                <a:pPr marL="0" indent="0">
                  <a:buNone/>
                </a:pPr>
                <a:r>
                  <a:rPr lang="en-US" altLang="en-US" sz="2400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</a:rPr>
                  <a:t>Bankers</a:t>
                </a:r>
                <a:r>
                  <a:rPr lang="en-US" altLang="en-US" sz="2400" dirty="0">
                    <a:latin typeface="Calibri" pitchFamily="34" charset="0"/>
                  </a:rPr>
                  <a:t>			</a:t>
                </a:r>
                <a:r>
                  <a:rPr lang="en-US" altLang="en-US" sz="2800" b="1" u="sng" dirty="0">
                    <a:solidFill>
                      <a:schemeClr val="accent5">
                        <a:lumMod val="75000"/>
                      </a:schemeClr>
                    </a:solidFill>
                    <a:latin typeface="Calibri" pitchFamily="34" charset="0"/>
                  </a:rPr>
                  <a:t>doctors?</a:t>
                </a:r>
                <a:r>
                  <a:rPr lang="en-US" altLang="en-US" sz="2400" dirty="0">
                    <a:latin typeface="Calibri" pitchFamily="34" charset="0"/>
                  </a:rPr>
                  <a:t>	                       </a:t>
                </a:r>
                <a:r>
                  <a:rPr lang="en-US" altLang="en-US" sz="2400" dirty="0">
                    <a:solidFill>
                      <a:schemeClr val="accent3">
                        <a:lumMod val="50000"/>
                      </a:schemeClr>
                    </a:solidFill>
                    <a:latin typeface="Calibri" pitchFamily="34" charset="0"/>
                  </a:rPr>
                  <a:t>School teachers</a:t>
                </a:r>
              </a:p>
              <a:p>
                <a:pPr marL="0" indent="0">
                  <a:buNone/>
                </a:pPr>
                <a:r>
                  <a:rPr lang="en-US" altLang="en-US" sz="2400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</a:rPr>
                  <a:t>Health</a:t>
                </a:r>
                <a:r>
                  <a:rPr lang="en-US" altLang="en-US" sz="2400" dirty="0">
                    <a:latin typeface="Calibri" pitchFamily="34" charset="0"/>
                  </a:rPr>
                  <a:t> </a:t>
                </a:r>
                <a:r>
                  <a:rPr lang="en-US" altLang="en-US" sz="2400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</a:rPr>
                  <a:t>insurance</a:t>
                </a:r>
                <a:r>
                  <a:rPr lang="en-US" altLang="en-US" sz="2400" dirty="0">
                    <a:latin typeface="Calibri" pitchFamily="34" charset="0"/>
                  </a:rPr>
                  <a:t>			                      	          </a:t>
                </a:r>
                <a:r>
                  <a:rPr lang="en-US" altLang="en-US" sz="2400" dirty="0">
                    <a:solidFill>
                      <a:schemeClr val="accent3">
                        <a:lumMod val="50000"/>
                      </a:schemeClr>
                    </a:solidFill>
                    <a:latin typeface="Calibri" pitchFamily="34" charset="0"/>
                  </a:rPr>
                  <a:t>Charity workers</a:t>
                </a:r>
              </a:p>
              <a:p>
                <a:pPr marL="0" indent="0">
                  <a:buNone/>
                </a:pPr>
                <a:r>
                  <a:rPr lang="en-US" altLang="en-US" sz="2400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</a:rPr>
                  <a:t>Tourist</a:t>
                </a:r>
                <a:r>
                  <a:rPr lang="en-US" altLang="en-US" sz="2400" dirty="0">
                    <a:latin typeface="Calibri" pitchFamily="34" charset="0"/>
                  </a:rPr>
                  <a:t> </a:t>
                </a:r>
                <a:r>
                  <a:rPr lang="en-US" altLang="en-US" sz="2400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</a:rPr>
                  <a:t>shops</a:t>
                </a:r>
                <a:r>
                  <a:rPr lang="en-US" altLang="en-US" sz="2400" dirty="0">
                    <a:latin typeface="Calibri" pitchFamily="34" charset="0"/>
                  </a:rPr>
                  <a:t>			 		 			</a:t>
                </a: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1864"/>
                <a:ext cx="10363200" cy="5480375"/>
              </a:xfrm>
              <a:blipFill>
                <a:blip r:embed="rId3"/>
                <a:stretch>
                  <a:fillRect l="-882" t="-1224" r="-2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67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9753600" cy="5384800"/>
          </a:xfrm>
        </p:spPr>
        <p:txBody>
          <a:bodyPr>
            <a:normAutofit fontScale="92500" lnSpcReduction="10000"/>
          </a:bodyPr>
          <a:lstStyle/>
          <a:p>
            <a:pPr>
              <a:buFont typeface="Symbol" pitchFamily="18" charset="2"/>
              <a:buNone/>
            </a:pPr>
            <a:endParaRPr lang="en-US" altLang="en-US" sz="2400" dirty="0">
              <a:latin typeface="Calibri" pitchFamily="34" charset="0"/>
            </a:endParaRPr>
          </a:p>
          <a:p>
            <a:pPr>
              <a:buFont typeface="Symbol" pitchFamily="18" charset="2"/>
              <a:buNone/>
            </a:pPr>
            <a:r>
              <a:rPr lang="en-US" altLang="en-US" sz="2400" dirty="0">
                <a:latin typeface="Calibri" pitchFamily="34" charset="0"/>
              </a:rPr>
              <a:t>U=Provider utility  = Profits + </a:t>
            </a:r>
            <a:r>
              <a:rPr lang="el-GR" altLang="en-US" sz="2400" dirty="0">
                <a:latin typeface="Calibri" pitchFamily="34" charset="0"/>
              </a:rPr>
              <a:t>α</a:t>
            </a:r>
            <a:r>
              <a:rPr lang="en-US" altLang="en-US" sz="2400" dirty="0">
                <a:latin typeface="Calibri" pitchFamily="34" charset="0"/>
              </a:rPr>
              <a:t> Benefits</a:t>
            </a:r>
          </a:p>
          <a:p>
            <a:pPr>
              <a:buFont typeface="Symbol" pitchFamily="18" charset="2"/>
              <a:buNone/>
            </a:pPr>
            <a:r>
              <a:rPr lang="en-US" altLang="en-US" sz="2400" dirty="0">
                <a:latin typeface="Calibri" pitchFamily="34" charset="0"/>
              </a:rPr>
              <a:t>                      	  =   </a:t>
            </a:r>
            <a:r>
              <a:rPr lang="el-GR" altLang="en-US" sz="2400" dirty="0">
                <a:latin typeface="Calibri" pitchFamily="34" charset="0"/>
              </a:rPr>
              <a:t>Π</a:t>
            </a:r>
            <a:r>
              <a:rPr lang="en-US" altLang="en-US" sz="2400" dirty="0">
                <a:latin typeface="Calibri" pitchFamily="34" charset="0"/>
              </a:rPr>
              <a:t> (q)   +  </a:t>
            </a:r>
            <a:r>
              <a:rPr lang="el-GR" altLang="en-US" sz="2400" dirty="0">
                <a:latin typeface="Calibri" pitchFamily="34" charset="0"/>
              </a:rPr>
              <a:t>α</a:t>
            </a:r>
            <a:r>
              <a:rPr lang="en-US" altLang="en-US" sz="2400" dirty="0">
                <a:latin typeface="Calibri" pitchFamily="34" charset="0"/>
              </a:rPr>
              <a:t> B(q)</a:t>
            </a:r>
          </a:p>
          <a:p>
            <a:pPr>
              <a:buFont typeface="Symbol" pitchFamily="18" charset="2"/>
              <a:buNone/>
            </a:pPr>
            <a:r>
              <a:rPr lang="en-US" altLang="en-US" sz="2400" dirty="0">
                <a:latin typeface="Calibri" pitchFamily="34" charset="0"/>
              </a:rPr>
              <a:t>			  = R</a:t>
            </a:r>
            <a:r>
              <a:rPr lang="en-US" altLang="en-US" sz="2400" baseline="30000" dirty="0">
                <a:latin typeface="Calibri" pitchFamily="34" charset="0"/>
              </a:rPr>
              <a:t>0</a:t>
            </a:r>
            <a:r>
              <a:rPr lang="en-US" altLang="en-US" sz="2400" dirty="0">
                <a:latin typeface="Calibri" pitchFamily="34" charset="0"/>
              </a:rPr>
              <a:t> +(r-c) q + </a:t>
            </a:r>
            <a:r>
              <a:rPr lang="el-GR" altLang="en-US" sz="2400" dirty="0">
                <a:latin typeface="Calibri" pitchFamily="34" charset="0"/>
              </a:rPr>
              <a:t>α</a:t>
            </a:r>
            <a:r>
              <a:rPr lang="en-US" altLang="en-US" sz="2400" dirty="0">
                <a:latin typeface="Calibri" pitchFamily="34" charset="0"/>
              </a:rPr>
              <a:t> B(q)</a:t>
            </a:r>
          </a:p>
          <a:p>
            <a:pPr>
              <a:buFont typeface="Symbol" pitchFamily="18" charset="2"/>
              <a:buNone/>
            </a:pPr>
            <a:r>
              <a:rPr lang="en-US" altLang="en-US" sz="2400" dirty="0">
                <a:latin typeface="Calibri" pitchFamily="34" charset="0"/>
              </a:rPr>
              <a:t>Where:</a:t>
            </a:r>
          </a:p>
          <a:p>
            <a:pPr>
              <a:buFont typeface="Symbol" pitchFamily="18" charset="2"/>
              <a:buNone/>
            </a:pPr>
            <a:r>
              <a:rPr lang="en-US" altLang="en-US" sz="2400" dirty="0">
                <a:latin typeface="Calibri" pitchFamily="34" charset="0"/>
              </a:rPr>
              <a:t>	</a:t>
            </a:r>
            <a:r>
              <a:rPr lang="el-GR" altLang="en-US" sz="2400" dirty="0">
                <a:latin typeface="Calibri" pitchFamily="34" charset="0"/>
              </a:rPr>
              <a:t>α</a:t>
            </a:r>
            <a:r>
              <a:rPr lang="en-US" altLang="en-US" sz="2400" dirty="0">
                <a:latin typeface="Calibri" pitchFamily="34" charset="0"/>
              </a:rPr>
              <a:t> = agency index = weight assigned to B relative to </a:t>
            </a:r>
            <a:r>
              <a:rPr lang="el-GR" altLang="en-US" sz="2400" dirty="0">
                <a:latin typeface="Calibri" pitchFamily="34" charset="0"/>
              </a:rPr>
              <a:t>Π</a:t>
            </a:r>
            <a:endParaRPr lang="en-US" altLang="en-US" sz="2400" dirty="0">
              <a:latin typeface="Calibri" pitchFamily="34" charset="0"/>
            </a:endParaRPr>
          </a:p>
          <a:p>
            <a:pPr>
              <a:buFont typeface="Symbol" pitchFamily="18" charset="2"/>
              <a:buNone/>
            </a:pPr>
            <a:r>
              <a:rPr lang="en-US" altLang="en-US" sz="2400" dirty="0">
                <a:latin typeface="Calibri" pitchFamily="34" charset="0"/>
              </a:rPr>
              <a:t>	q = quantity of services (days, visits or tests)</a:t>
            </a:r>
          </a:p>
          <a:p>
            <a:pPr>
              <a:buFont typeface="Symbol" pitchFamily="18" charset="2"/>
              <a:buNone/>
            </a:pPr>
            <a:r>
              <a:rPr lang="en-US" altLang="en-US" sz="2400" dirty="0">
                <a:latin typeface="Calibri" pitchFamily="34" charset="0"/>
              </a:rPr>
              <a:t>     c = cost per unit of q</a:t>
            </a:r>
          </a:p>
          <a:p>
            <a:pPr>
              <a:buFont typeface="Symbol" pitchFamily="18" charset="2"/>
              <a:buNone/>
            </a:pPr>
            <a:r>
              <a:rPr lang="en-US" altLang="en-US" sz="2400" b="1" dirty="0">
                <a:latin typeface="Calibri" pitchFamily="34" charset="0"/>
              </a:rPr>
              <a:t>Payment System parameters</a:t>
            </a:r>
          </a:p>
          <a:p>
            <a:pPr>
              <a:buFont typeface="Symbol" pitchFamily="18" charset="2"/>
              <a:buNone/>
            </a:pPr>
            <a:r>
              <a:rPr lang="en-US" altLang="en-US" sz="2400" dirty="0">
                <a:latin typeface="Calibri" pitchFamily="34" charset="0"/>
              </a:rPr>
              <a:t> R</a:t>
            </a:r>
            <a:r>
              <a:rPr lang="en-US" altLang="en-US" sz="2400" baseline="30000" dirty="0">
                <a:latin typeface="Calibri" pitchFamily="34" charset="0"/>
              </a:rPr>
              <a:t>0 </a:t>
            </a:r>
            <a:r>
              <a:rPr lang="en-US" altLang="en-US" sz="2400" dirty="0">
                <a:latin typeface="Calibri" pitchFamily="34" charset="0"/>
              </a:rPr>
              <a:t>= bundled payment, such as DRGs or a capitation payment</a:t>
            </a:r>
          </a:p>
          <a:p>
            <a:pPr>
              <a:buFont typeface="Symbol" pitchFamily="18" charset="2"/>
              <a:buNone/>
            </a:pPr>
            <a:r>
              <a:rPr lang="en-US" altLang="en-US" sz="2400" dirty="0">
                <a:latin typeface="Calibri" pitchFamily="34" charset="0"/>
              </a:rPr>
              <a:t> r = payment per service provided, such as fee-for-service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6550FE-9F08-2506-F527-9AE6B0A506BC}"/>
              </a:ext>
            </a:extLst>
          </p:cNvPr>
          <p:cNvSpPr txBox="1">
            <a:spLocks/>
          </p:cNvSpPr>
          <p:nvPr/>
        </p:nvSpPr>
        <p:spPr>
          <a:xfrm>
            <a:off x="304800" y="365760"/>
            <a:ext cx="1089660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>
                <a:cs typeface="Times New Roman" panose="02020603050405020304" pitchFamily="18" charset="0"/>
              </a:rPr>
              <a:t>Ellis and McGuire (1986) model of provider payment</a:t>
            </a:r>
          </a:p>
        </p:txBody>
      </p:sp>
    </p:spTree>
    <p:extLst>
      <p:ext uri="{BB962C8B-B14F-4D97-AF65-F5344CB8AC3E}">
        <p14:creationId xmlns:p14="http://schemas.microsoft.com/office/powerpoint/2010/main" val="93722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Adverse Selection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Private information distorts demand for services!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People have information about their own risk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Sometimes on multiple dimensions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Government intervention may be needed to mitigate risks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Mandates, risk adjustment, subsidies (oh my!)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But may also have unintended consequences!</a:t>
            </a:r>
          </a:p>
        </p:txBody>
      </p:sp>
    </p:spTree>
    <p:extLst>
      <p:ext uri="{BB962C8B-B14F-4D97-AF65-F5344CB8AC3E}">
        <p14:creationId xmlns:p14="http://schemas.microsoft.com/office/powerpoint/2010/main" val="3746653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8E3D-AAD4-6021-DEAC-CC823A51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A688-580F-ECC9-5F65-3BC2434DD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1CAD4-BB08-D50E-D5F0-AEBF2AA7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77863"/>
            <a:ext cx="9335803" cy="63254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7BD7A2E9-C7E8-9116-5BE2-1C6A3EE637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365760"/>
                <a:ext cx="10896600" cy="62484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 spc="-5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4000" dirty="0">
                    <a:cs typeface="Times New Roman" panose="02020603050405020304" pitchFamily="18" charset="0"/>
                  </a:rPr>
                  <a:t>What does </a:t>
                </a:r>
                <a14:m>
                  <m:oMath xmlns:m="http://schemas.openxmlformats.org/officeDocument/2006/math">
                    <m:r>
                      <a:rPr lang="en-CA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CA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CA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cs typeface="Times New Roman" panose="02020603050405020304" pitchFamily="18" charset="0"/>
                  </a:rPr>
                  <a:t> look like?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7BD7A2E9-C7E8-9116-5BE2-1C6A3EE63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65760"/>
                <a:ext cx="10896600" cy="624840"/>
              </a:xfrm>
              <a:prstGeom prst="rect">
                <a:avLst/>
              </a:prstGeom>
              <a:blipFill>
                <a:blip r:embed="rId4"/>
                <a:stretch>
                  <a:fillRect l="-1902" t="-26214" b="-39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382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9A688-580F-ECC9-5F65-3BC2434DD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0"/>
                <a:ext cx="9323832" cy="5189537"/>
              </a:xfrm>
            </p:spPr>
            <p:txBody>
              <a:bodyPr>
                <a:normAutofit/>
              </a:bodyPr>
              <a:lstStyle/>
              <a:p>
                <a:r>
                  <a:rPr lang="en-CA" sz="2400" dirty="0"/>
                  <a:t>What is the main equilibrium condition?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≡0</m:t>
                      </m:r>
                    </m:oMath>
                  </m:oMathPara>
                </a14:m>
                <a:endParaRPr lang="en-CA" sz="2400" b="0" dirty="0"/>
              </a:p>
              <a:p>
                <a:r>
                  <a:rPr lang="en-CA" sz="2400" dirty="0"/>
                  <a:t>What do we learn from this result? </a:t>
                </a:r>
              </a:p>
              <a:p>
                <a:pPr lvl="1"/>
                <a:r>
                  <a:rPr lang="en-CA" sz="2200" dirty="0"/>
                  <a:t>What are the signs of these derivatives? </a:t>
                </a:r>
              </a:p>
              <a:p>
                <a:pPr lvl="1"/>
                <a:r>
                  <a:rPr lang="en-CA" sz="2200" dirty="0"/>
                  <a:t>How do they differ based on payment schemes?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9A688-580F-ECC9-5F65-3BC2434DD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9323832" cy="5189537"/>
              </a:xfrm>
              <a:blipFill>
                <a:blip r:embed="rId3"/>
                <a:stretch>
                  <a:fillRect l="-523" t="-12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BD7A2E9-C7E8-9116-5BE2-1C6A3EE63774}"/>
              </a:ext>
            </a:extLst>
          </p:cNvPr>
          <p:cNvSpPr txBox="1">
            <a:spLocks/>
          </p:cNvSpPr>
          <p:nvPr/>
        </p:nvSpPr>
        <p:spPr>
          <a:xfrm>
            <a:off x="304800" y="365760"/>
            <a:ext cx="1089660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4000" dirty="0">
                <a:cs typeface="Times New Roman" panose="02020603050405020304" pitchFamily="18" charset="0"/>
              </a:rPr>
              <a:t>Characterizing an Equilibrium </a:t>
            </a:r>
            <a:endParaRPr lang="en-US" sz="4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18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9A688-580F-ECC9-5F65-3BC2434DD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0"/>
                <a:ext cx="9323832" cy="5189537"/>
              </a:xfrm>
            </p:spPr>
            <p:txBody>
              <a:bodyPr>
                <a:normAutofit/>
              </a:bodyPr>
              <a:lstStyle/>
              <a:p>
                <a:r>
                  <a:rPr lang="en-CA" sz="2400" dirty="0"/>
                  <a:t>What if the payment scheme is capitation? </a:t>
                </a:r>
              </a:p>
              <a:p>
                <a:r>
                  <a:rPr lang="en-CA" sz="2400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≡0</m:t>
                      </m:r>
                    </m:oMath>
                  </m:oMathPara>
                </a14:m>
                <a:endParaRPr lang="en-CA" sz="2400" b="0" dirty="0"/>
              </a:p>
              <a:p>
                <a:r>
                  <a:rPr lang="en-CA" sz="2400" dirty="0"/>
                  <a:t>What is the equilibrium level of quantity provided?</a:t>
                </a:r>
                <a:endParaRPr lang="en-CA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9A688-580F-ECC9-5F65-3BC2434DD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9323832" cy="5189537"/>
              </a:xfrm>
              <a:blipFill>
                <a:blip r:embed="rId3"/>
                <a:stretch>
                  <a:fillRect l="-523" t="-12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BD7A2E9-C7E8-9116-5BE2-1C6A3EE63774}"/>
              </a:ext>
            </a:extLst>
          </p:cNvPr>
          <p:cNvSpPr txBox="1">
            <a:spLocks/>
          </p:cNvSpPr>
          <p:nvPr/>
        </p:nvSpPr>
        <p:spPr>
          <a:xfrm>
            <a:off x="304800" y="365760"/>
            <a:ext cx="1089660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4000" dirty="0">
                <a:cs typeface="Times New Roman" panose="02020603050405020304" pitchFamily="18" charset="0"/>
              </a:rPr>
              <a:t>Characterizing an Equilibrium 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1: Capitation</a:t>
            </a:r>
            <a:endParaRPr lang="en-US" sz="40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84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8E3D-AAD4-6021-DEAC-CC823A51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A688-580F-ECC9-5F65-3BC2434DD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1CAD4-BB08-D50E-D5F0-AEBF2AA7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77863"/>
            <a:ext cx="9335803" cy="63254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BD7A2E9-C7E8-9116-5BE2-1C6A3EE63774}"/>
              </a:ext>
            </a:extLst>
          </p:cNvPr>
          <p:cNvSpPr txBox="1">
            <a:spLocks/>
          </p:cNvSpPr>
          <p:nvPr/>
        </p:nvSpPr>
        <p:spPr>
          <a:xfrm>
            <a:off x="304800" y="365760"/>
            <a:ext cx="1089660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4000" dirty="0">
                <a:cs typeface="Times New Roman" panose="02020603050405020304" pitchFamily="18" charset="0"/>
              </a:rPr>
              <a:t>Characterizing an Equilibrium 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1: Capitation</a:t>
            </a:r>
            <a:endParaRPr lang="en-US" sz="40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16F728-F070-D897-3324-D7335D6377D8}"/>
              </a:ext>
            </a:extLst>
          </p:cNvPr>
          <p:cNvCxnSpPr>
            <a:cxnSpLocks/>
          </p:cNvCxnSpPr>
          <p:nvPr/>
        </p:nvCxnSpPr>
        <p:spPr>
          <a:xfrm flipV="1">
            <a:off x="5486400" y="1219200"/>
            <a:ext cx="0" cy="419100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B1C04-5D97-9A03-7A42-3683531B0838}"/>
                  </a:ext>
                </a:extLst>
              </p:cNvPr>
              <p:cNvSpPr txBox="1"/>
              <p:nvPr/>
            </p:nvSpPr>
            <p:spPr>
              <a:xfrm>
                <a:off x="3928122" y="1224585"/>
                <a:ext cx="1341649" cy="37023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𝐶𝐴𝑃</m:t>
                          </m:r>
                        </m:sup>
                      </m:sSup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B1C04-5D97-9A03-7A42-3683531B0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22" y="1224585"/>
                <a:ext cx="1341649" cy="370230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674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9A688-580F-ECC9-5F65-3BC2434DD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0"/>
                <a:ext cx="9323832" cy="5189537"/>
              </a:xfrm>
            </p:spPr>
            <p:txBody>
              <a:bodyPr>
                <a:normAutofit/>
              </a:bodyPr>
              <a:lstStyle/>
              <a:p>
                <a:r>
                  <a:rPr lang="en-CA" sz="2400" dirty="0"/>
                  <a:t>What if the payment scheme is full fee-for-service? </a:t>
                </a:r>
              </a:p>
              <a:p>
                <a:r>
                  <a:rPr lang="en-CA" sz="2400" dirty="0"/>
                  <a:t>Then suppose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lang="en-C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≡0</m:t>
                      </m:r>
                    </m:oMath>
                  </m:oMathPara>
                </a14:m>
                <a:endParaRPr lang="en-CA" sz="2400" b="0" dirty="0"/>
              </a:p>
              <a:p>
                <a:r>
                  <a:rPr lang="en-CA" sz="2400" dirty="0"/>
                  <a:t>What is the equilibrium level of quantity provided?</a:t>
                </a:r>
              </a:p>
              <a:p>
                <a:pPr lvl="1"/>
                <a:r>
                  <a:rPr lang="en-CA" sz="2000" dirty="0"/>
                  <a:t>What if we assume that marginal costs are constant?</a:t>
                </a:r>
              </a:p>
              <a:p>
                <a:pPr lvl="1"/>
                <a:r>
                  <a:rPr lang="en-CA" sz="2000" dirty="0"/>
                  <a:t>Is there any assumption here that gets us to patient optimum?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9A688-580F-ECC9-5F65-3BC2434DD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9323832" cy="5189537"/>
              </a:xfrm>
              <a:blipFill>
                <a:blip r:embed="rId3"/>
                <a:stretch>
                  <a:fillRect l="-523" t="-12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BD7A2E9-C7E8-9116-5BE2-1C6A3EE63774}"/>
              </a:ext>
            </a:extLst>
          </p:cNvPr>
          <p:cNvSpPr txBox="1">
            <a:spLocks/>
          </p:cNvSpPr>
          <p:nvPr/>
        </p:nvSpPr>
        <p:spPr>
          <a:xfrm>
            <a:off x="304800" y="365760"/>
            <a:ext cx="1089660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4000" dirty="0">
                <a:cs typeface="Times New Roman" panose="02020603050405020304" pitchFamily="18" charset="0"/>
              </a:rPr>
              <a:t>Characterizing an Equilibrium </a:t>
            </a:r>
            <a:r>
              <a:rPr lang="en-CA" sz="40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2: FFS</a:t>
            </a:r>
            <a:endParaRPr lang="en-US" sz="40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72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8E3D-AAD4-6021-DEAC-CC823A51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A688-580F-ECC9-5F65-3BC2434DD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1CAD4-BB08-D50E-D5F0-AEBF2AA7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77863"/>
            <a:ext cx="9335803" cy="63254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BD7A2E9-C7E8-9116-5BE2-1C6A3EE63774}"/>
              </a:ext>
            </a:extLst>
          </p:cNvPr>
          <p:cNvSpPr txBox="1">
            <a:spLocks/>
          </p:cNvSpPr>
          <p:nvPr/>
        </p:nvSpPr>
        <p:spPr>
          <a:xfrm>
            <a:off x="304800" y="365760"/>
            <a:ext cx="1089660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4000" dirty="0">
                <a:cs typeface="Times New Roman" panose="02020603050405020304" pitchFamily="18" charset="0"/>
              </a:rPr>
              <a:t>Characterizing an Equilibrium </a:t>
            </a:r>
            <a:r>
              <a:rPr lang="en-CA" sz="40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2: FFS</a:t>
            </a:r>
            <a:endParaRPr lang="en-US" sz="40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16F728-F070-D897-3324-D7335D6377D8}"/>
              </a:ext>
            </a:extLst>
          </p:cNvPr>
          <p:cNvCxnSpPr>
            <a:cxnSpLocks/>
          </p:cNvCxnSpPr>
          <p:nvPr/>
        </p:nvCxnSpPr>
        <p:spPr>
          <a:xfrm flipV="1">
            <a:off x="5486400" y="1219200"/>
            <a:ext cx="0" cy="419100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B1C04-5D97-9A03-7A42-3683531B0838}"/>
                  </a:ext>
                </a:extLst>
              </p:cNvPr>
              <p:cNvSpPr txBox="1"/>
              <p:nvPr/>
            </p:nvSpPr>
            <p:spPr>
              <a:xfrm>
                <a:off x="4109617" y="1217089"/>
                <a:ext cx="1341649" cy="37023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𝐶𝐴𝑃</m:t>
                          </m:r>
                        </m:sup>
                      </m:sSup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B1C04-5D97-9A03-7A42-3683531B0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617" y="1217089"/>
                <a:ext cx="1341649" cy="370230"/>
              </a:xfrm>
              <a:prstGeom prst="rect">
                <a:avLst/>
              </a:prstGeom>
              <a:blipFill>
                <a:blip r:embed="rId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62CF44-D592-86F7-F9A7-8816FCAE24F6}"/>
              </a:ext>
            </a:extLst>
          </p:cNvPr>
          <p:cNvCxnSpPr>
            <a:cxnSpLocks/>
          </p:cNvCxnSpPr>
          <p:nvPr/>
        </p:nvCxnSpPr>
        <p:spPr>
          <a:xfrm flipV="1">
            <a:off x="6858000" y="1219200"/>
            <a:ext cx="0" cy="4191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137ED6-DFE9-59E1-D71B-95625146E371}"/>
                  </a:ext>
                </a:extLst>
              </p:cNvPr>
              <p:cNvSpPr txBox="1"/>
              <p:nvPr/>
            </p:nvSpPr>
            <p:spPr>
              <a:xfrm>
                <a:off x="6957362" y="1249222"/>
                <a:ext cx="698204" cy="37023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𝐹𝐹𝑆</m:t>
                          </m:r>
                        </m:sup>
                      </m:sSup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137ED6-DFE9-59E1-D71B-95625146E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62" y="1249222"/>
                <a:ext cx="698204" cy="370230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801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D7A2E9-C7E8-9116-5BE2-1C6A3EE63774}"/>
              </a:ext>
            </a:extLst>
          </p:cNvPr>
          <p:cNvSpPr txBox="1">
            <a:spLocks/>
          </p:cNvSpPr>
          <p:nvPr/>
        </p:nvSpPr>
        <p:spPr>
          <a:xfrm>
            <a:off x="304800" y="365760"/>
            <a:ext cx="1089660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4000" dirty="0">
                <a:cs typeface="Times New Roman" panose="02020603050405020304" pitchFamily="18" charset="0"/>
              </a:rPr>
              <a:t>Characterizing an Equilibrium </a:t>
            </a:r>
            <a:r>
              <a:rPr lang="en-CA" sz="4000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2: FFS</a:t>
            </a:r>
            <a:endParaRPr lang="en-US" sz="40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52E000B-4CB0-C957-DB64-45BCAAD9C036}"/>
                  </a:ext>
                </a:extLst>
              </p14:cNvPr>
              <p14:cNvContentPartPr/>
              <p14:nvPr/>
            </p14:nvContentPartPr>
            <p14:xfrm>
              <a:off x="1271922" y="1195192"/>
              <a:ext cx="360" cy="4911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52E000B-4CB0-C957-DB64-45BCAAD9C0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3282" y="1186192"/>
                <a:ext cx="18000" cy="49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60B68F9-5D31-8706-FF04-EDC232D1DD99}"/>
                  </a:ext>
                </a:extLst>
              </p14:cNvPr>
              <p14:cNvContentPartPr/>
              <p14:nvPr/>
            </p14:nvContentPartPr>
            <p14:xfrm>
              <a:off x="1294242" y="6055192"/>
              <a:ext cx="8469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60B68F9-5D31-8706-FF04-EDC232D1DD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5242" y="6046552"/>
                <a:ext cx="8487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9C44EB2-250D-F068-98AB-54F734F975C8}"/>
                  </a:ext>
                </a:extLst>
              </p14:cNvPr>
              <p14:cNvContentPartPr/>
              <p14:nvPr/>
            </p14:nvContentPartPr>
            <p14:xfrm>
              <a:off x="1864842" y="1422352"/>
              <a:ext cx="5977080" cy="3515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9C44EB2-250D-F068-98AB-54F734F975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5842" y="1413712"/>
                <a:ext cx="5994720" cy="35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993ECE9-4FCF-02AF-FE93-29FB1AEC323E}"/>
                  </a:ext>
                </a:extLst>
              </p14:cNvPr>
              <p14:cNvContentPartPr/>
              <p14:nvPr/>
            </p14:nvContentPartPr>
            <p14:xfrm>
              <a:off x="1309362" y="1946512"/>
              <a:ext cx="5443920" cy="4102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993ECE9-4FCF-02AF-FE93-29FB1AEC32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00722" y="1937512"/>
                <a:ext cx="5461560" cy="41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6D496BB-2C02-E3B1-C242-CF4C544D8F66}"/>
                  </a:ext>
                </a:extLst>
              </p14:cNvPr>
              <p14:cNvContentPartPr/>
              <p14:nvPr/>
            </p14:nvContentPartPr>
            <p14:xfrm>
              <a:off x="3429042" y="5297392"/>
              <a:ext cx="360" cy="570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6D496BB-2C02-E3B1-C242-CF4C544D8F6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20402" y="5288392"/>
                <a:ext cx="1800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7ED5314-A2FA-7879-17CD-3F9F5CC33AF1}"/>
                  </a:ext>
                </a:extLst>
              </p:cNvPr>
              <p:cNvSpPr txBox="1"/>
              <p:nvPr/>
            </p:nvSpPr>
            <p:spPr>
              <a:xfrm>
                <a:off x="209602" y="842487"/>
                <a:ext cx="1558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7ED5314-A2FA-7879-17CD-3F9F5CC33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02" y="842487"/>
                <a:ext cx="1558760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018C6F56-A9D4-25A4-AC4F-97F7F49973AA}"/>
              </a:ext>
            </a:extLst>
          </p:cNvPr>
          <p:cNvSpPr txBox="1"/>
          <p:nvPr/>
        </p:nvSpPr>
        <p:spPr>
          <a:xfrm>
            <a:off x="9982200" y="579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q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302F2FA-C365-C32B-A69B-CD45AA638FBE}"/>
              </a:ext>
            </a:extLst>
          </p:cNvPr>
          <p:cNvGrpSpPr/>
          <p:nvPr/>
        </p:nvGrpSpPr>
        <p:grpSpPr>
          <a:xfrm>
            <a:off x="1663491" y="3514975"/>
            <a:ext cx="1833120" cy="1365480"/>
            <a:chOff x="1663491" y="3514975"/>
            <a:chExt cx="1833120" cy="13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F0F18A8-04BB-BB82-EAE0-3FE23D1EF1E6}"/>
                    </a:ext>
                  </a:extLst>
                </p14:cNvPr>
                <p14:cNvContentPartPr/>
                <p14:nvPr/>
              </p14:nvContentPartPr>
              <p14:xfrm>
                <a:off x="3427131" y="4407055"/>
                <a:ext cx="69480" cy="473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F0F18A8-04BB-BB82-EAE0-3FE23D1EF1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18131" y="4398415"/>
                  <a:ext cx="871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060F3C6-5CC4-CD55-DC6C-3F3C854564FA}"/>
                    </a:ext>
                  </a:extLst>
                </p14:cNvPr>
                <p14:cNvContentPartPr/>
                <p14:nvPr/>
              </p14:nvContentPartPr>
              <p14:xfrm>
                <a:off x="3475011" y="3713335"/>
                <a:ext cx="14760" cy="386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060F3C6-5CC4-CD55-DC6C-3F3C854564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66011" y="3704695"/>
                  <a:ext cx="324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67B6CEE-8406-63AF-B183-7D87E6D866FD}"/>
                    </a:ext>
                  </a:extLst>
                </p14:cNvPr>
                <p14:cNvContentPartPr/>
                <p14:nvPr/>
              </p14:nvContentPartPr>
              <p14:xfrm>
                <a:off x="2662491" y="3521095"/>
                <a:ext cx="428760" cy="1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67B6CEE-8406-63AF-B183-7D87E6D866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53851" y="3512095"/>
                  <a:ext cx="4464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2F51EA-885E-D69F-8E3D-62B7A15D00CC}"/>
                    </a:ext>
                  </a:extLst>
                </p14:cNvPr>
                <p14:cNvContentPartPr/>
                <p14:nvPr/>
              </p14:nvContentPartPr>
              <p14:xfrm>
                <a:off x="1663491" y="3514975"/>
                <a:ext cx="582480" cy="31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2F51EA-885E-D69F-8E3D-62B7A15D00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54491" y="3506335"/>
                  <a:ext cx="600120" cy="4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4514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A688-580F-ECC9-5F65-3BC2434DD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7BD7A2E9-C7E8-9116-5BE2-1C6A3EE637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365760"/>
                <a:ext cx="10896600" cy="62484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 spc="-5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CA" sz="4000" dirty="0">
                    <a:cs typeface="Times New Roman" panose="02020603050405020304" pitchFamily="18" charset="0"/>
                  </a:rPr>
                  <a:t>Can we get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CA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CA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40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7BD7A2E9-C7E8-9116-5BE2-1C6A3EE63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65760"/>
                <a:ext cx="10896600" cy="624840"/>
              </a:xfrm>
              <a:prstGeom prst="rect">
                <a:avLst/>
              </a:prstGeom>
              <a:blipFill>
                <a:blip r:embed="rId3"/>
                <a:stretch>
                  <a:fillRect l="-1902" t="-26214" b="-398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52E000B-4CB0-C957-DB64-45BCAAD9C036}"/>
                  </a:ext>
                </a:extLst>
              </p14:cNvPr>
              <p14:cNvContentPartPr/>
              <p14:nvPr/>
            </p14:nvContentPartPr>
            <p14:xfrm>
              <a:off x="1271922" y="1195192"/>
              <a:ext cx="360" cy="4911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52E000B-4CB0-C957-DB64-45BCAAD9C0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3282" y="1186192"/>
                <a:ext cx="18000" cy="49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60B68F9-5D31-8706-FF04-EDC232D1DD99}"/>
                  </a:ext>
                </a:extLst>
              </p14:cNvPr>
              <p14:cNvContentPartPr/>
              <p14:nvPr/>
            </p14:nvContentPartPr>
            <p14:xfrm>
              <a:off x="1294242" y="6055192"/>
              <a:ext cx="8469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60B68F9-5D31-8706-FF04-EDC232D1DD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5242" y="6046552"/>
                <a:ext cx="8487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9C44EB2-250D-F068-98AB-54F734F975C8}"/>
                  </a:ext>
                </a:extLst>
              </p14:cNvPr>
              <p14:cNvContentPartPr/>
              <p14:nvPr/>
            </p14:nvContentPartPr>
            <p14:xfrm>
              <a:off x="1864842" y="1422352"/>
              <a:ext cx="5977080" cy="3515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9C44EB2-250D-F068-98AB-54F734F975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5842" y="1413712"/>
                <a:ext cx="5994720" cy="35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993ECE9-4FCF-02AF-FE93-29FB1AEC323E}"/>
                  </a:ext>
                </a:extLst>
              </p14:cNvPr>
              <p14:cNvContentPartPr/>
              <p14:nvPr/>
            </p14:nvContentPartPr>
            <p14:xfrm>
              <a:off x="1309362" y="1946512"/>
              <a:ext cx="5443920" cy="4102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993ECE9-4FCF-02AF-FE93-29FB1AEC32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0722" y="1937512"/>
                <a:ext cx="5461560" cy="41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6D496BB-2C02-E3B1-C242-CF4C544D8F66}"/>
                  </a:ext>
                </a:extLst>
              </p14:cNvPr>
              <p14:cNvContentPartPr/>
              <p14:nvPr/>
            </p14:nvContentPartPr>
            <p14:xfrm>
              <a:off x="3429042" y="5297392"/>
              <a:ext cx="360" cy="570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6D496BB-2C02-E3B1-C242-CF4C544D8F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20402" y="5288392"/>
                <a:ext cx="1800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36E11C5-8267-D1B3-AFE6-5B5BC2D4BE37}"/>
                  </a:ext>
                </a:extLst>
              </p14:cNvPr>
              <p14:cNvContentPartPr/>
              <p14:nvPr/>
            </p14:nvContentPartPr>
            <p14:xfrm>
              <a:off x="1365162" y="1977112"/>
              <a:ext cx="7294680" cy="4211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36E11C5-8267-D1B3-AFE6-5B5BC2D4BE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56522" y="1968472"/>
                <a:ext cx="7312320" cy="42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C08C430F-6BE7-30FB-6B74-4164BE441C1A}"/>
              </a:ext>
            </a:extLst>
          </p:cNvPr>
          <p:cNvGrpSpPr/>
          <p:nvPr/>
        </p:nvGrpSpPr>
        <p:grpSpPr>
          <a:xfrm>
            <a:off x="4766082" y="4011112"/>
            <a:ext cx="360" cy="1847880"/>
            <a:chOff x="4766082" y="4011112"/>
            <a:chExt cx="360" cy="18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5758503-194D-4B90-43B8-4C8798FD896A}"/>
                    </a:ext>
                  </a:extLst>
                </p14:cNvPr>
                <p14:cNvContentPartPr/>
                <p14:nvPr/>
              </p14:nvContentPartPr>
              <p14:xfrm>
                <a:off x="4766082" y="4011112"/>
                <a:ext cx="360" cy="338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5758503-194D-4B90-43B8-4C8798FD89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57082" y="4002112"/>
                  <a:ext cx="180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C1EF8E-C0B9-5DD4-49BE-2130BF6873C2}"/>
                    </a:ext>
                  </a:extLst>
                </p14:cNvPr>
                <p14:cNvContentPartPr/>
                <p14:nvPr/>
              </p14:nvContentPartPr>
              <p14:xfrm>
                <a:off x="4766082" y="4591072"/>
                <a:ext cx="360" cy="444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C1EF8E-C0B9-5DD4-49BE-2130BF6873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57082" y="4582432"/>
                  <a:ext cx="180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0E86851-AABC-0D72-C11A-0219B3D0A1B5}"/>
                    </a:ext>
                  </a:extLst>
                </p14:cNvPr>
                <p14:cNvContentPartPr/>
                <p14:nvPr/>
              </p14:nvContentPartPr>
              <p14:xfrm>
                <a:off x="4766082" y="5334832"/>
                <a:ext cx="360" cy="524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0E86851-AABC-0D72-C11A-0219B3D0A1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57082" y="5326192"/>
                  <a:ext cx="18000" cy="54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DC293D-F7CD-F1AF-EA5C-70B20EDB57A4}"/>
              </a:ext>
            </a:extLst>
          </p:cNvPr>
          <p:cNvGrpSpPr/>
          <p:nvPr/>
        </p:nvGrpSpPr>
        <p:grpSpPr>
          <a:xfrm>
            <a:off x="1361202" y="3984112"/>
            <a:ext cx="3255480" cy="360"/>
            <a:chOff x="1361202" y="3984112"/>
            <a:chExt cx="32554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E97B4F-B31E-FC65-6FBD-C9AE720F1682}"/>
                    </a:ext>
                  </a:extLst>
                </p14:cNvPr>
                <p14:cNvContentPartPr/>
                <p14:nvPr/>
              </p14:nvContentPartPr>
              <p14:xfrm>
                <a:off x="4314642" y="3984112"/>
                <a:ext cx="30204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E97B4F-B31E-FC65-6FBD-C9AE720F16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05642" y="3975112"/>
                  <a:ext cx="319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7BF8CD-6C20-17D4-BFD3-1F6F9E769659}"/>
                    </a:ext>
                  </a:extLst>
                </p14:cNvPr>
                <p14:cNvContentPartPr/>
                <p14:nvPr/>
              </p14:nvContentPartPr>
              <p14:xfrm>
                <a:off x="3619842" y="3984112"/>
                <a:ext cx="33372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7BF8CD-6C20-17D4-BFD3-1F6F9E7696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10842" y="3975112"/>
                  <a:ext cx="351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2058798-BC8C-04DB-4FCC-10C03A168EF5}"/>
                    </a:ext>
                  </a:extLst>
                </p14:cNvPr>
                <p14:cNvContentPartPr/>
                <p14:nvPr/>
              </p14:nvContentPartPr>
              <p14:xfrm>
                <a:off x="2859522" y="3984112"/>
                <a:ext cx="45324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2058798-BC8C-04DB-4FCC-10C03A168E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50522" y="3975112"/>
                  <a:ext cx="47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4B505B6-46BB-80A5-582D-24C6360CF6F3}"/>
                    </a:ext>
                  </a:extLst>
                </p14:cNvPr>
                <p14:cNvContentPartPr/>
                <p14:nvPr/>
              </p14:nvContentPartPr>
              <p14:xfrm>
                <a:off x="2151402" y="3984112"/>
                <a:ext cx="43200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4B505B6-46BB-80A5-582D-24C6360CF6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42762" y="3975112"/>
                  <a:ext cx="449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0B4D00-7CBA-D94A-0EE4-87D286DD8C9A}"/>
                    </a:ext>
                  </a:extLst>
                </p14:cNvPr>
                <p14:cNvContentPartPr/>
                <p14:nvPr/>
              </p14:nvContentPartPr>
              <p14:xfrm>
                <a:off x="1361202" y="3984112"/>
                <a:ext cx="4179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0B4D00-7CBA-D94A-0EE4-87D286DD8C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52562" y="3975112"/>
                  <a:ext cx="4356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C265A3-A56E-B71B-7E64-621B69587B4A}"/>
              </a:ext>
            </a:extLst>
          </p:cNvPr>
          <p:cNvGrpSpPr/>
          <p:nvPr/>
        </p:nvGrpSpPr>
        <p:grpSpPr>
          <a:xfrm>
            <a:off x="1228002" y="1303192"/>
            <a:ext cx="6710400" cy="3574080"/>
            <a:chOff x="1228002" y="1303192"/>
            <a:chExt cx="6710400" cy="35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4EB1F1-DFB4-3260-CCE7-F9C0CED76FEB}"/>
                    </a:ext>
                  </a:extLst>
                </p14:cNvPr>
                <p14:cNvContentPartPr/>
                <p14:nvPr/>
              </p14:nvContentPartPr>
              <p14:xfrm>
                <a:off x="3429042" y="3540952"/>
                <a:ext cx="360" cy="162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4EB1F1-DFB4-3260-CCE7-F9C0CED76F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20402" y="3531952"/>
                  <a:ext cx="18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E4D097-90DC-28B4-C213-B901EBEBC74E}"/>
                    </a:ext>
                  </a:extLst>
                </p14:cNvPr>
                <p14:cNvContentPartPr/>
                <p14:nvPr/>
              </p14:nvContentPartPr>
              <p14:xfrm>
                <a:off x="3429042" y="3983752"/>
                <a:ext cx="360" cy="171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E4D097-90DC-28B4-C213-B901EBEBC7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20402" y="3975112"/>
                  <a:ext cx="18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852FF5-FB53-4B6A-5E64-884B7CDC6C6D}"/>
                    </a:ext>
                  </a:extLst>
                </p14:cNvPr>
                <p14:cNvContentPartPr/>
                <p14:nvPr/>
              </p14:nvContentPartPr>
              <p14:xfrm>
                <a:off x="3429042" y="4525192"/>
                <a:ext cx="360" cy="352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852FF5-FB53-4B6A-5E64-884B7CDC6C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20402" y="4516552"/>
                  <a:ext cx="180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CE8411-1F74-EC97-BBAB-41BBBD9E98D8}"/>
                    </a:ext>
                  </a:extLst>
                </p14:cNvPr>
                <p14:cNvContentPartPr/>
                <p14:nvPr/>
              </p14:nvContentPartPr>
              <p14:xfrm>
                <a:off x="3125202" y="3520792"/>
                <a:ext cx="225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CE8411-1F74-EC97-BBAB-41BBBD9E98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16202" y="3512152"/>
                  <a:ext cx="243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C3A58F-C967-E00D-E407-B9A4D86AF808}"/>
                    </a:ext>
                  </a:extLst>
                </p14:cNvPr>
                <p14:cNvContentPartPr/>
                <p14:nvPr/>
              </p14:nvContentPartPr>
              <p14:xfrm>
                <a:off x="2216922" y="3520792"/>
                <a:ext cx="38844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C3A58F-C967-E00D-E407-B9A4D86AF80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08282" y="3512152"/>
                  <a:ext cx="40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29A852E-0B43-4ADA-25DC-32B29C5330B4}"/>
                    </a:ext>
                  </a:extLst>
                </p14:cNvPr>
                <p14:cNvContentPartPr/>
                <p14:nvPr/>
              </p14:nvContentPartPr>
              <p14:xfrm>
                <a:off x="1768362" y="3520792"/>
                <a:ext cx="23220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29A852E-0B43-4ADA-25DC-32B29C5330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59362" y="3512152"/>
                  <a:ext cx="249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ED3D44-09C4-8249-6F50-BF6BF2D307C9}"/>
                    </a:ext>
                  </a:extLst>
                </p14:cNvPr>
                <p14:cNvContentPartPr/>
                <p14:nvPr/>
              </p14:nvContentPartPr>
              <p14:xfrm>
                <a:off x="1228002" y="3520792"/>
                <a:ext cx="37152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ED3D44-09C4-8249-6F50-BF6BF2D307C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19362" y="3512152"/>
                  <a:ext cx="389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041BAD2-BE69-448E-DCCF-37884B9DDA1C}"/>
                    </a:ext>
                  </a:extLst>
                </p14:cNvPr>
                <p14:cNvContentPartPr/>
                <p14:nvPr/>
              </p14:nvContentPartPr>
              <p14:xfrm>
                <a:off x="3161922" y="1303192"/>
                <a:ext cx="1690920" cy="264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041BAD2-BE69-448E-DCCF-37884B9DDA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52922" y="1294552"/>
                  <a:ext cx="1708560" cy="26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F7C9CC1-ADA4-0DE4-C0E8-3F8A503BF294}"/>
                    </a:ext>
                  </a:extLst>
                </p14:cNvPr>
                <p14:cNvContentPartPr/>
                <p14:nvPr/>
              </p14:nvContentPartPr>
              <p14:xfrm>
                <a:off x="4661322" y="3865672"/>
                <a:ext cx="3277080" cy="471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F7C9CC1-ADA4-0DE4-C0E8-3F8A503BF29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52322" y="3857032"/>
                  <a:ext cx="3294720" cy="48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7ED5314-A2FA-7879-17CD-3F9F5CC33AF1}"/>
                  </a:ext>
                </a:extLst>
              </p:cNvPr>
              <p:cNvSpPr txBox="1"/>
              <p:nvPr/>
            </p:nvSpPr>
            <p:spPr>
              <a:xfrm>
                <a:off x="209602" y="842487"/>
                <a:ext cx="1558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7ED5314-A2FA-7879-17CD-3F9F5CC33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02" y="842487"/>
                <a:ext cx="1558760" cy="369332"/>
              </a:xfrm>
              <a:prstGeom prst="rect">
                <a:avLst/>
              </a:prstGeom>
              <a:blipFill>
                <a:blip r:embed="rId5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018C6F56-A9D4-25A4-AC4F-97F7F49973AA}"/>
              </a:ext>
            </a:extLst>
          </p:cNvPr>
          <p:cNvSpPr txBox="1"/>
          <p:nvPr/>
        </p:nvSpPr>
        <p:spPr>
          <a:xfrm>
            <a:off x="9982200" y="579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259562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A688-580F-ECC9-5F65-3BC2434D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57052"/>
            <a:ext cx="9247632" cy="5323086"/>
          </a:xfrm>
        </p:spPr>
        <p:txBody>
          <a:bodyPr>
            <a:normAutofit/>
          </a:bodyPr>
          <a:lstStyle/>
          <a:p>
            <a:r>
              <a:rPr lang="en-CA" sz="2400" dirty="0"/>
              <a:t>Capitation leads to underinvestment</a:t>
            </a:r>
          </a:p>
          <a:p>
            <a:r>
              <a:rPr lang="en-CA" sz="2400" dirty="0"/>
              <a:t>Cost reimbursement/prospective payment/FFS leads to overinvestment</a:t>
            </a:r>
          </a:p>
          <a:p>
            <a:r>
              <a:rPr lang="en-CA" sz="2400" dirty="0"/>
              <a:t>Can we </a:t>
            </a:r>
            <a:r>
              <a:rPr lang="en-CA" sz="2400" b="1" dirty="0"/>
              <a:t>split the difference</a:t>
            </a:r>
            <a:r>
              <a:rPr lang="en-CA" sz="2400" dirty="0"/>
              <a:t>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D7A2E9-C7E8-9116-5BE2-1C6A3EE63774}"/>
              </a:ext>
            </a:extLst>
          </p:cNvPr>
          <p:cNvSpPr txBox="1">
            <a:spLocks/>
          </p:cNvSpPr>
          <p:nvPr/>
        </p:nvSpPr>
        <p:spPr>
          <a:xfrm>
            <a:off x="304800" y="232211"/>
            <a:ext cx="1089660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4000" dirty="0">
                <a:cs typeface="Times New Roman" panose="02020603050405020304" pitchFamily="18" charset="0"/>
              </a:rPr>
              <a:t>What is the social optimum?</a:t>
            </a:r>
            <a:endParaRPr lang="en-US" sz="40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71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9A688-580F-ECC9-5F65-3BC2434DD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857052"/>
                <a:ext cx="9247632" cy="5323086"/>
              </a:xfrm>
            </p:spPr>
            <p:txBody>
              <a:bodyPr>
                <a:normAutofit/>
              </a:bodyPr>
              <a:lstStyle/>
              <a:p>
                <a:r>
                  <a:rPr lang="en-CA" sz="2400" dirty="0"/>
                  <a:t>Capitation leads to underinvestment</a:t>
                </a:r>
              </a:p>
              <a:p>
                <a:r>
                  <a:rPr lang="en-CA" sz="2400" dirty="0"/>
                  <a:t>Cost reimbursement/prospective payment/FFS leads to overinvestment</a:t>
                </a:r>
              </a:p>
              <a:p>
                <a:r>
                  <a:rPr lang="en-CA" sz="2400" dirty="0"/>
                  <a:t>Can we </a:t>
                </a:r>
                <a:r>
                  <a:rPr lang="en-CA" sz="2400" b="1" dirty="0"/>
                  <a:t>split the difference</a:t>
                </a:r>
                <a:r>
                  <a:rPr lang="en-CA" sz="2400" dirty="0"/>
                  <a:t>?</a:t>
                </a:r>
              </a:p>
              <a:p>
                <a:r>
                  <a:rPr lang="en-CA" sz="2400" dirty="0"/>
                  <a:t>Now consider the fully “mixed payment” model: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CA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9A688-580F-ECC9-5F65-3BC2434DD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57052"/>
                <a:ext cx="9247632" cy="5323086"/>
              </a:xfrm>
              <a:blipFill>
                <a:blip r:embed="rId3"/>
                <a:stretch>
                  <a:fillRect l="-461" t="-12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BD7A2E9-C7E8-9116-5BE2-1C6A3EE63774}"/>
              </a:ext>
            </a:extLst>
          </p:cNvPr>
          <p:cNvSpPr txBox="1">
            <a:spLocks/>
          </p:cNvSpPr>
          <p:nvPr/>
        </p:nvSpPr>
        <p:spPr>
          <a:xfrm>
            <a:off x="304800" y="232211"/>
            <a:ext cx="1089660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4000" dirty="0">
                <a:cs typeface="Times New Roman" panose="02020603050405020304" pitchFamily="18" charset="0"/>
              </a:rPr>
              <a:t>What is the social optimum?</a:t>
            </a:r>
            <a:endParaRPr lang="en-US" sz="40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6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Adverse Selection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2154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Private information distorts demand for services!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People have information about their own risk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Sometimes on multiple dimensions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Government intervention may be needed to mitigate risks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Mandates, risk adjustment, subsidies (oh my!)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But may also have unintended consequences!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00CFD6-47D4-A5ED-8B83-09DCEAB85E25}"/>
              </a:ext>
            </a:extLst>
          </p:cNvPr>
          <p:cNvSpPr txBox="1">
            <a:spLocks/>
          </p:cNvSpPr>
          <p:nvPr/>
        </p:nvSpPr>
        <p:spPr>
          <a:xfrm>
            <a:off x="597074" y="3853478"/>
            <a:ext cx="726948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This time: Provider Payment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3F776D-A7DB-4AED-9B16-D81631B561AC}"/>
              </a:ext>
            </a:extLst>
          </p:cNvPr>
          <p:cNvSpPr txBox="1">
            <a:spLocks/>
          </p:cNvSpPr>
          <p:nvPr/>
        </p:nvSpPr>
        <p:spPr>
          <a:xfrm>
            <a:off x="609600" y="4510975"/>
            <a:ext cx="10439400" cy="1661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Thinking about </a:t>
            </a:r>
            <a:r>
              <a:rPr lang="en-US" sz="2400" u="sng" dirty="0">
                <a:cs typeface="Times New Roman" panose="02020603050405020304" pitchFamily="18" charset="0"/>
              </a:rPr>
              <a:t>supply </a:t>
            </a:r>
            <a:r>
              <a:rPr lang="en-US" sz="2400" dirty="0">
                <a:cs typeface="Times New Roman" panose="02020603050405020304" pitchFamily="18" charset="0"/>
              </a:rPr>
              <a:t>of healthcare rather than </a:t>
            </a:r>
            <a:r>
              <a:rPr lang="en-US" sz="2400" u="sng" dirty="0">
                <a:cs typeface="Times New Roman" panose="02020603050405020304" pitchFamily="18" charset="0"/>
              </a:rPr>
              <a:t>demand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How do </a:t>
            </a:r>
            <a:r>
              <a:rPr lang="en-US" sz="2400" i="1" dirty="0">
                <a:cs typeface="Times New Roman" panose="02020603050405020304" pitchFamily="18" charset="0"/>
              </a:rPr>
              <a:t>physicians</a:t>
            </a:r>
            <a:r>
              <a:rPr lang="en-US" sz="2400" dirty="0">
                <a:cs typeface="Times New Roman" panose="02020603050405020304" pitchFamily="18" charset="0"/>
              </a:rPr>
              <a:t> respond to incentives?</a:t>
            </a:r>
          </a:p>
        </p:txBody>
      </p:sp>
    </p:spTree>
    <p:extLst>
      <p:ext uri="{BB962C8B-B14F-4D97-AF65-F5344CB8AC3E}">
        <p14:creationId xmlns:p14="http://schemas.microsoft.com/office/powerpoint/2010/main" val="565854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9A688-580F-ECC9-5F65-3BC2434DD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857052"/>
                <a:ext cx="9247632" cy="5323086"/>
              </a:xfrm>
            </p:spPr>
            <p:txBody>
              <a:bodyPr>
                <a:normAutofit/>
              </a:bodyPr>
              <a:lstStyle/>
              <a:p>
                <a:r>
                  <a:rPr lang="en-CA" sz="2400" dirty="0"/>
                  <a:t>Capitation leads to underinvestment</a:t>
                </a:r>
              </a:p>
              <a:p>
                <a:r>
                  <a:rPr lang="en-CA" sz="2400" dirty="0"/>
                  <a:t>Cost reimbursement/prospective payment/FFS leads to overinvestment</a:t>
                </a:r>
              </a:p>
              <a:p>
                <a:r>
                  <a:rPr lang="en-CA" sz="2400" dirty="0"/>
                  <a:t>Can we </a:t>
                </a:r>
                <a:r>
                  <a:rPr lang="en-CA" sz="2400" b="1" dirty="0"/>
                  <a:t>split the difference</a:t>
                </a:r>
                <a:r>
                  <a:rPr lang="en-CA" sz="2400" dirty="0"/>
                  <a:t>?</a:t>
                </a:r>
              </a:p>
              <a:p>
                <a:r>
                  <a:rPr lang="en-CA" sz="2400" dirty="0"/>
                  <a:t>Now consider the fully “mixed payment” model: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CA" sz="2400" b="0" dirty="0"/>
              </a:p>
              <a:p>
                <a:r>
                  <a:rPr lang="en-CA" sz="2400" dirty="0"/>
                  <a:t>In equilibrium, we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CA" sz="2400" dirty="0"/>
                  <a:t> (why?)</a:t>
                </a:r>
              </a:p>
              <a:p>
                <a:r>
                  <a:rPr lang="en-CA" sz="2400" dirty="0"/>
                  <a:t>Then the solution is characterized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−1)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9A688-580F-ECC9-5F65-3BC2434DD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57052"/>
                <a:ext cx="9247632" cy="5323086"/>
              </a:xfrm>
              <a:blipFill>
                <a:blip r:embed="rId3"/>
                <a:stretch>
                  <a:fillRect l="-461" t="-12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BD7A2E9-C7E8-9116-5BE2-1C6A3EE63774}"/>
              </a:ext>
            </a:extLst>
          </p:cNvPr>
          <p:cNvSpPr txBox="1">
            <a:spLocks/>
          </p:cNvSpPr>
          <p:nvPr/>
        </p:nvSpPr>
        <p:spPr>
          <a:xfrm>
            <a:off x="304800" y="232211"/>
            <a:ext cx="1089660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4000" dirty="0">
                <a:cs typeface="Times New Roman" panose="02020603050405020304" pitchFamily="18" charset="0"/>
              </a:rPr>
              <a:t>What is the social optimum?</a:t>
            </a:r>
            <a:endParaRPr lang="en-US" sz="40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67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9A688-580F-ECC9-5F65-3BC2434DD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857052"/>
                <a:ext cx="9247632" cy="5323086"/>
              </a:xfrm>
            </p:spPr>
            <p:txBody>
              <a:bodyPr>
                <a:normAutofit/>
              </a:bodyPr>
              <a:lstStyle/>
              <a:p>
                <a:r>
                  <a:rPr lang="en-CA" sz="2400" dirty="0"/>
                  <a:t>Then the solution is characterized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CA" sz="2400" b="0" dirty="0"/>
              </a:p>
              <a:p>
                <a:r>
                  <a:rPr lang="en-CA" sz="2400" dirty="0"/>
                  <a:t>If we suppose that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𝑟𝐶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𝑐𝑞</m:t>
                    </m:r>
                  </m:oMath>
                </a14:m>
                <a:r>
                  <a:rPr lang="en-CA" sz="2400" dirty="0"/>
                  <a:t>, then: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CA" sz="2400" dirty="0"/>
              </a:p>
              <a:p>
                <a:r>
                  <a:rPr lang="en-CA" sz="2400" b="1" dirty="0">
                    <a:solidFill>
                      <a:schemeClr val="accent3">
                        <a:lumMod val="75000"/>
                      </a:schemeClr>
                    </a:solidFill>
                  </a:rPr>
                  <a:t>How do we interpret this?</a:t>
                </a:r>
              </a:p>
              <a:p>
                <a:r>
                  <a:rPr lang="en-CA" sz="2400" b="1" dirty="0">
                    <a:solidFill>
                      <a:schemeClr val="accent3">
                        <a:lumMod val="75000"/>
                      </a:schemeClr>
                    </a:solidFill>
                  </a:rPr>
                  <a:t>What are the comparative statics?</a:t>
                </a: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9A688-580F-ECC9-5F65-3BC2434DD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57052"/>
                <a:ext cx="9247632" cy="5323086"/>
              </a:xfrm>
              <a:blipFill>
                <a:blip r:embed="rId3"/>
                <a:stretch>
                  <a:fillRect l="-461" t="-12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BD7A2E9-C7E8-9116-5BE2-1C6A3EE63774}"/>
              </a:ext>
            </a:extLst>
          </p:cNvPr>
          <p:cNvSpPr txBox="1">
            <a:spLocks/>
          </p:cNvSpPr>
          <p:nvPr/>
        </p:nvSpPr>
        <p:spPr>
          <a:xfrm>
            <a:off x="304800" y="232211"/>
            <a:ext cx="1089660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4000" dirty="0">
                <a:cs typeface="Times New Roman" panose="02020603050405020304" pitchFamily="18" charset="0"/>
              </a:rPr>
              <a:t>What is the social optimum?</a:t>
            </a:r>
            <a:endParaRPr lang="en-US" sz="40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10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9A688-580F-ECC9-5F65-3BC2434DD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857052"/>
                <a:ext cx="9247632" cy="5323086"/>
              </a:xfrm>
            </p:spPr>
            <p:txBody>
              <a:bodyPr>
                <a:normAutofit/>
              </a:bodyPr>
              <a:lstStyle/>
              <a:p>
                <a:r>
                  <a:rPr lang="en-CA" sz="2400" dirty="0"/>
                  <a:t>Then the solution is characterized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CA" sz="2400" b="0" dirty="0"/>
              </a:p>
              <a:p>
                <a:r>
                  <a:rPr lang="en-CA" sz="2400" dirty="0"/>
                  <a:t>If we suppose that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𝑟𝐶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𝑐𝑞</m:t>
                    </m:r>
                  </m:oMath>
                </a14:m>
                <a:r>
                  <a:rPr lang="en-CA" sz="2400" dirty="0"/>
                  <a:t>, then: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CA" sz="2400" dirty="0"/>
              </a:p>
              <a:p>
                <a:pPr marL="0" indent="0">
                  <a:buNone/>
                </a:pPr>
                <a:r>
                  <a:rPr lang="en-CA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What about policy makers?</a:t>
                </a:r>
              </a:p>
              <a:p>
                <a:r>
                  <a:rPr lang="en-CA" sz="2400" dirty="0"/>
                  <a:t>Suppose we want to incentivize provision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CA" sz="2400" dirty="0"/>
                  <a:t>Can we?</a:t>
                </a:r>
              </a:p>
              <a:p>
                <a:r>
                  <a:rPr lang="en-CA" sz="2400" dirty="0"/>
                  <a:t>What parameters do policy-makers in the model have?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9A688-580F-ECC9-5F65-3BC2434DD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57052"/>
                <a:ext cx="9247632" cy="5323086"/>
              </a:xfrm>
              <a:blipFill>
                <a:blip r:embed="rId3"/>
                <a:stretch>
                  <a:fillRect l="-989" t="-12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BD7A2E9-C7E8-9116-5BE2-1C6A3EE63774}"/>
              </a:ext>
            </a:extLst>
          </p:cNvPr>
          <p:cNvSpPr txBox="1">
            <a:spLocks/>
          </p:cNvSpPr>
          <p:nvPr/>
        </p:nvSpPr>
        <p:spPr>
          <a:xfrm>
            <a:off x="304800" y="232211"/>
            <a:ext cx="1089660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4000" dirty="0">
                <a:cs typeface="Times New Roman" panose="02020603050405020304" pitchFamily="18" charset="0"/>
              </a:rPr>
              <a:t>What is the social optimum?</a:t>
            </a:r>
            <a:endParaRPr lang="en-US" sz="40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63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04800" y="-12700"/>
            <a:ext cx="8229600" cy="9271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Weaknesses of EM (1986)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spcBef>
                    <a:spcPts val="0"/>
                  </a:spcBef>
                  <a:buFont typeface="Symbol" pitchFamily="18" charset="2"/>
                  <a:buAutoNum type="arabicPeriod"/>
                  <a:defRPr/>
                </a:pPr>
                <a:r>
                  <a:rPr lang="en-US" sz="2400" b="1" u="sng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Ignores demand side cost sharing (bargaining)</a:t>
                </a: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Ignores the role of competition</a:t>
                </a:r>
              </a:p>
              <a:p>
                <a:pPr marL="400050" lvl="1" indent="0">
                  <a:spcBef>
                    <a:spcPts val="0"/>
                  </a:spcBef>
                  <a:buNone/>
                  <a:defRPr/>
                </a:pPr>
                <a:r>
                  <a:rPr lang="en-US" sz="2400" i="1" dirty="0">
                    <a:cs typeface="Times New Roman" panose="02020603050405020304" pitchFamily="18" charset="0"/>
                  </a:rPr>
                  <a:t>	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Solution explored in Ellis (1998) </a:t>
                </a: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2"/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Optimality breaks down with patient heterogeneity if  providers can distort services to attract only the lowest cost patients.</a:t>
                </a: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r>
                  <a:rPr lang="en-US" sz="2400" i="1" dirty="0">
                    <a:cs typeface="Times New Roman" panose="02020603050405020304" pitchFamily="18" charset="0"/>
                  </a:rPr>
                  <a:t>	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Solution: Optimal Risk adjustment, Glazer &amp; McGuire (2000), Ellis (2008)</a:t>
                </a:r>
              </a:p>
              <a:p>
                <a:pPr marL="457200" indent="-457200">
                  <a:spcBef>
                    <a:spcPts val="0"/>
                  </a:spcBef>
                  <a:buFont typeface="+mj-lt"/>
                  <a:buAutoNum type="arabicPeriod" startAt="4"/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Model assumes that provider bears the full cost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	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Solution: Pay for performance (shift costs to providers)</a:t>
                </a:r>
                <a:endParaRPr lang="en-US" sz="2400" i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  <a:blipFill>
                <a:blip r:embed="rId3"/>
                <a:stretch>
                  <a:fillRect l="-471" t="-1246" r="-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79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04800" y="-12700"/>
            <a:ext cx="8229600" cy="9271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Ellis &amp; McGuire (1990)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CA" sz="2400" u="sng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Can we optimally create a market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CA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CA" sz="24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CA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CA" sz="24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CA" sz="2400" b="0" u="sng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What happens if consumers and providers demand different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Model this as a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bargaining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problem between providers and patients: 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  <a:blipFill>
                <a:blip r:embed="rId3"/>
                <a:stretch>
                  <a:fillRect l="-471" t="-12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829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04800" y="-12700"/>
            <a:ext cx="8229600" cy="9271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Ellis &amp; McGuire (1990)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CA" sz="2400" u="sng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Can we optimally create a market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CA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CA" sz="24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CA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CA" sz="24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CA" sz="2400" b="0" u="sng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What happens if consumers and providers demand different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Model this as a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bargaining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problem between providers and patients: 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r>
                  <a:rPr lang="en-US" sz="2400" b="1" dirty="0">
                    <a:cs typeface="Times New Roman" panose="02020603050405020304" pitchFamily="18" charset="0"/>
                  </a:rPr>
                  <a:t>Patient utility: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𝑝𝑎𝑡𝑖𝑒𝑛𝑡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𝑎𝑞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𝑐𝑞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  <a:blipFill>
                <a:blip r:embed="rId3"/>
                <a:stretch>
                  <a:fillRect l="-942" t="-12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067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04800" y="-12700"/>
            <a:ext cx="8229600" cy="9271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Ellis &amp; McGuire (1990)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CA" sz="2400" u="sng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Can we optimally create a market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CA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CA" sz="24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CA" sz="24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CA" sz="2400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CA" sz="2400" b="0" u="sng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What happens if consumers and providers demand different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Model this as a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bargaining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problem between providers and patients: 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r>
                  <a:rPr lang="en-US" sz="2400" b="1" dirty="0">
                    <a:cs typeface="Times New Roman" panose="02020603050405020304" pitchFamily="18" charset="0"/>
                  </a:rPr>
                  <a:t>Patient utility: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𝑝𝑎𝑡𝑖𝑒𝑛𝑡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𝑎𝑞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𝑐𝑞</m:t>
                      </m:r>
                    </m:oMath>
                  </m:oMathPara>
                </a14:m>
                <a:endParaRPr lang="en-CA" sz="24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r>
                  <a:rPr lang="en-US" sz="2400" b="1" dirty="0">
                    <a:cs typeface="Times New Roman" panose="02020603050405020304" pitchFamily="18" charset="0"/>
                  </a:rPr>
                  <a:t>Provider utility: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𝑝𝑟𝑜𝑣𝑖𝑑𝑒𝑟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CA" sz="24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𝑟𝑞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𝑎𝑞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  <a:blipFill>
                <a:blip r:embed="rId3"/>
                <a:stretch>
                  <a:fillRect l="-942" t="-12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387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04800" y="-12700"/>
            <a:ext cx="8229600" cy="9271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Roth-Nash Bargaining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Given the two utility functions and their proposed solutions, how do we pick? 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Assign each party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bargaining power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(and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CA" sz="24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Then, solution can be given by </a:t>
                </a: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CA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CA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CA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CA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CA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𝑝𝑟𝑜𝑣𝑖𝑑𝑒𝑟</m:t>
                                          </m:r>
                                        </m:sub>
                                        <m:sup>
                                          <m:r>
                                            <a:rPr lang="en-CA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CA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CA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CA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CA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CA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𝑝𝑎𝑡𝑖𝑒𝑛𝑡</m:t>
                                          </m:r>
                                        </m:sub>
                                        <m:sup>
                                          <m:r>
                                            <a:rPr lang="en-CA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  <a:blipFill>
                <a:blip r:embed="rId3"/>
                <a:stretch>
                  <a:fillRect l="-471" t="-12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501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04800" y="-12700"/>
            <a:ext cx="8229600" cy="9271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Roth-Nash Bargaining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Given the two utility functions and their proposed solutions, how do we pick? 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Assign each party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bargaining power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(and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CA" sz="24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Then, solution can be given by </a:t>
                </a: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CA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CA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CA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CA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CA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𝑝𝑟𝑜𝑣𝑖𝑑𝑒𝑟</m:t>
                                          </m:r>
                                        </m:sub>
                                        <m:sup>
                                          <m:r>
                                            <a:rPr lang="en-CA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CA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CA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CA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CA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CA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𝑝𝑎𝑡𝑖𝑒𝑛𝑡</m:t>
                                          </m:r>
                                        </m:sub>
                                        <m:sup>
                                          <m:r>
                                            <a:rPr lang="en-CA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When both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are quadratic, the solution can be expressed as</a:t>
                </a: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𝐺𝑞</m:t>
                              </m:r>
                            </m:e>
                          </m:d>
                        </m:num>
                        <m:den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𝐼𝑞</m:t>
                              </m:r>
                            </m:e>
                          </m:d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CA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𝑝𝑟𝑜𝑣𝑖𝑑𝑒𝑟</m:t>
                                      </m:r>
                                    </m:sub>
                                    <m:sup>
                                      <m:r>
                                        <a:rPr lang="en-CA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𝑝𝑟𝑜𝑣𝑖𝑑𝑒𝑟</m:t>
                                  </m:r>
                                </m:sub>
                                <m:sup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CA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𝑝𝑎𝑡𝑖𝑒𝑛𝑡</m:t>
                                      </m:r>
                                    </m:sub>
                                    <m:sup>
                                      <m:r>
                                        <a:rPr lang="en-CA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𝑝𝑎𝑡𝑖𝑒𝑛𝑡</m:t>
                                  </m:r>
                                </m:sub>
                                <m:sup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In the simple case where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=.5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this reduces to </a:t>
                </a: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𝑝𝑎𝑡𝑖𝑒𝑛𝑡</m:t>
                              </m:r>
                            </m:sub>
                            <m:sup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𝑝𝑟𝑜𝑣𝑖𝑑𝑒𝑟</m:t>
                              </m:r>
                            </m:sub>
                            <m:sup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  <a:blipFill>
                <a:blip r:embed="rId3"/>
                <a:stretch>
                  <a:fillRect l="-471" t="-12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26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04800" y="-12700"/>
            <a:ext cx="8229600" cy="9271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Bargaining for Health Care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If we assume symmetric bargaining (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=1/2),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then: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den>
                          </m:f>
                        </m:num>
                        <m:den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How can policy makers use this? </a:t>
                </a: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  <a:blipFill>
                <a:blip r:embed="rId3"/>
                <a:stretch>
                  <a:fillRect l="-942" t="-12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22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6951582" cy="702856"/>
          </a:xfrm>
          <a:prstGeom prst="rect">
            <a:avLst/>
          </a:prstGeom>
        </p:spPr>
        <p:txBody>
          <a:bodyPr vert="horz" wrap="square" lIns="0" tIns="25499" rIns="0" bIns="0" rtlCol="0" anchor="b">
            <a:spAutoFit/>
          </a:bodyPr>
          <a:lstStyle/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dirty="0"/>
              <a:t>Why </a:t>
            </a:r>
            <a:r>
              <a:rPr spc="95" dirty="0"/>
              <a:t>study</a:t>
            </a:r>
            <a:r>
              <a:rPr spc="116" dirty="0"/>
              <a:t> </a:t>
            </a:r>
            <a:r>
              <a:rPr spc="85" dirty="0"/>
              <a:t>physicians?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066800"/>
            <a:ext cx="10790298" cy="4336478"/>
          </a:xfrm>
          <a:prstGeom prst="rect">
            <a:avLst/>
          </a:prstGeom>
        </p:spPr>
        <p:txBody>
          <a:bodyPr vert="horz" wrap="square" lIns="0" tIns="154339" rIns="0" bIns="0" rtlCol="0">
            <a:spAutoFit/>
          </a:bodyPr>
          <a:lstStyle/>
          <a:p>
            <a:pPr marL="216074" indent="-190574">
              <a:spcBef>
                <a:spcPts val="1215"/>
              </a:spcBef>
              <a:buChar char="•"/>
              <a:tabLst>
                <a:tab pos="217416" algn="l"/>
              </a:tabLst>
            </a:pP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the first healthcare provider we are exposed to in the healthcare sector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74" indent="-190574">
              <a:spcBef>
                <a:spcPts val="993"/>
              </a:spcBef>
              <a:buChar char="•"/>
              <a:tabLst>
                <a:tab pos="217416" algn="l"/>
              </a:tabLst>
            </a:pP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Canada, they are the “gatekeeper” to many specialty services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74" indent="-190574">
              <a:spcBef>
                <a:spcPts val="528"/>
              </a:spcBef>
              <a:buChar char="•"/>
              <a:tabLst>
                <a:tab pos="217416" algn="l"/>
              </a:tabLst>
            </a:pP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decisions matter!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6536" lvl="1" indent="-182522">
              <a:spcBef>
                <a:spcPts val="528"/>
              </a:spcBef>
              <a:buChar char="•"/>
              <a:tabLst>
                <a:tab pos="697878" algn="l"/>
              </a:tabLst>
            </a:pP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tests, interpret results, decide appropriate action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74" marR="10737" indent="-190574">
              <a:spcBef>
                <a:spcPts val="676"/>
              </a:spcBef>
              <a:buChar char="•"/>
              <a:tabLst>
                <a:tab pos="217416" algn="l"/>
              </a:tabLst>
            </a:pP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Physicians possess more (but incomplete) information than the patient</a:t>
            </a:r>
            <a:endParaRPr lang="en-CA" sz="2200" dirty="0">
              <a:solidFill>
                <a:srgbClr val="2237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74" marR="10737" indent="-190574">
              <a:spcBef>
                <a:spcPts val="676"/>
              </a:spcBef>
              <a:buChar char="•"/>
              <a:tabLst>
                <a:tab pos="217416" algn="l"/>
              </a:tabLst>
            </a:pPr>
            <a:r>
              <a:rPr lang="en-CA"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they also respond to: </a:t>
            </a:r>
          </a:p>
          <a:p>
            <a:pPr marL="673274" marR="10737" lvl="1" indent="-190574">
              <a:spcBef>
                <a:spcPts val="676"/>
              </a:spcBef>
              <a:buChar char="•"/>
              <a:tabLst>
                <a:tab pos="217416" algn="l"/>
              </a:tabLst>
            </a:pPr>
            <a:r>
              <a:rPr lang="en-CA"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Heuristics</a:t>
            </a:r>
          </a:p>
          <a:p>
            <a:pPr marL="673274" marR="10737" lvl="1" indent="-190574">
              <a:spcBef>
                <a:spcPts val="676"/>
              </a:spcBef>
              <a:buChar char="•"/>
              <a:tabLst>
                <a:tab pos="217416" algn="l"/>
              </a:tabLst>
            </a:pPr>
            <a:r>
              <a:rPr lang="en-CA"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risk </a:t>
            </a:r>
            <a:r>
              <a:rPr lang="en-CA" sz="2200" i="1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proxies</a:t>
            </a:r>
          </a:p>
          <a:p>
            <a:pPr marL="673274" marR="10737" lvl="1" indent="-190574">
              <a:spcBef>
                <a:spcPts val="676"/>
              </a:spcBef>
              <a:buChar char="•"/>
              <a:tabLst>
                <a:tab pos="217416" algn="l"/>
              </a:tabLst>
            </a:pPr>
            <a:r>
              <a:rPr lang="en-CA"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Incentives</a:t>
            </a: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(e.g., financial, malpractice, etc.)</a:t>
            </a:r>
            <a:endParaRPr lang="en-CA" sz="2200" dirty="0">
              <a:solidFill>
                <a:srgbClr val="2237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3274" marR="10737" lvl="1" indent="-190574">
              <a:spcBef>
                <a:spcPts val="676"/>
              </a:spcBef>
              <a:buChar char="•"/>
              <a:tabLst>
                <a:tab pos="217416" algn="l"/>
              </a:tabLst>
            </a:pPr>
            <a:r>
              <a:rPr lang="en-CA"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rejudices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03331" y="6397071"/>
            <a:ext cx="244258" cy="233063"/>
          </a:xfrm>
          <a:prstGeom prst="rect">
            <a:avLst/>
          </a:prstGeom>
        </p:spPr>
        <p:txBody>
          <a:bodyPr vert="horz" wrap="square" lIns="0" tIns="37578" rIns="0" bIns="0" rtlCol="0">
            <a:spAutoFit/>
          </a:bodyPr>
          <a:lstStyle/>
          <a:p>
            <a:pPr marL="80524">
              <a:spcBef>
                <a:spcPts val="296"/>
              </a:spcBef>
            </a:pPr>
            <a:fld id="{81D60167-4931-47E6-BA6A-407CBD079E47}" type="slidenum">
              <a:rPr sz="1268" spc="-201" dirty="0">
                <a:solidFill>
                  <a:srgbClr val="22373A"/>
                </a:solidFill>
                <a:latin typeface="Arial Black"/>
                <a:cs typeface="Arial Black"/>
              </a:rPr>
              <a:pPr marL="80524">
                <a:spcBef>
                  <a:spcPts val="296"/>
                </a:spcBef>
              </a:pPr>
              <a:t>4</a:t>
            </a:fld>
            <a:endParaRPr sz="1268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04800" y="-12700"/>
            <a:ext cx="8229600" cy="9271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Bargaining for Health Care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If we assume symmetric bargaining (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=1/2),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then: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den>
                          </m:f>
                        </m:num>
                        <m:den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How can policy makers use this?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Policymakers in the model have 2 parameters in hand: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CA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endParaRPr lang="en-CA" sz="2400" b="0" dirty="0"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In both models,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led providers to choose efficient allocations of </a:t>
                </a:r>
                <a:r>
                  <a:rPr lang="en-US" sz="2400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q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choosing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CA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CA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In particular,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so that the expected net revenue of the provider is 0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Cover the costs of the average patient </a:t>
                </a: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  <a:blipFill>
                <a:blip r:embed="rId3"/>
                <a:stretch>
                  <a:fillRect l="-942" t="-12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347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04800" y="-12700"/>
            <a:ext cx="8229600" cy="9271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Social Optimum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We achieve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when marginal social benefits = marginal social costs 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In this model, this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𝑝𝑎𝑡𝑖𝑒𝑛𝑡</m:t>
                        </m:r>
                      </m:sub>
                      <m:sup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CA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Based on our bargaining solution: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den>
                          </m:f>
                        </m:num>
                        <m:den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CA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CA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CA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CA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CA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CA" sz="2400" dirty="0">
                    <a:cs typeface="Times New Roman" panose="02020603050405020304" pitchFamily="18" charset="0"/>
                  </a:rPr>
                  <a:t>Then, the cost of the average patient is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  <m:r>
                      <a:rPr lang="en-CA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1" i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𝐑</m:t>
                        </m:r>
                      </m:e>
                      <m:sub>
                        <m:r>
                          <a:rPr lang="en-CA" sz="2400" b="1" i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  <a:blipFill>
                <a:blip r:embed="rId3"/>
                <a:stretch>
                  <a:fillRect l="-471" t="-12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942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Mini Referee Report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9984829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do you think about these papers?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Any concerns?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Anything clever?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What would you extend? </a:t>
            </a:r>
          </a:p>
        </p:txBody>
      </p:sp>
    </p:spTree>
    <p:extLst>
      <p:ext uri="{BB962C8B-B14F-4D97-AF65-F5344CB8AC3E}">
        <p14:creationId xmlns:p14="http://schemas.microsoft.com/office/powerpoint/2010/main" val="2585678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Ma and </a:t>
            </a:r>
            <a:r>
              <a:rPr lang="en-US" dirty="0" err="1"/>
              <a:t>Mak</a:t>
            </a:r>
            <a:r>
              <a:rPr lang="en-US" dirty="0"/>
              <a:t> (2019)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1" y="4814777"/>
            <a:ext cx="941832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“Incentives in healthcare payment systems.” </a:t>
            </a:r>
            <a:r>
              <a:rPr lang="en-US" i="1" dirty="0"/>
              <a:t>Oxford Research </a:t>
            </a:r>
            <a:r>
              <a:rPr lang="en-US" i="1" dirty="0" err="1"/>
              <a:t>Encylopedia</a:t>
            </a:r>
            <a:r>
              <a:rPr lang="en-US" i="1" dirty="0"/>
              <a:t> of Economics and Finance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56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04800" y="-12700"/>
            <a:ext cx="8229600" cy="9271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Internalizing the Social Optimum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>
          <a:xfrm>
            <a:off x="533400" y="914400"/>
            <a:ext cx="10363199" cy="5384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CA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Do payment systems correctly lead physicians to </a:t>
            </a:r>
            <a:r>
              <a:rPr lang="en-CA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internalize </a:t>
            </a:r>
            <a:r>
              <a:rPr lang="en-CA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the social optima? </a:t>
            </a:r>
          </a:p>
          <a:p>
            <a:pPr>
              <a:spcBef>
                <a:spcPts val="0"/>
              </a:spcBef>
              <a:defRPr/>
            </a:pPr>
            <a:r>
              <a:rPr lang="en-CA" sz="2400" dirty="0">
                <a:cs typeface="Times New Roman" panose="02020603050405020304" pitchFamily="18" charset="0"/>
              </a:rPr>
              <a:t>Essentially, this is the fundamental problem of markets: do individual players act in a way that benefits the market? </a:t>
            </a:r>
          </a:p>
          <a:p>
            <a:pPr>
              <a:spcBef>
                <a:spcPts val="0"/>
              </a:spcBef>
              <a:defRPr/>
            </a:pPr>
            <a:r>
              <a:rPr lang="en-CA" sz="2400" dirty="0">
                <a:cs typeface="Times New Roman" panose="02020603050405020304" pitchFamily="18" charset="0"/>
              </a:rPr>
              <a:t>Ma and </a:t>
            </a:r>
            <a:r>
              <a:rPr lang="en-CA" sz="2400" dirty="0" err="1">
                <a:cs typeface="Times New Roman" panose="02020603050405020304" pitchFamily="18" charset="0"/>
              </a:rPr>
              <a:t>Mak</a:t>
            </a:r>
            <a:r>
              <a:rPr lang="en-CA" sz="2400" dirty="0">
                <a:cs typeface="Times New Roman" panose="02020603050405020304" pitchFamily="18" charset="0"/>
              </a:rPr>
              <a:t> call this the </a:t>
            </a:r>
            <a:r>
              <a:rPr lang="en-CA" sz="2400" b="1" u="sng" dirty="0">
                <a:cs typeface="Times New Roman" panose="02020603050405020304" pitchFamily="18" charset="0"/>
              </a:rPr>
              <a:t>internalization principle</a:t>
            </a:r>
            <a:endParaRPr lang="en-US" sz="2200" b="1" u="sng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977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04800" y="-12700"/>
            <a:ext cx="8229600" cy="9271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Internalizing the Social Optimum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>
          <a:xfrm>
            <a:off x="533400" y="914400"/>
            <a:ext cx="10363199" cy="5384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CA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Do payment systems correctly lead physicians to </a:t>
            </a:r>
            <a:r>
              <a:rPr lang="en-CA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internalize </a:t>
            </a:r>
            <a:r>
              <a:rPr lang="en-CA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the social optima? </a:t>
            </a:r>
          </a:p>
          <a:p>
            <a:pPr>
              <a:spcBef>
                <a:spcPts val="0"/>
              </a:spcBef>
              <a:defRPr/>
            </a:pPr>
            <a:r>
              <a:rPr lang="en-CA" sz="2400" dirty="0">
                <a:cs typeface="Times New Roman" panose="02020603050405020304" pitchFamily="18" charset="0"/>
              </a:rPr>
              <a:t>Essentially, this is the fundamental problem of markets: do individual players act in a way that benefits the market? </a:t>
            </a:r>
          </a:p>
          <a:p>
            <a:pPr>
              <a:spcBef>
                <a:spcPts val="0"/>
              </a:spcBef>
              <a:defRPr/>
            </a:pPr>
            <a:r>
              <a:rPr lang="en-CA" sz="2400" dirty="0">
                <a:cs typeface="Times New Roman" panose="02020603050405020304" pitchFamily="18" charset="0"/>
              </a:rPr>
              <a:t>Ma and </a:t>
            </a:r>
            <a:r>
              <a:rPr lang="en-CA" sz="2400" dirty="0" err="1">
                <a:cs typeface="Times New Roman" panose="02020603050405020304" pitchFamily="18" charset="0"/>
              </a:rPr>
              <a:t>Mak</a:t>
            </a:r>
            <a:r>
              <a:rPr lang="en-CA" sz="2400" dirty="0">
                <a:cs typeface="Times New Roman" panose="02020603050405020304" pitchFamily="18" charset="0"/>
              </a:rPr>
              <a:t> call this the </a:t>
            </a:r>
            <a:r>
              <a:rPr lang="en-CA" sz="2400" b="1" u="sng" dirty="0">
                <a:cs typeface="Times New Roman" panose="02020603050405020304" pitchFamily="18" charset="0"/>
              </a:rPr>
              <a:t>internalization principle</a:t>
            </a:r>
          </a:p>
          <a:p>
            <a:pPr>
              <a:spcBef>
                <a:spcPts val="0"/>
              </a:spcBef>
              <a:defRPr/>
            </a:pPr>
            <a:endParaRPr lang="en-CA" sz="2400" b="1" u="sng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CA" sz="2400" b="1" dirty="0">
                <a:cs typeface="Times New Roman" panose="02020603050405020304" pitchFamily="18" charset="0"/>
              </a:rPr>
              <a:t>Model primitives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CA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Health provider</a:t>
            </a:r>
            <a:r>
              <a:rPr lang="en-CA" sz="2400" dirty="0">
                <a:solidFill>
                  <a:schemeClr val="tx1"/>
                </a:solidFill>
                <a:cs typeface="Times New Roman" panose="02020603050405020304" pitchFamily="18" charset="0"/>
              </a:rPr>
              <a:t>: chooses treatment, quality, cost-reduction efforts, coding, dumping, cream-skimming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CA" sz="2400" b="1" dirty="0">
                <a:cs typeface="Times New Roman" panose="02020603050405020304" pitchFamily="18" charset="0"/>
              </a:rPr>
              <a:t>Insurer</a:t>
            </a:r>
            <a:r>
              <a:rPr lang="en-CA" sz="2400" dirty="0">
                <a:cs typeface="Times New Roman" panose="02020603050405020304" pitchFamily="18" charset="0"/>
              </a:rPr>
              <a:t>: chooses contract as (weighted average of) FFS or capitation</a:t>
            </a:r>
            <a:endParaRPr lang="en-US" sz="2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24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04800" y="-12700"/>
            <a:ext cx="8229600" cy="9271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CA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 </a:t>
                </a:r>
                <a:r>
                  <a:rPr lang="en-CA" sz="2400" dirty="0">
                    <a:cs typeface="Times New Roman" panose="02020603050405020304" pitchFamily="18" charset="0"/>
                  </a:rPr>
                  <a:t>quality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demand is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and </a:t>
                </a:r>
                <a:r>
                  <a:rPr lang="en-US" sz="22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social benefit</a:t>
                </a: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Provider chooses a quality and a cost-reducing effort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leading to cost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200" dirty="0">
                    <a:cs typeface="Times New Roman" panose="02020603050405020304" pitchFamily="18" charset="0"/>
                  </a:rPr>
                  <a:t>(Public information): Provider’s cost of effort and quality is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  <a:blipFill>
                <a:blip r:embed="rId3"/>
                <a:stretch>
                  <a:fillRect l="-471" t="-12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666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04800" y="-12700"/>
            <a:ext cx="8229600" cy="9271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CA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 </a:t>
                </a:r>
                <a:r>
                  <a:rPr lang="en-CA" sz="2400" dirty="0">
                    <a:cs typeface="Times New Roman" panose="02020603050405020304" pitchFamily="18" charset="0"/>
                  </a:rPr>
                  <a:t>quality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demand is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and </a:t>
                </a:r>
                <a:r>
                  <a:rPr lang="en-US" sz="22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social benefit</a:t>
                </a: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b="1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Provider chooses a quality and a cost-reducing effort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leading to cost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200" dirty="0">
                    <a:cs typeface="Times New Roman" panose="02020603050405020304" pitchFamily="18" charset="0"/>
                  </a:rPr>
                  <a:t>(Public information): Provider’s cost of effort and quality is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C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r>
                  <a:rPr lang="en-US" sz="2200" dirty="0">
                    <a:cs typeface="Times New Roman" panose="02020603050405020304" pitchFamily="18" charset="0"/>
                  </a:rPr>
                  <a:t>Suppose insurer utility = social welfare is given by</a:t>
                </a: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200" dirty="0">
                    <a:cs typeface="Times New Roman" panose="02020603050405020304" pitchFamily="18" charset="0"/>
                  </a:rPr>
                  <a:t>What are the first order conditions?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What are the comparative statics?</a:t>
                </a: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  <a:blipFill>
                <a:blip r:embed="rId3"/>
                <a:stretch>
                  <a:fillRect l="-765" t="-12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332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04800" y="-12700"/>
            <a:ext cx="10668000" cy="9271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altLang="en-US" sz="3400" dirty="0">
                <a:cs typeface="Times New Roman" panose="02020603050405020304" pitchFamily="18" charset="0"/>
              </a:rPr>
              <a:t>Can prospective payment satisfy the internalization principle?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CA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Now suppose that providers receive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lump-sum and per-unit prices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200" dirty="0">
                    <a:cs typeface="Times New Roman" panose="02020603050405020304" pitchFamily="18" charset="0"/>
                  </a:rPr>
                  <a:t>This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does not depend on </a:t>
                </a:r>
                <a14:m>
                  <m:oMath xmlns:m="http://schemas.openxmlformats.org/officeDocument/2006/math">
                    <m:r>
                      <a:rPr lang="en-CA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CA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CA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</m:t>
                    </m:r>
                    <m:r>
                      <a:rPr lang="en-CA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200" dirty="0">
                    <a:cs typeface="Times New Roman" panose="02020603050405020304" pitchFamily="18" charset="0"/>
                  </a:rPr>
                  <a:t>Now, provider profit is given by</a:t>
                </a: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𝑝𝐷</m:t>
                      </m:r>
                      <m:d>
                        <m:d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CA" sz="22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r>
                  <a:rPr lang="en-US" sz="22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Key question</a:t>
                </a: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: can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be chosen to implement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  <a:blipFill>
                <a:blip r:embed="rId3"/>
                <a:stretch>
                  <a:fillRect l="-765" t="-12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752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04800" y="-12700"/>
            <a:ext cx="10668000" cy="9271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altLang="en-US" sz="3400" dirty="0">
                <a:cs typeface="Times New Roman" panose="02020603050405020304" pitchFamily="18" charset="0"/>
              </a:rPr>
              <a:t>Can prospective payment satisfy the internalization principle?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CA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Now suppose that providers receive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lump-sum and per-unit prices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200" dirty="0">
                    <a:cs typeface="Times New Roman" panose="02020603050405020304" pitchFamily="18" charset="0"/>
                  </a:rPr>
                  <a:t>This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does not depend on </a:t>
                </a:r>
                <a14:m>
                  <m:oMath xmlns:m="http://schemas.openxmlformats.org/officeDocument/2006/math">
                    <m:r>
                      <a:rPr lang="en-CA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CA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CA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</m:t>
                    </m:r>
                    <m:r>
                      <a:rPr lang="en-CA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200" dirty="0">
                    <a:cs typeface="Times New Roman" panose="02020603050405020304" pitchFamily="18" charset="0"/>
                  </a:rPr>
                  <a:t>Now, provider profit is given by</a:t>
                </a: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𝑝𝐷</m:t>
                      </m:r>
                      <m:d>
                        <m:d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CA" sz="22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r>
                  <a:rPr lang="en-US" sz="22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Key question</a:t>
                </a: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: can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be chosen to implement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 </a:t>
                </a:r>
                <a:r>
                  <a:rPr lang="en-US" sz="22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Yes!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Just need to 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CA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CA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CA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CA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CA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CA" sz="22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200" dirty="0">
                    <a:cs typeface="Times New Roman" panose="02020603050405020304" pitchFamily="18" charset="0"/>
                  </a:rPr>
                  <a:t>The first best is implemented!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200" dirty="0">
                    <a:cs typeface="Times New Roman" panose="02020603050405020304" pitchFamily="18" charset="0"/>
                  </a:rPr>
                  <a:t>Intuition: 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 provider fully internalizes costs, so they act as though they are the social planner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Provider also fully internalizes marginal quality cost based on choice of </a:t>
                </a:r>
                <a:r>
                  <a:rPr lang="en-US" sz="2000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</a:t>
                </a: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  <a:blipFill>
                <a:blip r:embed="rId3"/>
                <a:stretch>
                  <a:fillRect l="-765" t="-12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14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6951582" cy="702856"/>
          </a:xfrm>
          <a:prstGeom prst="rect">
            <a:avLst/>
          </a:prstGeom>
        </p:spPr>
        <p:txBody>
          <a:bodyPr vert="horz" wrap="square" lIns="0" tIns="25499" rIns="0" bIns="0" rtlCol="0" anchor="b">
            <a:spAutoFit/>
          </a:bodyPr>
          <a:lstStyle/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dirty="0"/>
              <a:t>Why </a:t>
            </a:r>
            <a:r>
              <a:rPr spc="95" dirty="0"/>
              <a:t>study</a:t>
            </a:r>
            <a:r>
              <a:rPr spc="116" dirty="0"/>
              <a:t> </a:t>
            </a:r>
            <a:r>
              <a:rPr spc="85" dirty="0"/>
              <a:t>physicians?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066800"/>
            <a:ext cx="10790298" cy="4336478"/>
          </a:xfrm>
          <a:prstGeom prst="rect">
            <a:avLst/>
          </a:prstGeom>
        </p:spPr>
        <p:txBody>
          <a:bodyPr vert="horz" wrap="square" lIns="0" tIns="154339" rIns="0" bIns="0" rtlCol="0">
            <a:spAutoFit/>
          </a:bodyPr>
          <a:lstStyle/>
          <a:p>
            <a:pPr marL="216074" indent="-190574">
              <a:spcBef>
                <a:spcPts val="1215"/>
              </a:spcBef>
              <a:buChar char="•"/>
              <a:tabLst>
                <a:tab pos="217416" algn="l"/>
              </a:tabLst>
            </a:pP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the first healthcare provider we are exposed to in the healthcare sector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74" indent="-190574">
              <a:spcBef>
                <a:spcPts val="993"/>
              </a:spcBef>
              <a:buChar char="•"/>
              <a:tabLst>
                <a:tab pos="217416" algn="l"/>
              </a:tabLst>
            </a:pP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Canada, they are the “gatekeeper” to many specialty services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74" indent="-190574">
              <a:spcBef>
                <a:spcPts val="528"/>
              </a:spcBef>
              <a:buChar char="•"/>
              <a:tabLst>
                <a:tab pos="217416" algn="l"/>
              </a:tabLst>
            </a:pP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decisions matter!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6536" lvl="1" indent="-182522">
              <a:spcBef>
                <a:spcPts val="528"/>
              </a:spcBef>
              <a:buChar char="•"/>
              <a:tabLst>
                <a:tab pos="697878" algn="l"/>
              </a:tabLst>
            </a:pP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tests, interpret results, decide appropriate action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74" marR="10737" indent="-190574">
              <a:spcBef>
                <a:spcPts val="676"/>
              </a:spcBef>
              <a:buChar char="•"/>
              <a:tabLst>
                <a:tab pos="217416" algn="l"/>
              </a:tabLst>
            </a:pP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Physicians possess more (but incomplete) information than the patient</a:t>
            </a:r>
            <a:endParaRPr lang="en-CA" sz="2200" dirty="0">
              <a:solidFill>
                <a:srgbClr val="2237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74" marR="10737" indent="-190574">
              <a:spcBef>
                <a:spcPts val="676"/>
              </a:spcBef>
              <a:buChar char="•"/>
              <a:tabLst>
                <a:tab pos="217416" algn="l"/>
              </a:tabLst>
            </a:pPr>
            <a:r>
              <a:rPr lang="en-CA"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CA" sz="2200" b="1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physicians are humans too!</a:t>
            </a:r>
            <a:r>
              <a:rPr lang="en-CA"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They also respond to: </a:t>
            </a:r>
          </a:p>
          <a:p>
            <a:pPr marL="673274" marR="10737" lvl="1" indent="-190574">
              <a:spcBef>
                <a:spcPts val="676"/>
              </a:spcBef>
              <a:buChar char="•"/>
              <a:tabLst>
                <a:tab pos="217416" algn="l"/>
              </a:tabLst>
            </a:pPr>
            <a:r>
              <a:rPr lang="en-CA"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Heuristics</a:t>
            </a:r>
          </a:p>
          <a:p>
            <a:pPr marL="673274" marR="10737" lvl="1" indent="-190574">
              <a:spcBef>
                <a:spcPts val="676"/>
              </a:spcBef>
              <a:buChar char="•"/>
              <a:tabLst>
                <a:tab pos="217416" algn="l"/>
              </a:tabLst>
            </a:pPr>
            <a:r>
              <a:rPr lang="en-CA"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risk </a:t>
            </a:r>
            <a:r>
              <a:rPr lang="en-CA" sz="2200" i="1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proxies</a:t>
            </a:r>
          </a:p>
          <a:p>
            <a:pPr marL="673274" marR="10737" lvl="1" indent="-190574">
              <a:spcBef>
                <a:spcPts val="676"/>
              </a:spcBef>
              <a:buChar char="•"/>
              <a:tabLst>
                <a:tab pos="217416" algn="l"/>
              </a:tabLst>
            </a:pPr>
            <a:r>
              <a:rPr lang="en-CA" sz="2200" b="1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Incentives</a:t>
            </a:r>
            <a:r>
              <a:rPr sz="2200" b="1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(e.g., financial, malpractice, etc.)</a:t>
            </a:r>
            <a:endParaRPr lang="en-CA" sz="2200" b="1" dirty="0">
              <a:solidFill>
                <a:srgbClr val="2237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3274" marR="10737" lvl="1" indent="-190574">
              <a:spcBef>
                <a:spcPts val="676"/>
              </a:spcBef>
              <a:buChar char="•"/>
              <a:tabLst>
                <a:tab pos="217416" algn="l"/>
              </a:tabLst>
            </a:pPr>
            <a:r>
              <a:rPr lang="en-CA"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dirty="0" err="1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rejudices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03331" y="6397071"/>
            <a:ext cx="244258" cy="233063"/>
          </a:xfrm>
          <a:prstGeom prst="rect">
            <a:avLst/>
          </a:prstGeom>
        </p:spPr>
        <p:txBody>
          <a:bodyPr vert="horz" wrap="square" lIns="0" tIns="37578" rIns="0" bIns="0" rtlCol="0">
            <a:spAutoFit/>
          </a:bodyPr>
          <a:lstStyle/>
          <a:p>
            <a:pPr marL="80524">
              <a:spcBef>
                <a:spcPts val="296"/>
              </a:spcBef>
            </a:pPr>
            <a:fld id="{81D60167-4931-47E6-BA6A-407CBD079E47}" type="slidenum">
              <a:rPr sz="1268" spc="-201" dirty="0">
                <a:solidFill>
                  <a:srgbClr val="22373A"/>
                </a:solidFill>
                <a:latin typeface="Arial Black"/>
                <a:cs typeface="Arial Black"/>
              </a:rPr>
              <a:pPr marL="80524">
                <a:spcBef>
                  <a:spcPts val="296"/>
                </a:spcBef>
              </a:pPr>
              <a:t>5</a:t>
            </a:fld>
            <a:endParaRPr sz="1268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11423665"/>
      </p:ext>
    </p:extLst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04800" y="-12700"/>
            <a:ext cx="10668000" cy="9271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altLang="en-US" sz="3400" dirty="0">
                <a:cs typeface="Times New Roman" panose="02020603050405020304" pitchFamily="18" charset="0"/>
              </a:rPr>
              <a:t>Can prospective payment satisfy the internalization principle?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CA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Now suppose that providers receive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lump-sum and per-unit prices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200" dirty="0">
                    <a:cs typeface="Times New Roman" panose="02020603050405020304" pitchFamily="18" charset="0"/>
                  </a:rPr>
                  <a:t>This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does not depend on </a:t>
                </a:r>
                <a14:m>
                  <m:oMath xmlns:m="http://schemas.openxmlformats.org/officeDocument/2006/math">
                    <m:r>
                      <a:rPr lang="en-CA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CA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CA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</m:t>
                    </m:r>
                    <m:r>
                      <a:rPr lang="en-CA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200" dirty="0">
                    <a:cs typeface="Times New Roman" panose="02020603050405020304" pitchFamily="18" charset="0"/>
                  </a:rPr>
                  <a:t>Now, provider profit is given by</a:t>
                </a: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𝑝𝐷</m:t>
                      </m:r>
                      <m:d>
                        <m:d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CA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CA" sz="22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r>
                  <a:rPr lang="en-US" sz="22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Key question</a:t>
                </a: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: can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be chosen to implement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 </a:t>
                </a:r>
                <a:r>
                  <a:rPr lang="en-US" sz="22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Yes!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Just need to 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CA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CA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CA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CA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CA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CA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CA" sz="22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200" dirty="0">
                    <a:cs typeface="Times New Roman" panose="02020603050405020304" pitchFamily="18" charset="0"/>
                  </a:rPr>
                  <a:t>The first best is implemented!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200" dirty="0">
                    <a:cs typeface="Times New Roman" panose="02020603050405020304" pitchFamily="18" charset="0"/>
                  </a:rPr>
                  <a:t>Intuition: 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 provider fully internalizes costs, so they act as though they are the social planner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lang="en-US" sz="20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Provider also fully internalizes marginal quality cost based on choice of </a:t>
                </a:r>
                <a:r>
                  <a:rPr lang="en-US" sz="2000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</a:t>
                </a:r>
              </a:p>
              <a:p>
                <a:pPr>
                  <a:spcBef>
                    <a:spcPts val="0"/>
                  </a:spcBef>
                  <a:defRPr/>
                </a:pPr>
                <a:endParaRPr lang="en-US" sz="2200" i="1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Next question: </a:t>
                </a: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what about other provider choices?</a:t>
                </a: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  <a:blipFill>
                <a:blip r:embed="rId3"/>
                <a:stretch>
                  <a:fillRect l="-765" t="-12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166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04800" y="-12700"/>
            <a:ext cx="10668000" cy="9271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altLang="en-US" sz="3400" dirty="0">
                <a:cs typeface="Times New Roman" panose="02020603050405020304" pitchFamily="18" charset="0"/>
              </a:rPr>
              <a:t>What if providers can pick who to treat?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Now, suppose provider sees something about patient risk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CA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)∼[0,1]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Risk determines cost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If th</a:t>
                </a:r>
                <a:r>
                  <a:rPr lang="en-US" sz="2400" dirty="0">
                    <a:cs typeface="Times New Roman" panose="02020603050405020304" pitchFamily="18" charset="0"/>
                  </a:rPr>
                  <a:t>e provider treats everyone: </a:t>
                </a: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𝑑𝐹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Does the “first best” change?</a:t>
                </a:r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  <a:blipFill>
                <a:blip r:embed="rId3"/>
                <a:stretch>
                  <a:fillRect l="-471" t="-12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592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04800" y="-12700"/>
            <a:ext cx="10668000" cy="9271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altLang="en-US" sz="3400" dirty="0">
                <a:cs typeface="Times New Roman" panose="02020603050405020304" pitchFamily="18" charset="0"/>
              </a:rPr>
              <a:t>Patient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Now, suppose provider sees something about patient risk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CA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)∼[0,1]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Risk determines cost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If th</a:t>
                </a:r>
                <a:r>
                  <a:rPr lang="en-US" sz="2400" dirty="0">
                    <a:cs typeface="Times New Roman" panose="02020603050405020304" pitchFamily="18" charset="0"/>
                  </a:rPr>
                  <a:t>e provider treats everyone: </a:t>
                </a: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𝑑𝐹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Do provider incentives change? 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Providers may </a:t>
                </a:r>
                <a:r>
                  <a:rPr lang="en-US" sz="22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dump </a:t>
                </a: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costly patients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If you give a provider a price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then there may be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above which I don’t treat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Profit is now: </a:t>
                </a: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nary>
                        <m:nary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p>
                        </m:sup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𝑑𝐹</m:t>
                          </m:r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sz="24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  <a:blipFill>
                <a:blip r:embed="rId3"/>
                <a:stretch>
                  <a:fillRect l="-471" t="-12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2955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04800" y="-12700"/>
            <a:ext cx="10668000" cy="9271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altLang="en-US" sz="3400" dirty="0">
                <a:cs typeface="Times New Roman" panose="02020603050405020304" pitchFamily="18" charset="0"/>
              </a:rPr>
              <a:t>Patient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Now, suppose provider sees something about patient risk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CA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)∼[0,1]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Risk determines cost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If th</a:t>
                </a:r>
                <a:r>
                  <a:rPr lang="en-US" sz="2400" dirty="0">
                    <a:cs typeface="Times New Roman" panose="02020603050405020304" pitchFamily="18" charset="0"/>
                  </a:rPr>
                  <a:t>e provider treats everyone: </a:t>
                </a: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𝑑𝐹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Do provider incentives change? 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Providers may </a:t>
                </a:r>
                <a:r>
                  <a:rPr lang="en-US" sz="22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dump </a:t>
                </a: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costly patients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If you give a provider a price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then there may be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above which I don’t treat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Profit is now: </a:t>
                </a: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nary>
                        <m:nary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p>
                        </m:sup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𝑑𝐹</m:t>
                          </m:r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sz="24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0"/>
                  </a:spcBef>
                  <a:defRPr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Prospective payment can’t get around this problem by just choosing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0"/>
                  </a:spcBef>
                  <a:defRPr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Similar problem for </a:t>
                </a:r>
                <a:r>
                  <a:rPr lang="en-US" sz="22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cream-skimming </a:t>
                </a:r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0"/>
                  </a:spcBef>
                  <a:defRPr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Cost reimbursement fails as well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CA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𝑝𝑟𝑜𝑣𝑖𝑑𝑒𝑟</m:t>
                        </m:r>
                      </m:sub>
                    </m:sSub>
                    <m:r>
                      <a:rPr lang="en-CA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always!)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But cost reimbursement doesn’t lead to any dumping/cream-skimming problems. </a:t>
                </a: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  <a:blipFill>
                <a:blip r:embed="rId3"/>
                <a:stretch>
                  <a:fillRect l="-471" t="-12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0016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04800" y="-12700"/>
            <a:ext cx="10668000" cy="9271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altLang="en-US" sz="3400" dirty="0">
                <a:cs typeface="Times New Roman" panose="02020603050405020304" pitchFamily="18" charset="0"/>
              </a:rPr>
              <a:t>Patient Selection under Mixed Payment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CA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Mixed payment systems do attenuate the problems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CA" sz="2400" dirty="0">
                    <a:cs typeface="Times New Roman" panose="02020603050405020304" pitchFamily="18" charset="0"/>
                  </a:rPr>
                  <a:t>But do not entirely eliminate them! 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CA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Consider a system with fixed-payment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and cost share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(provider gets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of each service cost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Bef>
                    <a:spcPts val="0"/>
                  </a:spcBef>
                  <a:defRPr/>
                </a:pPr>
                <a:endParaRPr lang="en-US" sz="5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Now provider profit is: </a:t>
                </a: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𝑠𝑐</m:t>
                                  </m:r>
                                  <m:d>
                                    <m:d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𝑑𝐹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Now policymakers have two levers for payment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Drives down the dumping region but might still exist (if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𝑠𝑐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(⋅)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really big)</a:t>
                </a:r>
              </a:p>
              <a:p>
                <a:pPr>
                  <a:spcBef>
                    <a:spcPts val="0"/>
                  </a:spcBef>
                  <a:defRPr/>
                </a:pPr>
                <a:endParaRPr lang="en-US" sz="500" dirty="0"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  <a:blipFill>
                <a:blip r:embed="rId3"/>
                <a:stretch>
                  <a:fillRect l="-942" t="-1246" r="-11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4644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304800" y="-12700"/>
            <a:ext cx="10668000" cy="9271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altLang="en-US" sz="3400" dirty="0">
                <a:cs typeface="Times New Roman" panose="02020603050405020304" pitchFamily="18" charset="0"/>
              </a:rPr>
              <a:t>Patient Selection under Mixed Payment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CA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Mixed payment systems do attenuate the problems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CA" sz="2400" dirty="0">
                    <a:cs typeface="Times New Roman" panose="02020603050405020304" pitchFamily="18" charset="0"/>
                  </a:rPr>
                  <a:t>But do not entirely eliminate them! 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CA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Consider a system with fixed-payment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and cost share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(provider gets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of each service cost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Bef>
                    <a:spcPts val="0"/>
                  </a:spcBef>
                  <a:defRPr/>
                </a:pPr>
                <a:endParaRPr lang="en-US" sz="5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Now provider profit is: </a:t>
                </a: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𝑠𝑐</m:t>
                                  </m:r>
                                  <m:d>
                                    <m:d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𝑑𝐹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defRPr/>
                </a:pPr>
                <a:endParaRPr lang="en-US" sz="5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Examples: 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1999: Quebec introduced an optional mixed payment system (increase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lang="en-US" sz="2400" dirty="0">
                    <a:cs typeface="Times New Roman" panose="02020603050405020304" pitchFamily="18" charset="0"/>
                  </a:rPr>
                  <a:t>Dumont, Fortin,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Jacquemet</a:t>
                </a:r>
                <a:r>
                  <a:rPr lang="en-US" sz="2400" dirty="0">
                    <a:cs typeface="Times New Roman" panose="02020603050405020304" pitchFamily="18" charset="0"/>
                  </a:rPr>
                  <a:t>, and Shearer (2008): those who selected in reduced volume by 6.15% but raised average time spent per patient by 3.81%. </a:t>
                </a:r>
              </a:p>
              <a:p>
                <a:pPr>
                  <a:spcBef>
                    <a:spcPts val="0"/>
                  </a:spcBef>
                  <a:defRPr/>
                </a:pPr>
                <a:r>
                  <a:rPr lang="en-US" sz="2400" dirty="0" err="1">
                    <a:cs typeface="Times New Roman" panose="02020603050405020304" pitchFamily="18" charset="0"/>
                  </a:rPr>
                  <a:t>Brosig</a:t>
                </a:r>
                <a:r>
                  <a:rPr lang="en-US" sz="2400" dirty="0">
                    <a:cs typeface="Times New Roman" panose="02020603050405020304" pitchFamily="18" charset="0"/>
                  </a:rPr>
                  <a:t>-Koch, Hennig-Schmidt,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Kairies</a:t>
                </a:r>
                <a:r>
                  <a:rPr lang="en-US" sz="2400" dirty="0">
                    <a:cs typeface="Times New Roman" panose="02020603050405020304" pitchFamily="18" charset="0"/>
                  </a:rPr>
                  <a:t>-Schwarz, and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Wiesen</a:t>
                </a:r>
                <a:r>
                  <a:rPr lang="en-US" sz="2400" dirty="0">
                    <a:cs typeface="Times New Roman" panose="02020603050405020304" pitchFamily="18" charset="0"/>
                  </a:rPr>
                  <a:t> (2017): both medical and nonmedical students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overprovide</a:t>
                </a:r>
                <a:r>
                  <a:rPr lang="en-US" sz="2400" dirty="0">
                    <a:cs typeface="Times New Roman" panose="02020603050405020304" pitchFamily="18" charset="0"/>
                  </a:rPr>
                  <a:t> under cost reimbursement,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underprovide</a:t>
                </a:r>
                <a:r>
                  <a:rPr lang="en-US" sz="2400" dirty="0">
                    <a:cs typeface="Times New Roman" panose="02020603050405020304" pitchFamily="18" charset="0"/>
                  </a:rPr>
                  <a:t> under prospective payment, and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deviate the least </a:t>
                </a:r>
                <a:r>
                  <a:rPr lang="en-US" sz="2400" dirty="0">
                    <a:cs typeface="Times New Roman" panose="02020603050405020304" pitchFamily="18" charset="0"/>
                  </a:rPr>
                  <a:t>under mixed payment.</a:t>
                </a:r>
              </a:p>
              <a:p>
                <a:pPr>
                  <a:spcBef>
                    <a:spcPts val="0"/>
                  </a:spcBef>
                  <a:defRPr/>
                </a:pP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400" y="914400"/>
                <a:ext cx="10363199" cy="5384800"/>
              </a:xfrm>
              <a:blipFill>
                <a:blip r:embed="rId3"/>
                <a:stretch>
                  <a:fillRect l="-942" t="-1246" r="-1118" b="-97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4596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1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Mini Referee Report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9984829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do you think about these papers?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Any concerns?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Anything clever?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What would you extend? </a:t>
            </a:r>
          </a:p>
        </p:txBody>
      </p:sp>
    </p:spTree>
    <p:extLst>
      <p:ext uri="{BB962C8B-B14F-4D97-AF65-F5344CB8AC3E}">
        <p14:creationId xmlns:p14="http://schemas.microsoft.com/office/powerpoint/2010/main" val="23123715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Presentations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6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219" y="125145"/>
            <a:ext cx="10913981" cy="472024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900" spc="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Physicians </a:t>
            </a:r>
            <a:r>
              <a:rPr sz="29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sz="2900" spc="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sz="29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14.9% </a:t>
            </a:r>
            <a:r>
              <a:rPr sz="29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Canada’s total healthcare</a:t>
            </a:r>
            <a:r>
              <a:rPr sz="2900" spc="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</a:t>
            </a: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71445" y="913787"/>
            <a:ext cx="5739078" cy="5749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7" name="object 7"/>
          <p:cNvSpPr txBox="1"/>
          <p:nvPr/>
        </p:nvSpPr>
        <p:spPr>
          <a:xfrm>
            <a:off x="11803331" y="6397071"/>
            <a:ext cx="244258" cy="233063"/>
          </a:xfrm>
          <a:prstGeom prst="rect">
            <a:avLst/>
          </a:prstGeom>
        </p:spPr>
        <p:txBody>
          <a:bodyPr vert="horz" wrap="square" lIns="0" tIns="37578" rIns="0" bIns="0" rtlCol="0">
            <a:spAutoFit/>
          </a:bodyPr>
          <a:lstStyle/>
          <a:p>
            <a:pPr marL="80524">
              <a:spcBef>
                <a:spcPts val="296"/>
              </a:spcBef>
            </a:pPr>
            <a:fld id="{81D60167-4931-47E6-BA6A-407CBD079E47}" type="slidenum">
              <a:rPr sz="1268" spc="-201" dirty="0">
                <a:solidFill>
                  <a:srgbClr val="22373A"/>
                </a:solidFill>
                <a:latin typeface="Arial Black"/>
                <a:cs typeface="Arial Black"/>
              </a:rPr>
              <a:pPr marL="80524">
                <a:spcBef>
                  <a:spcPts val="296"/>
                </a:spcBef>
              </a:pPr>
              <a:t>6</a:t>
            </a:fld>
            <a:endParaRPr sz="1268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217" y="30443"/>
            <a:ext cx="9694783" cy="702856"/>
          </a:xfrm>
          <a:prstGeom prst="rect">
            <a:avLst/>
          </a:prstGeom>
        </p:spPr>
        <p:txBody>
          <a:bodyPr vert="horz" wrap="square" lIns="0" tIns="25499" rIns="0" bIns="0" rtlCol="0" anchor="b">
            <a:spAutoFit/>
          </a:bodyPr>
          <a:lstStyle/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spc="95" dirty="0"/>
              <a:t>Physician</a:t>
            </a:r>
            <a:r>
              <a:rPr lang="en-CA" spc="95" dirty="0"/>
              <a:t>s</a:t>
            </a:r>
            <a:r>
              <a:rPr spc="95" dirty="0"/>
              <a:t> </a:t>
            </a:r>
            <a:r>
              <a:rPr spc="74" dirty="0"/>
              <a:t>are </a:t>
            </a:r>
            <a:r>
              <a:rPr spc="106" dirty="0"/>
              <a:t>paid </a:t>
            </a:r>
            <a:r>
              <a:rPr spc="116" dirty="0"/>
              <a:t>a</a:t>
            </a:r>
            <a:r>
              <a:rPr spc="-42" dirty="0"/>
              <a:t> </a:t>
            </a:r>
            <a:r>
              <a:rPr spc="95" dirty="0"/>
              <a:t>lot</a:t>
            </a:r>
          </a:p>
        </p:txBody>
      </p:sp>
      <p:sp>
        <p:nvSpPr>
          <p:cNvPr id="6" name="object 6"/>
          <p:cNvSpPr/>
          <p:nvPr/>
        </p:nvSpPr>
        <p:spPr>
          <a:xfrm>
            <a:off x="1219200" y="743450"/>
            <a:ext cx="8077200" cy="4742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7" name="object 7"/>
          <p:cNvSpPr txBox="1"/>
          <p:nvPr/>
        </p:nvSpPr>
        <p:spPr>
          <a:xfrm>
            <a:off x="762000" y="5473145"/>
            <a:ext cx="10352762" cy="1141494"/>
          </a:xfrm>
          <a:prstGeom prst="rect">
            <a:avLst/>
          </a:prstGeom>
        </p:spPr>
        <p:txBody>
          <a:bodyPr vert="horz" wrap="square" lIns="0" tIns="73814" rIns="0" bIns="0" rtlCol="0">
            <a:spAutoFit/>
          </a:bodyPr>
          <a:lstStyle/>
          <a:p>
            <a:pPr marL="26841">
              <a:spcBef>
                <a:spcPts val="581"/>
              </a:spcBef>
            </a:pPr>
            <a:r>
              <a:rPr sz="2200" i="1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Gottlieb et al. 2020 </a:t>
            </a:r>
            <a:r>
              <a:rPr lang="en-CA"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tax records of all US physicians</a:t>
            </a:r>
            <a:r>
              <a:rPr lang="en-CA"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41">
              <a:spcBef>
                <a:spcPts val="370"/>
              </a:spcBef>
            </a:pP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Canada: probably level shift down by </a:t>
            </a:r>
            <a:r>
              <a:rPr sz="2200" i="1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</a:t>
            </a:r>
            <a:r>
              <a:rPr sz="2200" i="1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40%, with a flatter slope, </a:t>
            </a:r>
            <a:r>
              <a:rPr lang="en-CA"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subtract </a:t>
            </a: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income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62007" y="6407020"/>
            <a:ext cx="132865" cy="22086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268" spc="-232" dirty="0">
                <a:solidFill>
                  <a:srgbClr val="22373A"/>
                </a:solidFill>
                <a:latin typeface="Arial Black"/>
                <a:cs typeface="Arial Black"/>
              </a:rPr>
              <a:t>5</a:t>
            </a:r>
            <a:endParaRPr sz="1268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11066383" cy="641301"/>
          </a:xfrm>
          <a:prstGeom prst="rect">
            <a:avLst/>
          </a:prstGeom>
        </p:spPr>
        <p:txBody>
          <a:bodyPr vert="horz" wrap="square" lIns="0" tIns="25499" rIns="0" bIns="0" rtlCol="0" anchor="b">
            <a:spAutoFit/>
          </a:bodyPr>
          <a:lstStyle/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sz="4000" spc="95" dirty="0"/>
              <a:t>Physician </a:t>
            </a:r>
            <a:r>
              <a:rPr sz="4000" spc="85" dirty="0"/>
              <a:t>wages </a:t>
            </a:r>
            <a:r>
              <a:rPr sz="4000" spc="63" dirty="0"/>
              <a:t>reflect </a:t>
            </a:r>
            <a:r>
              <a:rPr sz="4000" spc="106" dirty="0"/>
              <a:t>long periods </a:t>
            </a:r>
            <a:r>
              <a:rPr sz="4000" spc="85" dirty="0"/>
              <a:t>of</a:t>
            </a:r>
            <a:r>
              <a:rPr sz="4000" spc="53" dirty="0"/>
              <a:t> </a:t>
            </a:r>
            <a:r>
              <a:rPr sz="4000" spc="85" dirty="0"/>
              <a:t>training</a:t>
            </a:r>
            <a:r>
              <a:rPr lang="en-CA" sz="4000" spc="85" dirty="0"/>
              <a:t>…</a:t>
            </a:r>
            <a:endParaRPr sz="4000" spc="85" dirty="0"/>
          </a:p>
        </p:txBody>
      </p:sp>
      <p:sp>
        <p:nvSpPr>
          <p:cNvPr id="6" name="object 6"/>
          <p:cNvSpPr/>
          <p:nvPr/>
        </p:nvSpPr>
        <p:spPr>
          <a:xfrm>
            <a:off x="2200453" y="985341"/>
            <a:ext cx="7657500" cy="4918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7" name="object 7"/>
          <p:cNvSpPr txBox="1"/>
          <p:nvPr/>
        </p:nvSpPr>
        <p:spPr>
          <a:xfrm>
            <a:off x="736989" y="6205337"/>
            <a:ext cx="8637591" cy="318457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902" i="1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sz="1902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Gottlieb et al. 2020 using administrative tax records of all US physicians.</a:t>
            </a:r>
            <a:endParaRPr sz="190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56049" y="6407020"/>
            <a:ext cx="138234" cy="22086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268" spc="-190" dirty="0">
                <a:solidFill>
                  <a:srgbClr val="22373A"/>
                </a:solidFill>
                <a:latin typeface="Arial Black"/>
                <a:cs typeface="Arial Black"/>
              </a:rPr>
              <a:t>6</a:t>
            </a:r>
            <a:endParaRPr sz="1268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306" y="228600"/>
            <a:ext cx="10898048" cy="702856"/>
          </a:xfrm>
          <a:prstGeom prst="rect">
            <a:avLst/>
          </a:prstGeom>
        </p:spPr>
        <p:txBody>
          <a:bodyPr vert="horz" wrap="square" lIns="0" tIns="25499" rIns="0" bIns="0" rtlCol="0" anchor="b">
            <a:spAutoFit/>
          </a:bodyPr>
          <a:lstStyle/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CA" spc="95" dirty="0"/>
              <a:t>…and large </a:t>
            </a:r>
            <a:r>
              <a:rPr spc="85" dirty="0"/>
              <a:t>barriers </a:t>
            </a:r>
            <a:r>
              <a:rPr spc="63" dirty="0"/>
              <a:t>to</a:t>
            </a:r>
            <a:r>
              <a:rPr spc="42" dirty="0"/>
              <a:t> </a:t>
            </a:r>
            <a:r>
              <a:rPr spc="74" dirty="0"/>
              <a:t>entry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3400" y="1025953"/>
            <a:ext cx="10080321" cy="2403047"/>
          </a:xfrm>
          <a:prstGeom prst="rect">
            <a:avLst/>
          </a:prstGeom>
        </p:spPr>
        <p:txBody>
          <a:bodyPr vert="horz" wrap="square" lIns="0" tIns="101998" rIns="0" bIns="0" rtlCol="0">
            <a:spAutoFit/>
          </a:bodyPr>
          <a:lstStyle/>
          <a:p>
            <a:pPr marL="216074" indent="-190574">
              <a:spcBef>
                <a:spcPts val="803"/>
              </a:spcBef>
              <a:buChar char="•"/>
              <a:tabLst>
                <a:tab pos="217416" algn="l"/>
              </a:tabLst>
            </a:pP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Canadian Medical Association (CMA) has monopoly power to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6536" lvl="1" indent="-182522">
              <a:spcBef>
                <a:spcPts val="528"/>
              </a:spcBef>
              <a:buChar char="•"/>
              <a:tabLst>
                <a:tab pos="697878" algn="l"/>
              </a:tabLst>
            </a:pP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 the educational requirements to become a physician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6536" lvl="1" indent="-182522">
              <a:spcBef>
                <a:spcPts val="148"/>
              </a:spcBef>
              <a:buChar char="•"/>
              <a:tabLst>
                <a:tab pos="697878" algn="l"/>
              </a:tabLst>
            </a:pP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 licenses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6536" lvl="1" indent="-182522">
              <a:spcBef>
                <a:spcPts val="159"/>
              </a:spcBef>
              <a:buChar char="•"/>
              <a:tabLst>
                <a:tab pos="697878" algn="l"/>
              </a:tabLst>
            </a:pP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number of new residency slots to new physicians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74" marR="10737" indent="-190574">
              <a:lnSpc>
                <a:spcPct val="116199"/>
              </a:lnSpc>
              <a:spcBef>
                <a:spcPts val="666"/>
              </a:spcBef>
              <a:buChar char="•"/>
              <a:tabLst>
                <a:tab pos="217416" algn="l"/>
              </a:tabLst>
            </a:pPr>
            <a:r>
              <a:rPr sz="2200" dirty="0">
                <a:solidFill>
                  <a:srgbClr val="2237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these regulations are essential to a well-functioning healthcare sector, they also keep physician wages high (not unique to physicians)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70006" y="6407476"/>
            <a:ext cx="124813" cy="220866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268" spc="-296" dirty="0">
                <a:solidFill>
                  <a:srgbClr val="22373A"/>
                </a:solidFill>
                <a:latin typeface="Arial Black"/>
                <a:cs typeface="Arial Black"/>
              </a:rPr>
              <a:t>7</a:t>
            </a:r>
            <a:endParaRPr sz="1268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_EDIT_IMPORTPIC" val="D:\Documents\rbs\Jobs\2006-Jobs\06AV52DxCG\media\DxCG-backgroundNoTypeLarge-.jpg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1994</TotalTime>
  <Words>4540</Words>
  <Application>Microsoft Office PowerPoint</Application>
  <PresentationFormat>Widescreen</PresentationFormat>
  <Paragraphs>514</Paragraphs>
  <Slides>57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Arial Black</vt:lpstr>
      <vt:lpstr>Calibri</vt:lpstr>
      <vt:lpstr>Cambria Math</vt:lpstr>
      <vt:lpstr>Century Schoolbook</vt:lpstr>
      <vt:lpstr>Deja Vu Serif</vt:lpstr>
      <vt:lpstr>Symbol</vt:lpstr>
      <vt:lpstr>Times New Roman</vt:lpstr>
      <vt:lpstr>Wingdings 2</vt:lpstr>
      <vt:lpstr>View</vt:lpstr>
      <vt:lpstr>Advanced Health Economics</vt:lpstr>
      <vt:lpstr>Last time: Adverse Selection</vt:lpstr>
      <vt:lpstr>Last time: Adverse Selection</vt:lpstr>
      <vt:lpstr>Why study physicians?</vt:lpstr>
      <vt:lpstr>Why study physicians?</vt:lpstr>
      <vt:lpstr>PowerPoint Presentation</vt:lpstr>
      <vt:lpstr>Physicians are paid a lot</vt:lpstr>
      <vt:lpstr>Physician wages reflect long periods of training…</vt:lpstr>
      <vt:lpstr>…and large barriers to entry</vt:lpstr>
      <vt:lpstr># of Canadian physicians lags other OECD countries</vt:lpstr>
      <vt:lpstr>Brief Overview of Payment Models</vt:lpstr>
      <vt:lpstr>Brief Overview of Payment Models</vt:lpstr>
      <vt:lpstr>“There are many mechanisms for paying physicians, some are good and some are bad. The three worst are fee-for-service, capitation and salary. ”</vt:lpstr>
      <vt:lpstr>Ellis and McGuire (1986; 1990)</vt:lpstr>
      <vt:lpstr>Conventional conceptualization of provider payment</vt:lpstr>
      <vt:lpstr>Sample primary care procedures and payments</vt:lpstr>
      <vt:lpstr>PowerPoint Presentation</vt:lpstr>
      <vt:lpstr>Ellis and McGuire (1986) model of provider payment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Weaknesses of EM (1986) result</vt:lpstr>
      <vt:lpstr>Ellis &amp; McGuire (1990)</vt:lpstr>
      <vt:lpstr>Ellis &amp; McGuire (1990)</vt:lpstr>
      <vt:lpstr>Ellis &amp; McGuire (1990)</vt:lpstr>
      <vt:lpstr>Roth-Nash Bargaining Model</vt:lpstr>
      <vt:lpstr>Roth-Nash Bargaining Model</vt:lpstr>
      <vt:lpstr>Bargaining for Health Care </vt:lpstr>
      <vt:lpstr>Bargaining for Health Care </vt:lpstr>
      <vt:lpstr>Social Optimum</vt:lpstr>
      <vt:lpstr>Mini Referee Report</vt:lpstr>
      <vt:lpstr>Ma and Mak (2019)</vt:lpstr>
      <vt:lpstr>Internalizing the Social Optimum</vt:lpstr>
      <vt:lpstr>Internalizing the Social Optimum</vt:lpstr>
      <vt:lpstr>Model</vt:lpstr>
      <vt:lpstr>Model</vt:lpstr>
      <vt:lpstr>Can prospective payment satisfy the internalization principle?</vt:lpstr>
      <vt:lpstr>Can prospective payment satisfy the internalization principle?</vt:lpstr>
      <vt:lpstr>Can prospective payment satisfy the internalization principle?</vt:lpstr>
      <vt:lpstr>What if providers can pick who to treat?</vt:lpstr>
      <vt:lpstr>Patient Selection</vt:lpstr>
      <vt:lpstr>Patient Selection</vt:lpstr>
      <vt:lpstr>Patient Selection under Mixed Payment</vt:lpstr>
      <vt:lpstr>Patient Selection under Mixed Payment</vt:lpstr>
      <vt:lpstr>Mini Referee Report</vt:lpstr>
      <vt:lpstr>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131</cp:revision>
  <dcterms:created xsi:type="dcterms:W3CDTF">2011-01-10T00:42:42Z</dcterms:created>
  <dcterms:modified xsi:type="dcterms:W3CDTF">2022-11-25T15:34:22Z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