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7"/>
  </p:notesMasterIdLst>
  <p:sldIdLst>
    <p:sldId id="256" r:id="rId2"/>
    <p:sldId id="357" r:id="rId3"/>
    <p:sldId id="479" r:id="rId4"/>
    <p:sldId id="259" r:id="rId5"/>
    <p:sldId id="480" r:id="rId6"/>
    <p:sldId id="263" r:id="rId7"/>
    <p:sldId id="311" r:id="rId8"/>
    <p:sldId id="264" r:id="rId9"/>
    <p:sldId id="307" r:id="rId10"/>
    <p:sldId id="319" r:id="rId11"/>
    <p:sldId id="481" r:id="rId12"/>
    <p:sldId id="482" r:id="rId13"/>
    <p:sldId id="483" r:id="rId14"/>
    <p:sldId id="484" r:id="rId15"/>
    <p:sldId id="485" r:id="rId16"/>
    <p:sldId id="486" r:id="rId17"/>
    <p:sldId id="487" r:id="rId18"/>
    <p:sldId id="488" r:id="rId19"/>
    <p:sldId id="489" r:id="rId20"/>
    <p:sldId id="490" r:id="rId21"/>
    <p:sldId id="477" r:id="rId22"/>
    <p:sldId id="491" r:id="rId23"/>
    <p:sldId id="492" r:id="rId24"/>
    <p:sldId id="493" r:id="rId25"/>
    <p:sldId id="494" r:id="rId26"/>
    <p:sldId id="496" r:id="rId27"/>
    <p:sldId id="495" r:id="rId28"/>
    <p:sldId id="497" r:id="rId29"/>
    <p:sldId id="498" r:id="rId30"/>
    <p:sldId id="499" r:id="rId31"/>
    <p:sldId id="500" r:id="rId32"/>
    <p:sldId id="501" r:id="rId33"/>
    <p:sldId id="478" r:id="rId34"/>
    <p:sldId id="414" r:id="rId35"/>
    <p:sldId id="413" r:id="rId3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1766" autoAdjust="0"/>
  </p:normalViewPr>
  <p:slideViewPr>
    <p:cSldViewPr>
      <p:cViewPr varScale="1">
        <p:scale>
          <a:sx n="51" d="100"/>
          <a:sy n="51" d="100"/>
        </p:scale>
        <p:origin x="1232"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1/3/2023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Because these are ex-post – once you’re sick, you should get the same level of care regardless of how your underlying risk is (is this true?)</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778270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this is averaged across the whole population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3602626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Equilibrium falling apart depends a little bit on the size of lambda – the larger the fraction of high types, the more a pooling equilibrium can exist. Providers would over-provide services for acute illnesses (which are more likely to attract healthy consumers) than chronic conditions (which attract sicker customers). What does this look like in practice (hospitals providing less mental health care / psych units, social services).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019504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Assume that s is informative, so that high types are more likely to get high-risk signals. Need not be perfect though (e.g., demographics, diagnoses with chronic conditions)</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414718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the regulator is over-paying on those more likely to be high cost than those likely to be low cost (taking on some of the patient risk, moving away from physicians). This undoes incentive to overtreat low-risk patients.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398603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What’s the intuition? Choose two premiums such that the expected average of those premiums gives the expected cost of each group. Take all the information out of the risk signal as possible. Looking at the proof here is very informative (might make a good problem set question).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886973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the neoclassical result doesn’t always hold in practice, we’ll talk about that more in next few lectures.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093425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2408077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Especially in a preventive sense.</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782871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Simplest version of dynamics – two periods. Have to switch the notation a little bit, but want to be consistent with the </a:t>
            </a:r>
            <a:r>
              <a:rPr lang="en-CA" dirty="0" err="1"/>
              <a:t>eggleston</a:t>
            </a:r>
            <a:r>
              <a:rPr lang="en-CA" dirty="0"/>
              <a:t> paper.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1990924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itchFamily="-64" charset="0"/>
                <a:ea typeface="Osaka" pitchFamily="-64" charset="-128"/>
              </a:defRPr>
            </a:lvl1pPr>
            <a:lvl2pPr marL="785372" indent="-302066">
              <a:defRPr sz="2500">
                <a:solidFill>
                  <a:schemeClr val="tx1"/>
                </a:solidFill>
                <a:latin typeface="Times" pitchFamily="-64" charset="0"/>
                <a:ea typeface="Osaka" pitchFamily="-64" charset="-128"/>
              </a:defRPr>
            </a:lvl2pPr>
            <a:lvl3pPr marL="1208265" indent="-241653">
              <a:defRPr sz="2500">
                <a:solidFill>
                  <a:schemeClr val="tx1"/>
                </a:solidFill>
                <a:latin typeface="Times" pitchFamily="-64" charset="0"/>
                <a:ea typeface="Osaka" pitchFamily="-64" charset="-128"/>
              </a:defRPr>
            </a:lvl3pPr>
            <a:lvl4pPr marL="1691571" indent="-241653">
              <a:defRPr sz="2500">
                <a:solidFill>
                  <a:schemeClr val="tx1"/>
                </a:solidFill>
                <a:latin typeface="Times" pitchFamily="-64" charset="0"/>
                <a:ea typeface="Osaka" pitchFamily="-64" charset="-128"/>
              </a:defRPr>
            </a:lvl4pPr>
            <a:lvl5pPr marL="2174878" indent="-241653">
              <a:defRPr sz="2500">
                <a:solidFill>
                  <a:schemeClr val="tx1"/>
                </a:solidFill>
                <a:latin typeface="Times" pitchFamily="-64" charset="0"/>
                <a:ea typeface="Osaka" pitchFamily="-64" charset="-128"/>
              </a:defRPr>
            </a:lvl5pPr>
            <a:lvl6pPr marL="2658184" indent="-241653" algn="ctr" eaLnBrk="0" fontAlgn="base" hangingPunct="0">
              <a:spcBef>
                <a:spcPct val="0"/>
              </a:spcBef>
              <a:spcAft>
                <a:spcPct val="0"/>
              </a:spcAft>
              <a:defRPr sz="2500">
                <a:solidFill>
                  <a:schemeClr val="tx1"/>
                </a:solidFill>
                <a:latin typeface="Times" pitchFamily="-64" charset="0"/>
                <a:ea typeface="Osaka" pitchFamily="-64" charset="-128"/>
              </a:defRPr>
            </a:lvl6pPr>
            <a:lvl7pPr marL="3141490" indent="-241653" algn="ctr" eaLnBrk="0" fontAlgn="base" hangingPunct="0">
              <a:spcBef>
                <a:spcPct val="0"/>
              </a:spcBef>
              <a:spcAft>
                <a:spcPct val="0"/>
              </a:spcAft>
              <a:defRPr sz="2500">
                <a:solidFill>
                  <a:schemeClr val="tx1"/>
                </a:solidFill>
                <a:latin typeface="Times" pitchFamily="-64" charset="0"/>
                <a:ea typeface="Osaka" pitchFamily="-64" charset="-128"/>
              </a:defRPr>
            </a:lvl7pPr>
            <a:lvl8pPr marL="3624796" indent="-241653" algn="ctr" eaLnBrk="0" fontAlgn="base" hangingPunct="0">
              <a:spcBef>
                <a:spcPct val="0"/>
              </a:spcBef>
              <a:spcAft>
                <a:spcPct val="0"/>
              </a:spcAft>
              <a:defRPr sz="2500">
                <a:solidFill>
                  <a:schemeClr val="tx1"/>
                </a:solidFill>
                <a:latin typeface="Times" pitchFamily="-64" charset="0"/>
                <a:ea typeface="Osaka" pitchFamily="-64" charset="-128"/>
              </a:defRPr>
            </a:lvl8pPr>
            <a:lvl9pPr marL="4108102" indent="-241653" algn="ctr" eaLnBrk="0" fontAlgn="base" hangingPunct="0">
              <a:spcBef>
                <a:spcPct val="0"/>
              </a:spcBef>
              <a:spcAft>
                <a:spcPct val="0"/>
              </a:spcAft>
              <a:defRPr sz="2500">
                <a:solidFill>
                  <a:schemeClr val="tx1"/>
                </a:solidFill>
                <a:latin typeface="Times" pitchFamily="-64" charset="0"/>
                <a:ea typeface="Osaka" pitchFamily="-64" charset="-128"/>
              </a:defRPr>
            </a:lvl9pPr>
          </a:lstStyle>
          <a:p>
            <a:r>
              <a:rPr lang="en-US" altLang="en-US" sz="1300">
                <a:solidFill>
                  <a:prstClr val="black"/>
                </a:solidFill>
              </a:rPr>
              <a:t>May 7, 2008</a:t>
            </a:r>
          </a:p>
        </p:txBody>
      </p:sp>
      <p:sp>
        <p:nvSpPr>
          <p:cNvPr id="491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itchFamily="-64" charset="0"/>
                <a:ea typeface="Osaka" pitchFamily="-64" charset="-128"/>
              </a:defRPr>
            </a:lvl1pPr>
            <a:lvl2pPr marL="785372" indent="-302066">
              <a:defRPr sz="2500">
                <a:solidFill>
                  <a:schemeClr val="tx1"/>
                </a:solidFill>
                <a:latin typeface="Times" pitchFamily="-64" charset="0"/>
                <a:ea typeface="Osaka" pitchFamily="-64" charset="-128"/>
              </a:defRPr>
            </a:lvl2pPr>
            <a:lvl3pPr marL="1208265" indent="-241653">
              <a:defRPr sz="2500">
                <a:solidFill>
                  <a:schemeClr val="tx1"/>
                </a:solidFill>
                <a:latin typeface="Times" pitchFamily="-64" charset="0"/>
                <a:ea typeface="Osaka" pitchFamily="-64" charset="-128"/>
              </a:defRPr>
            </a:lvl3pPr>
            <a:lvl4pPr marL="1691571" indent="-241653">
              <a:defRPr sz="2500">
                <a:solidFill>
                  <a:schemeClr val="tx1"/>
                </a:solidFill>
                <a:latin typeface="Times" pitchFamily="-64" charset="0"/>
                <a:ea typeface="Osaka" pitchFamily="-64" charset="-128"/>
              </a:defRPr>
            </a:lvl4pPr>
            <a:lvl5pPr marL="2174878" indent="-241653">
              <a:defRPr sz="2500">
                <a:solidFill>
                  <a:schemeClr val="tx1"/>
                </a:solidFill>
                <a:latin typeface="Times" pitchFamily="-64" charset="0"/>
                <a:ea typeface="Osaka" pitchFamily="-64" charset="-128"/>
              </a:defRPr>
            </a:lvl5pPr>
            <a:lvl6pPr marL="2658184" indent="-241653" algn="ctr" eaLnBrk="0" fontAlgn="base" hangingPunct="0">
              <a:spcBef>
                <a:spcPct val="0"/>
              </a:spcBef>
              <a:spcAft>
                <a:spcPct val="0"/>
              </a:spcAft>
              <a:defRPr sz="2500">
                <a:solidFill>
                  <a:schemeClr val="tx1"/>
                </a:solidFill>
                <a:latin typeface="Times" pitchFamily="-64" charset="0"/>
                <a:ea typeface="Osaka" pitchFamily="-64" charset="-128"/>
              </a:defRPr>
            </a:lvl6pPr>
            <a:lvl7pPr marL="3141490" indent="-241653" algn="ctr" eaLnBrk="0" fontAlgn="base" hangingPunct="0">
              <a:spcBef>
                <a:spcPct val="0"/>
              </a:spcBef>
              <a:spcAft>
                <a:spcPct val="0"/>
              </a:spcAft>
              <a:defRPr sz="2500">
                <a:solidFill>
                  <a:schemeClr val="tx1"/>
                </a:solidFill>
                <a:latin typeface="Times" pitchFamily="-64" charset="0"/>
                <a:ea typeface="Osaka" pitchFamily="-64" charset="-128"/>
              </a:defRPr>
            </a:lvl7pPr>
            <a:lvl8pPr marL="3624796" indent="-241653" algn="ctr" eaLnBrk="0" fontAlgn="base" hangingPunct="0">
              <a:spcBef>
                <a:spcPct val="0"/>
              </a:spcBef>
              <a:spcAft>
                <a:spcPct val="0"/>
              </a:spcAft>
              <a:defRPr sz="2500">
                <a:solidFill>
                  <a:schemeClr val="tx1"/>
                </a:solidFill>
                <a:latin typeface="Times" pitchFamily="-64" charset="0"/>
                <a:ea typeface="Osaka" pitchFamily="-64" charset="-128"/>
              </a:defRPr>
            </a:lvl8pPr>
            <a:lvl9pPr marL="4108102" indent="-241653" algn="ctr" eaLnBrk="0" fontAlgn="base" hangingPunct="0">
              <a:spcBef>
                <a:spcPct val="0"/>
              </a:spcBef>
              <a:spcAft>
                <a:spcPct val="0"/>
              </a:spcAft>
              <a:defRPr sz="2500">
                <a:solidFill>
                  <a:schemeClr val="tx1"/>
                </a:solidFill>
                <a:latin typeface="Times" pitchFamily="-64" charset="0"/>
                <a:ea typeface="Osaka" pitchFamily="-64" charset="-128"/>
              </a:defRPr>
            </a:lvl9pPr>
          </a:lstStyle>
          <a:p>
            <a:r>
              <a:rPr lang="en-US" altLang="en-US" sz="1300">
                <a:solidFill>
                  <a:prstClr val="black"/>
                </a:solidFill>
              </a:rPr>
              <a:t>Randall P. Ellis                                                                                       </a:t>
            </a:r>
          </a:p>
        </p:txBody>
      </p:sp>
      <p:sp>
        <p:nvSpPr>
          <p:cNvPr id="491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itchFamily="-64" charset="0"/>
                <a:ea typeface="Osaka" pitchFamily="-64" charset="-128"/>
              </a:defRPr>
            </a:lvl1pPr>
            <a:lvl2pPr marL="785372" indent="-302066">
              <a:defRPr sz="2500">
                <a:solidFill>
                  <a:schemeClr val="tx1"/>
                </a:solidFill>
                <a:latin typeface="Times" pitchFamily="-64" charset="0"/>
                <a:ea typeface="Osaka" pitchFamily="-64" charset="-128"/>
              </a:defRPr>
            </a:lvl2pPr>
            <a:lvl3pPr marL="1208265" indent="-241653">
              <a:defRPr sz="2500">
                <a:solidFill>
                  <a:schemeClr val="tx1"/>
                </a:solidFill>
                <a:latin typeface="Times" pitchFamily="-64" charset="0"/>
                <a:ea typeface="Osaka" pitchFamily="-64" charset="-128"/>
              </a:defRPr>
            </a:lvl3pPr>
            <a:lvl4pPr marL="1691571" indent="-241653">
              <a:defRPr sz="2500">
                <a:solidFill>
                  <a:schemeClr val="tx1"/>
                </a:solidFill>
                <a:latin typeface="Times" pitchFamily="-64" charset="0"/>
                <a:ea typeface="Osaka" pitchFamily="-64" charset="-128"/>
              </a:defRPr>
            </a:lvl4pPr>
            <a:lvl5pPr marL="2174878" indent="-241653">
              <a:defRPr sz="2500">
                <a:solidFill>
                  <a:schemeClr val="tx1"/>
                </a:solidFill>
                <a:latin typeface="Times" pitchFamily="-64" charset="0"/>
                <a:ea typeface="Osaka" pitchFamily="-64" charset="-128"/>
              </a:defRPr>
            </a:lvl5pPr>
            <a:lvl6pPr marL="2658184" indent="-241653" algn="ctr" eaLnBrk="0" fontAlgn="base" hangingPunct="0">
              <a:spcBef>
                <a:spcPct val="0"/>
              </a:spcBef>
              <a:spcAft>
                <a:spcPct val="0"/>
              </a:spcAft>
              <a:defRPr sz="2500">
                <a:solidFill>
                  <a:schemeClr val="tx1"/>
                </a:solidFill>
                <a:latin typeface="Times" pitchFamily="-64" charset="0"/>
                <a:ea typeface="Osaka" pitchFamily="-64" charset="-128"/>
              </a:defRPr>
            </a:lvl6pPr>
            <a:lvl7pPr marL="3141490" indent="-241653" algn="ctr" eaLnBrk="0" fontAlgn="base" hangingPunct="0">
              <a:spcBef>
                <a:spcPct val="0"/>
              </a:spcBef>
              <a:spcAft>
                <a:spcPct val="0"/>
              </a:spcAft>
              <a:defRPr sz="2500">
                <a:solidFill>
                  <a:schemeClr val="tx1"/>
                </a:solidFill>
                <a:latin typeface="Times" pitchFamily="-64" charset="0"/>
                <a:ea typeface="Osaka" pitchFamily="-64" charset="-128"/>
              </a:defRPr>
            </a:lvl7pPr>
            <a:lvl8pPr marL="3624796" indent="-241653" algn="ctr" eaLnBrk="0" fontAlgn="base" hangingPunct="0">
              <a:spcBef>
                <a:spcPct val="0"/>
              </a:spcBef>
              <a:spcAft>
                <a:spcPct val="0"/>
              </a:spcAft>
              <a:defRPr sz="2500">
                <a:solidFill>
                  <a:schemeClr val="tx1"/>
                </a:solidFill>
                <a:latin typeface="Times" pitchFamily="-64" charset="0"/>
                <a:ea typeface="Osaka" pitchFamily="-64" charset="-128"/>
              </a:defRPr>
            </a:lvl8pPr>
            <a:lvl9pPr marL="4108102" indent="-241653" algn="ctr" eaLnBrk="0" fontAlgn="base" hangingPunct="0">
              <a:spcBef>
                <a:spcPct val="0"/>
              </a:spcBef>
              <a:spcAft>
                <a:spcPct val="0"/>
              </a:spcAft>
              <a:defRPr sz="2500">
                <a:solidFill>
                  <a:schemeClr val="tx1"/>
                </a:solidFill>
                <a:latin typeface="Times" pitchFamily="-64" charset="0"/>
                <a:ea typeface="Osaka" pitchFamily="-64" charset="-128"/>
              </a:defRPr>
            </a:lvl9pPr>
          </a:lstStyle>
          <a:p>
            <a:fld id="{9964FFE4-EE83-4882-9E7C-07B30F0A81C6}" type="slidenum">
              <a:rPr lang="en-US" altLang="en-US" sz="1300">
                <a:solidFill>
                  <a:prstClr val="black"/>
                </a:solidFill>
              </a:rPr>
              <a:pPr/>
              <a:t>4</a:t>
            </a:fld>
            <a:endParaRPr lang="en-US" altLang="en-US" sz="1300">
              <a:solidFill>
                <a:prstClr val="black"/>
              </a:solidFill>
            </a:endParaRPr>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FF0000"/>
                </a:solidFill>
              </a:rPr>
              <a:t>Goal of risk adjustment it to avoid making high cost patients unprofitable without paying per item costs</a:t>
            </a:r>
          </a:p>
          <a:p>
            <a:pPr eaLnBrk="1" hangingPunct="1"/>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Investment in preventive care changes risk types – high risk are always high risk, but low risk need preventive care to catch things early (is this a reasonable model?) Define m to be preventive spending and x(m) the probability that a low-risk type remains low-risk based on m (so x’(m)&gt; 0, and x’’(m) &lt; 0)).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62695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can’t we simply pay providers m so that they do the appropriate amount? M is non-contractible – may be over-used (A1c’s, imaging – these might be good for some patients but can’t determine when provider is just over-using treatments)</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358469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can’t we simply pay providers m so that they do the appropriate amount? M is non-contractible – may be over-used (A1c’s, imaging – these might be good for some patients but can’t determine when provider is just over-using treatments)</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943817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046424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SF"/>
              </a:rPr>
              <a:t>The marginal benefit of prevention includes better health (i.e., more quality-adjusted life years per low risk, </a:t>
            </a:r>
            <a:r>
              <a:rPr lang="en-US" sz="1800" b="0" i="1" u="none" strike="noStrike" baseline="0" dirty="0">
                <a:latin typeface="TimesNewRomanSF-Italic"/>
              </a:rPr>
              <a:t>BL </a:t>
            </a:r>
            <a:r>
              <a:rPr lang="en-US" sz="1800" b="0" i="0" u="none" strike="noStrike" baseline="0" dirty="0">
                <a:latin typeface="MTSY"/>
              </a:rPr>
              <a:t>− </a:t>
            </a:r>
            <a:r>
              <a:rPr lang="en-US" sz="1800" b="0" i="1" u="none" strike="noStrike" baseline="0" dirty="0">
                <a:latin typeface="TimesNewRomanSF-Italic"/>
              </a:rPr>
              <a:t>BH</a:t>
            </a:r>
            <a:r>
              <a:rPr lang="en-US" sz="1800" b="0" i="0" u="none" strike="noStrike" baseline="0" dirty="0">
                <a:latin typeface="TimesNewRomanSF"/>
              </a:rPr>
              <a:t>) as well as saving resources on future treatment costs (</a:t>
            </a:r>
            <a:r>
              <a:rPr lang="en-US" sz="1800" b="0" i="1" u="none" strike="noStrike" baseline="0" dirty="0" err="1">
                <a:latin typeface="TimesNewRomanSF-Italic"/>
              </a:rPr>
              <a:t>cH</a:t>
            </a:r>
            <a:r>
              <a:rPr lang="en-US" sz="1800" b="0" i="1" u="none" strike="noStrike" baseline="0" dirty="0">
                <a:latin typeface="TimesNewRomanSF-Italic"/>
              </a:rPr>
              <a:t> </a:t>
            </a:r>
            <a:r>
              <a:rPr lang="en-US" sz="1800" b="0" i="0" u="none" strike="noStrike" baseline="0" dirty="0">
                <a:latin typeface="MTSY"/>
              </a:rPr>
              <a:t>− </a:t>
            </a:r>
            <a:r>
              <a:rPr lang="en-US" sz="1800" b="0" i="1" u="none" strike="noStrike" baseline="0" dirty="0" err="1">
                <a:latin typeface="TimesNewRomanSF-Italic"/>
              </a:rPr>
              <a:t>cL</a:t>
            </a:r>
            <a:r>
              <a:rPr lang="en-US" sz="1800" b="0" i="0" u="none" strike="noStrike" baseline="0" dirty="0">
                <a:latin typeface="TimesNewRomanSF"/>
              </a:rPr>
              <a:t>) for each low risk.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4221819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SF"/>
              </a:rPr>
              <a:t>Revenue in periods 1 and 2 in blue and green (ignoring the patient mobility tau factor presented in paper)</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486983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SF"/>
              </a:rPr>
              <a:t>We can discuss model of imperfect RA if there is time. Should be obvious that e and m are both 0 – that’s good for selection effort, but terrible for prevention!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2692700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SF"/>
              </a:rPr>
              <a:t>Are there other options here? Is the model misleading in any way? What do you think? Risk averse altruism and dynamic health evolution? Idk.</a:t>
            </a:r>
          </a:p>
          <a:p>
            <a:pPr algn="l"/>
            <a:endParaRPr lang="en-US" sz="1800" b="0" i="0" u="none" strike="noStrike" baseline="0" dirty="0">
              <a:latin typeface="TimesNewRomanSF"/>
            </a:endParaRPr>
          </a:p>
          <a:p>
            <a:pPr algn="l"/>
            <a:r>
              <a:rPr lang="en-US" sz="1800" b="0" i="0" u="none" strike="noStrike" baseline="0" dirty="0">
                <a:latin typeface="TimesNewRomanSF"/>
              </a:rPr>
              <a:t>To get social optimum, need alpha = lambda([B_L-</a:t>
            </a:r>
            <a:r>
              <a:rPr lang="en-US" sz="1800" b="0" i="0" u="none" strike="noStrike" baseline="0" dirty="0" err="1">
                <a:latin typeface="TimesNewRomanSF"/>
              </a:rPr>
              <a:t>c_L</a:t>
            </a:r>
            <a:r>
              <a:rPr lang="en-US" sz="1800" b="0" i="0" u="none" strike="noStrike" baseline="0" dirty="0">
                <a:latin typeface="TimesNewRomanSF"/>
              </a:rPr>
              <a:t>]-[</a:t>
            </a:r>
            <a:r>
              <a:rPr lang="en-US" sz="1800" b="0" i="0" u="none" strike="noStrike" baseline="0" dirty="0" err="1">
                <a:latin typeface="TimesNewRomanSF"/>
              </a:rPr>
              <a:t>B_h-c_h</a:t>
            </a:r>
            <a:r>
              <a:rPr lang="en-US" sz="1800" b="0" i="0" u="none" strike="noStrike" baseline="0" dirty="0">
                <a:latin typeface="TimesNewRomanSF"/>
              </a:rPr>
              <a: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2541645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SF"/>
              </a:rPr>
              <a:t>If constrained by imperfect risk adjustment (we always are), then we can model the extent to which risk adjustment decreases </a:t>
            </a:r>
            <a:r>
              <a:rPr lang="en-US" sz="1800" b="0" i="0" u="none" strike="noStrike" baseline="0" dirty="0" err="1">
                <a:latin typeface="TimesNewRomanSF"/>
              </a:rPr>
              <a:t>pi_H-pi_L</a:t>
            </a:r>
            <a:r>
              <a:rPr lang="en-US" sz="1800" b="0" i="0" u="none" strike="noStrike" baseline="0" dirty="0">
                <a:latin typeface="TimesNewRomanSF"/>
              </a:rPr>
              <a:t> (based on scaling parameter beta in [0,1]). Math gets more complicated but results are qualitatively similar. Go over results of Proposition 1 if there’s time.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9026857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Use to cover general quality models (e.g., Ma and Burgess 1993?) and then move to frontier here. Do if </a:t>
            </a:r>
            <a:r>
              <a:rPr lang="en-CA"/>
              <a:t>there’s time.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2012830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problem are we trying to solve? Adverse selection!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1351592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Contributions to risk score</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3503973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158750" y="774700"/>
            <a:ext cx="6792913" cy="3822700"/>
          </a:xfrm>
          <a:ln/>
        </p:spPr>
      </p:sp>
      <p:sp>
        <p:nvSpPr>
          <p:cNvPr id="137219" name="Rectangle 3"/>
          <p:cNvSpPr>
            <a:spLocks noGrp="1" noChangeArrowheads="1"/>
          </p:cNvSpPr>
          <p:nvPr>
            <p:ph type="body" idx="1"/>
          </p:nvPr>
        </p:nvSpPr>
        <p:spPr>
          <a:xfrm>
            <a:off x="948219" y="4861441"/>
            <a:ext cx="5202866" cy="4603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76" tIns="46704" rIns="95076" bIns="46704"/>
          <a:lstStyle/>
          <a:p>
            <a:r>
              <a:rPr lang="en-US" altLang="en-US" dirty="0"/>
              <a:t>Role of risk adjustment – make patients look the same from a cost perspective?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Simple model of risk adjustment</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116587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Simple model of risk adjustment – what aren’t we dealing with here? Copayments, income effects, risk aversion</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3590803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521766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1/3/2023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12800" y="762000"/>
            <a:ext cx="10566400" cy="685800"/>
          </a:xfrm>
        </p:spPr>
        <p:txBody>
          <a:bodyPr/>
          <a:lstStyle/>
          <a:p>
            <a:r>
              <a:rPr lang="en-US"/>
              <a:t>Click to edit Master title style</a:t>
            </a:r>
          </a:p>
        </p:txBody>
      </p:sp>
      <p:sp>
        <p:nvSpPr>
          <p:cNvPr id="3" name="Table Placeholder 2"/>
          <p:cNvSpPr>
            <a:spLocks noGrp="1"/>
          </p:cNvSpPr>
          <p:nvPr>
            <p:ph type="tbl" idx="1"/>
          </p:nvPr>
        </p:nvSpPr>
        <p:spPr>
          <a:xfrm>
            <a:off x="812800" y="1828800"/>
            <a:ext cx="10566400" cy="3886200"/>
          </a:xfrm>
        </p:spPr>
        <p:txBody>
          <a:bodyPr/>
          <a:lstStyle/>
          <a:p>
            <a:endParaRPr lang="en-US"/>
          </a:p>
        </p:txBody>
      </p:sp>
      <p:sp>
        <p:nvSpPr>
          <p:cNvPr id="4" name="Footer Placeholder 3"/>
          <p:cNvSpPr>
            <a:spLocks noGrp="1"/>
          </p:cNvSpPr>
          <p:nvPr>
            <p:ph type="ftr" sz="quarter" idx="10"/>
          </p:nvPr>
        </p:nvSpPr>
        <p:spPr>
          <a:xfrm>
            <a:off x="812800" y="0"/>
            <a:ext cx="6807200" cy="304800"/>
          </a:xfrm>
        </p:spPr>
        <p:txBody>
          <a:bodyPr/>
          <a:lstStyle>
            <a:lvl1pPr>
              <a:defRPr smtClean="0"/>
            </a:lvl1pPr>
          </a:lstStyle>
          <a:p>
            <a:pPr>
              <a:defRPr/>
            </a:pPr>
            <a:endParaRPr lang="en-US">
              <a:solidFill>
                <a:srgbClr val="FFFFFF"/>
              </a:solidFill>
            </a:endParaRPr>
          </a:p>
        </p:txBody>
      </p:sp>
      <p:sp>
        <p:nvSpPr>
          <p:cNvPr id="5" name="Slide Number Placeholder 4"/>
          <p:cNvSpPr>
            <a:spLocks noGrp="1"/>
          </p:cNvSpPr>
          <p:nvPr>
            <p:ph type="sldNum" sz="quarter" idx="11"/>
          </p:nvPr>
        </p:nvSpPr>
        <p:spPr>
          <a:xfrm>
            <a:off x="9838267" y="6248401"/>
            <a:ext cx="1930400" cy="341313"/>
          </a:xfrm>
        </p:spPr>
        <p:txBody>
          <a:bodyPr/>
          <a:lstStyle>
            <a:lvl1pPr>
              <a:defRPr smtClean="0"/>
            </a:lvl1pPr>
          </a:lstStyle>
          <a:p>
            <a:pPr>
              <a:defRPr/>
            </a:pPr>
            <a:fld id="{ECF49839-18CE-4CDF-A53B-9239AB538776}" type="slidenum">
              <a:rPr lang="en-US"/>
              <a:pPr>
                <a:defRPr/>
              </a:pPr>
              <a:t>‹#›</a:t>
            </a:fld>
            <a:endParaRPr lang="en-US"/>
          </a:p>
        </p:txBody>
      </p:sp>
      <p:sp>
        <p:nvSpPr>
          <p:cNvPr id="6" name="Date Placeholder 5"/>
          <p:cNvSpPr>
            <a:spLocks noGrp="1"/>
          </p:cNvSpPr>
          <p:nvPr>
            <p:ph type="dt" sz="half" idx="12"/>
          </p:nvPr>
        </p:nvSpPr>
        <p:spPr>
          <a:xfrm>
            <a:off x="8839200" y="0"/>
            <a:ext cx="2540000" cy="304800"/>
          </a:xfrm>
        </p:spPr>
        <p:txBody>
          <a:bodyPr/>
          <a:lstStyle>
            <a:lvl1pPr>
              <a:defRPr smtClean="0"/>
            </a:lvl1pPr>
          </a:lstStyle>
          <a:p>
            <a:pPr>
              <a:defRPr/>
            </a:pPr>
            <a:fld id="{F1C7A666-2B6C-440A-B792-B724E1A281F5}" type="datetime1">
              <a:rPr lang="en-US" smtClean="0"/>
              <a:t>1/3/2023</a:t>
            </a:fld>
            <a:endParaRPr lang="en-US"/>
          </a:p>
        </p:txBody>
      </p:sp>
    </p:spTree>
    <p:extLst>
      <p:ext uri="{BB962C8B-B14F-4D97-AF65-F5344CB8AC3E}">
        <p14:creationId xmlns:p14="http://schemas.microsoft.com/office/powerpoint/2010/main" val="225593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1/3/2023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990600" y="4191000"/>
            <a:ext cx="9296400" cy="1981200"/>
          </a:xfrm>
        </p:spPr>
        <p:txBody>
          <a:bodyPr>
            <a:noAutofit/>
          </a:bodyPr>
          <a:lstStyle/>
          <a:p>
            <a:r>
              <a:rPr lang="en-US" sz="2400" dirty="0"/>
              <a:t>Risk Adjustment and Quality Competition</a:t>
            </a:r>
          </a:p>
          <a:p>
            <a:r>
              <a:rPr lang="en-US" sz="2400" dirty="0"/>
              <a:t>March 1,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10287000" cy="4808537"/>
          </a:xfrm>
        </p:spPr>
        <p:txBody>
          <a:bodyPr>
            <a:normAutofit/>
          </a:bodyPr>
          <a:lstStyle/>
          <a:p>
            <a:r>
              <a:rPr lang="en-US" sz="2400" b="1" dirty="0"/>
              <a:t>Optimal risk adjustment: </a:t>
            </a:r>
            <a:r>
              <a:rPr lang="en-US" sz="2400" dirty="0"/>
              <a:t>the maximization of a specific economic objective</a:t>
            </a:r>
          </a:p>
          <a:p>
            <a:pPr lvl="1"/>
            <a:r>
              <a:rPr lang="en-US" sz="2400" dirty="0"/>
              <a:t>conventional risk adjustment can still lead to serious inefficiencies </a:t>
            </a:r>
          </a:p>
          <a:p>
            <a:pPr lvl="1"/>
            <a:r>
              <a:rPr lang="en-US" sz="2400" dirty="0"/>
              <a:t>start with a theory-based objective function and conceptualize risk adjustment as a tool for adjusting prices so as to maximize that objective</a:t>
            </a:r>
          </a:p>
          <a:p>
            <a:pPr lvl="1"/>
            <a:r>
              <a:rPr lang="en-US" sz="2400" dirty="0"/>
              <a:t>The term “optimal” is used to characterize the maximization of a specific economic objective, rather than to signify that there is no possibility that even better risk adjustment models are not possible. </a:t>
            </a:r>
          </a:p>
        </p:txBody>
      </p:sp>
      <p:sp>
        <p:nvSpPr>
          <p:cNvPr id="4" name="Title 1">
            <a:extLst>
              <a:ext uri="{FF2B5EF4-FFF2-40B4-BE49-F238E27FC236}">
                <a16:creationId xmlns:a16="http://schemas.microsoft.com/office/drawing/2014/main" id="{A2C3ED21-2835-590B-8CE5-C72D903068D7}"/>
              </a:ext>
            </a:extLst>
          </p:cNvPr>
          <p:cNvSpPr txBox="1">
            <a:spLocks/>
          </p:cNvSpPr>
          <p:nvPr/>
        </p:nvSpPr>
        <p:spPr>
          <a:xfrm>
            <a:off x="609600" y="424476"/>
            <a:ext cx="10439400" cy="79472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a:cs typeface="Times New Roman" panose="02020603050405020304" pitchFamily="18" charset="0"/>
              </a:rPr>
              <a:t>A Simple Model of Risk Adjustment </a:t>
            </a:r>
            <a:br>
              <a:rPr lang="en-US" sz="3600">
                <a:cs typeface="Times New Roman" panose="02020603050405020304" pitchFamily="18" charset="0"/>
              </a:rPr>
            </a:br>
            <a:r>
              <a:rPr lang="en-US" sz="3600">
                <a:cs typeface="Times New Roman" panose="02020603050405020304" pitchFamily="18" charset="0"/>
              </a:rPr>
              <a:t>(Glazer &amp; McGuire 2000)</a:t>
            </a:r>
            <a:endParaRPr lang="en-US" sz="3600" dirty="0">
              <a:cs typeface="Times New Roman" panose="02020603050405020304" pitchFamily="18" charset="0"/>
            </a:endParaRPr>
          </a:p>
        </p:txBody>
      </p:sp>
    </p:spTree>
    <p:extLst>
      <p:ext uri="{BB962C8B-B14F-4D97-AF65-F5344CB8AC3E}">
        <p14:creationId xmlns:p14="http://schemas.microsoft.com/office/powerpoint/2010/main" val="3760137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24476"/>
            <a:ext cx="10439400" cy="794724"/>
          </a:xfrm>
        </p:spPr>
        <p:txBody>
          <a:bodyPr>
            <a:noAutofit/>
          </a:bodyPr>
          <a:lstStyle/>
          <a:p>
            <a:r>
              <a:rPr lang="en-US" sz="3600" dirty="0">
                <a:cs typeface="Times New Roman" panose="02020603050405020304" pitchFamily="18" charset="0"/>
              </a:rPr>
              <a:t>A Simple Model of Risk Adjustment </a:t>
            </a:r>
            <a:br>
              <a:rPr lang="en-US" sz="3600" dirty="0">
                <a:cs typeface="Times New Roman" panose="02020603050405020304" pitchFamily="18" charset="0"/>
              </a:rPr>
            </a:br>
            <a:r>
              <a:rPr lang="en-US" sz="3600" dirty="0">
                <a:cs typeface="Times New Roman" panose="02020603050405020304" pitchFamily="18" charset="0"/>
              </a:rPr>
              <a:t>(Glazer &amp; McGuire 2000)</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400" dirty="0">
                    <a:cs typeface="Times New Roman" panose="02020603050405020304" pitchFamily="18" charset="0"/>
                  </a:rPr>
                  <a:t>Two types of consumers,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𝐻</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𝐿</m:t>
                    </m:r>
                  </m:oMath>
                </a14:m>
                <a:r>
                  <a:rPr lang="en-US" sz="2200" dirty="0">
                    <a:cs typeface="Times New Roman" panose="02020603050405020304" pitchFamily="18" charset="0"/>
                  </a:rPr>
                  <a:t> (there are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𝜆</m:t>
                    </m:r>
                  </m:oMath>
                </a14:m>
                <a:r>
                  <a:rPr lang="en-US" sz="2200" dirty="0">
                    <a:cs typeface="Times New Roman" panose="02020603050405020304" pitchFamily="18" charset="0"/>
                  </a:rPr>
                  <a:t> </a:t>
                </a:r>
                <a14:m>
                  <m:oMath xmlns:m="http://schemas.openxmlformats.org/officeDocument/2006/math">
                    <m:r>
                      <a:rPr lang="en-US" sz="2200" b="0" i="1" dirty="0" smtClean="0">
                        <a:latin typeface="Cambria Math" panose="02040503050406030204" pitchFamily="18" charset="0"/>
                        <a:cs typeface="Times New Roman" panose="02020603050405020304" pitchFamily="18" charset="0"/>
                      </a:rPr>
                      <m:t>𝐻</m:t>
                    </m:r>
                  </m:oMath>
                </a14:m>
                <a:r>
                  <a:rPr lang="en-US" sz="2200" dirty="0">
                    <a:cs typeface="Times New Roman" panose="02020603050405020304" pitchFamily="18" charset="0"/>
                  </a:rPr>
                  <a:t> types and </a:t>
                </a:r>
                <a14:m>
                  <m:oMath xmlns:m="http://schemas.openxmlformats.org/officeDocument/2006/math">
                    <m:r>
                      <a:rPr lang="en-US" sz="2200" b="0" i="1" smtClean="0">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𝜆</m:t>
                    </m:r>
                    <m:r>
                      <a:rPr lang="en-US" sz="2200" b="0" i="1" smtClean="0">
                        <a:latin typeface="Cambria Math" panose="02040503050406030204" pitchFamily="18" charset="0"/>
                        <a:cs typeface="Times New Roman" panose="02020603050405020304" pitchFamily="18" charset="0"/>
                      </a:rPr>
                      <m:t> </m:t>
                    </m:r>
                    <m:r>
                      <m:rPr>
                        <m:sty m:val="p"/>
                      </m:rPr>
                      <a:rPr lang="en-US" sz="2200" b="0" i="0" smtClean="0">
                        <a:latin typeface="Cambria Math" panose="02040503050406030204" pitchFamily="18" charset="0"/>
                        <a:cs typeface="Times New Roman" panose="02020603050405020304" pitchFamily="18" charset="0"/>
                      </a:rPr>
                      <m:t>L</m:t>
                    </m:r>
                  </m:oMath>
                </a14:m>
                <a:r>
                  <a:rPr lang="en-US" sz="2200" dirty="0">
                    <a:cs typeface="Times New Roman" panose="02020603050405020304" pitchFamily="18" charset="0"/>
                  </a:rPr>
                  <a:t> types)</a:t>
                </a:r>
              </a:p>
              <a:p>
                <a:r>
                  <a:rPr lang="en-US" sz="2200" dirty="0">
                    <a:cs typeface="Times New Roman" panose="02020603050405020304" pitchFamily="18" charset="0"/>
                  </a:rPr>
                  <a:t>Two types of illnesses, </a:t>
                </a:r>
                <a14:m>
                  <m:oMath xmlns:m="http://schemas.openxmlformats.org/officeDocument/2006/math">
                    <m:r>
                      <m:rPr>
                        <m:sty m:val="p"/>
                      </m:rPr>
                      <a:rPr lang="en-US" sz="2200" b="0" i="0" smtClean="0">
                        <a:latin typeface="Cambria Math" panose="02040503050406030204" pitchFamily="18" charset="0"/>
                        <a:cs typeface="Times New Roman" panose="02020603050405020304" pitchFamily="18" charset="0"/>
                      </a:rPr>
                      <m:t>j</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𝑎</m:t>
                    </m:r>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𝑐</m:t>
                    </m:r>
                    <m:r>
                      <a:rPr lang="en-US"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14:m>
                  <m:oMath xmlns:m="http://schemas.openxmlformats.org/officeDocument/2006/math">
                    <m:r>
                      <a:rPr lang="en-US" sz="2000" b="0" i="1" smtClean="0">
                        <a:latin typeface="Cambria Math" panose="02040503050406030204" pitchFamily="18" charset="0"/>
                        <a:cs typeface="Times New Roman" panose="02020603050405020304" pitchFamily="18" charset="0"/>
                      </a:rPr>
                      <m:t>𝑎</m:t>
                    </m:r>
                    <m:r>
                      <a:rPr lang="en-US" sz="2000" b="0" i="1" smtClean="0">
                        <a:latin typeface="Cambria Math" panose="02040503050406030204" pitchFamily="18" charset="0"/>
                        <a:cs typeface="Times New Roman" panose="02020603050405020304" pitchFamily="18" charset="0"/>
                      </a:rPr>
                      <m:t> </m:t>
                    </m:r>
                  </m:oMath>
                </a14:m>
                <a:r>
                  <a:rPr lang="en-US" sz="2000" dirty="0">
                    <a:cs typeface="Times New Roman" panose="02020603050405020304" pitchFamily="18" charset="0"/>
                  </a:rPr>
                  <a:t>is an acute illness, with same probability for everyone</a:t>
                </a:r>
              </a:p>
              <a:p>
                <a:pPr lvl="1"/>
                <a14:m>
                  <m:oMath xmlns:m="http://schemas.openxmlformats.org/officeDocument/2006/math">
                    <m:r>
                      <a:rPr lang="en-US" sz="2000" b="0" i="1" smtClean="0">
                        <a:latin typeface="Cambria Math" panose="02040503050406030204" pitchFamily="18" charset="0"/>
                        <a:cs typeface="Times New Roman" panose="02020603050405020304" pitchFamily="18" charset="0"/>
                      </a:rPr>
                      <m:t>𝑐</m:t>
                    </m:r>
                  </m:oMath>
                </a14:m>
                <a:r>
                  <a:rPr lang="en-US" sz="2000" dirty="0">
                    <a:cs typeface="Times New Roman" panose="02020603050405020304" pitchFamily="18" charset="0"/>
                  </a:rPr>
                  <a:t> is a chronic illness with probabilities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𝑝</m:t>
                        </m:r>
                      </m:e>
                      <m:sub>
                        <m:r>
                          <a:rPr lang="en-US" sz="2000" b="0" i="1" smtClean="0">
                            <a:latin typeface="Cambria Math" panose="02040503050406030204" pitchFamily="18" charset="0"/>
                            <a:cs typeface="Times New Roman" panose="02020603050405020304" pitchFamily="18" charset="0"/>
                          </a:rPr>
                          <m:t>𝐻</m:t>
                        </m:r>
                      </m:sub>
                    </m:sSub>
                    <m:r>
                      <a:rPr lang="en-US" sz="2000" b="0" i="1" smtClean="0">
                        <a:latin typeface="Cambria Math" panose="02040503050406030204" pitchFamily="18" charset="0"/>
                        <a:cs typeface="Times New Roman" panose="02020603050405020304" pitchFamily="18" charset="0"/>
                      </a:rPr>
                      <m:t>&gt;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𝑝</m:t>
                        </m:r>
                      </m:e>
                      <m:sub>
                        <m:r>
                          <a:rPr lang="en-US" sz="2000" b="0" i="1" smtClean="0">
                            <a:latin typeface="Cambria Math" panose="02040503050406030204" pitchFamily="18" charset="0"/>
                            <a:cs typeface="Times New Roman" panose="02020603050405020304" pitchFamily="18" charset="0"/>
                          </a:rPr>
                          <m:t>𝐿</m:t>
                        </m:r>
                      </m:sub>
                    </m:sSub>
                  </m:oMath>
                </a14:m>
                <a:endParaRPr lang="en-US" sz="2000" dirty="0">
                  <a:cs typeface="Times New Roman" panose="02020603050405020304" pitchFamily="18" charset="0"/>
                </a:endParaRPr>
              </a:p>
              <a:p>
                <a:r>
                  <a:rPr lang="en-US" sz="2200" dirty="0">
                    <a:cs typeface="Times New Roman" panose="02020603050405020304" pitchFamily="18" charset="0"/>
                  </a:rPr>
                  <a:t>Individual utility is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𝑗</m:t>
                        </m:r>
                      </m:sub>
                    </m:sSub>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𝑗</m:t>
                            </m:r>
                          </m:sub>
                        </m:sSub>
                      </m:e>
                    </m:d>
                  </m:oMath>
                </a14:m>
                <a:r>
                  <a:rPr lang="en-US" sz="2200" dirty="0">
                    <a:cs typeface="Times New Roman" panose="02020603050405020304" pitchFamily="18" charset="0"/>
                  </a:rPr>
                  <a:t> based on resources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𝑗</m:t>
                        </m:r>
                      </m:sub>
                    </m:sSub>
                  </m:oMath>
                </a14:m>
                <a:r>
                  <a:rPr lang="en-US" sz="2200" dirty="0">
                    <a:cs typeface="Times New Roman" panose="02020603050405020304" pitchFamily="18" charset="0"/>
                  </a:rPr>
                  <a:t> used for treatment </a:t>
                </a:r>
              </a:p>
              <a:p>
                <a:r>
                  <a:rPr lang="en-US" sz="2200" dirty="0">
                    <a:cs typeface="Times New Roman" panose="02020603050405020304" pitchFamily="18" charset="0"/>
                  </a:rPr>
                  <a:t>Insurance contract (simplified) is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𝑐</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𝑟</m:t>
                    </m:r>
                    <m:r>
                      <m:rPr>
                        <m:lit/>
                      </m:rP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for a premium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𝑟</m:t>
                    </m:r>
                  </m:oMath>
                </a14:m>
                <a:r>
                  <a:rPr lang="en-US" sz="2200" dirty="0">
                    <a:cs typeface="Times New Roman" panose="02020603050405020304" pitchFamily="18" charset="0"/>
                  </a:rPr>
                  <a:t> </a:t>
                </a:r>
              </a:p>
              <a:p>
                <a:pPr lvl="1"/>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409" t="-1303"/>
                </a:stretch>
              </a:blipFill>
            </p:spPr>
            <p:txBody>
              <a:bodyPr/>
              <a:lstStyle/>
              <a:p>
                <a:r>
                  <a:rPr lang="en-US">
                    <a:noFill/>
                  </a:rPr>
                  <a:t> </a:t>
                </a:r>
              </a:p>
            </p:txBody>
          </p:sp>
        </mc:Fallback>
      </mc:AlternateContent>
    </p:spTree>
    <p:extLst>
      <p:ext uri="{BB962C8B-B14F-4D97-AF65-F5344CB8AC3E}">
        <p14:creationId xmlns:p14="http://schemas.microsoft.com/office/powerpoint/2010/main" val="2320530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24476"/>
            <a:ext cx="10439400" cy="794724"/>
          </a:xfrm>
        </p:spPr>
        <p:txBody>
          <a:bodyPr>
            <a:noAutofit/>
          </a:bodyPr>
          <a:lstStyle/>
          <a:p>
            <a:r>
              <a:rPr lang="en-US" sz="3600" dirty="0">
                <a:cs typeface="Times New Roman" panose="02020603050405020304" pitchFamily="18" charset="0"/>
              </a:rPr>
              <a:t>A Simple Model of Risk Adjustment </a:t>
            </a:r>
            <a:br>
              <a:rPr lang="en-US" sz="3600" dirty="0">
                <a:cs typeface="Times New Roman" panose="02020603050405020304" pitchFamily="18" charset="0"/>
              </a:rPr>
            </a:br>
            <a:r>
              <a:rPr lang="en-US" sz="3600" dirty="0">
                <a:cs typeface="Times New Roman" panose="02020603050405020304" pitchFamily="18" charset="0"/>
              </a:rPr>
              <a:t>(Glazer &amp; McGuire 2000)</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400" dirty="0">
                    <a:cs typeface="Times New Roman" panose="02020603050405020304" pitchFamily="18" charset="0"/>
                  </a:rPr>
                  <a:t>Two types of consumers,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i</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𝐻</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𝐿</m:t>
                    </m:r>
                    <m:r>
                      <a:rPr lang="en-US" sz="24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(there are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𝜆</m:t>
                    </m:r>
                  </m:oMath>
                </a14:m>
                <a:r>
                  <a:rPr lang="en-US" sz="2200" dirty="0">
                    <a:cs typeface="Times New Roman" panose="02020603050405020304" pitchFamily="18" charset="0"/>
                  </a:rPr>
                  <a:t> </a:t>
                </a:r>
                <a14:m>
                  <m:oMath xmlns:m="http://schemas.openxmlformats.org/officeDocument/2006/math">
                    <m:r>
                      <a:rPr lang="en-US" sz="2200" b="0" i="1" dirty="0" smtClean="0">
                        <a:latin typeface="Cambria Math" panose="02040503050406030204" pitchFamily="18" charset="0"/>
                        <a:cs typeface="Times New Roman" panose="02020603050405020304" pitchFamily="18" charset="0"/>
                      </a:rPr>
                      <m:t>𝐻</m:t>
                    </m:r>
                  </m:oMath>
                </a14:m>
                <a:r>
                  <a:rPr lang="en-US" sz="2200" dirty="0">
                    <a:cs typeface="Times New Roman" panose="02020603050405020304" pitchFamily="18" charset="0"/>
                  </a:rPr>
                  <a:t> types and </a:t>
                </a:r>
                <a14:m>
                  <m:oMath xmlns:m="http://schemas.openxmlformats.org/officeDocument/2006/math">
                    <m:r>
                      <a:rPr lang="en-US" sz="2200" b="0" i="1" smtClean="0">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𝜆</m:t>
                    </m:r>
                    <m:r>
                      <a:rPr lang="en-US" sz="2200" b="0" i="1" smtClean="0">
                        <a:latin typeface="Cambria Math" panose="02040503050406030204" pitchFamily="18" charset="0"/>
                        <a:cs typeface="Times New Roman" panose="02020603050405020304" pitchFamily="18" charset="0"/>
                      </a:rPr>
                      <m:t> </m:t>
                    </m:r>
                    <m:r>
                      <m:rPr>
                        <m:sty m:val="p"/>
                      </m:rPr>
                      <a:rPr lang="en-US" sz="2200" b="0" i="0" smtClean="0">
                        <a:latin typeface="Cambria Math" panose="02040503050406030204" pitchFamily="18" charset="0"/>
                        <a:cs typeface="Times New Roman" panose="02020603050405020304" pitchFamily="18" charset="0"/>
                      </a:rPr>
                      <m:t>L</m:t>
                    </m:r>
                  </m:oMath>
                </a14:m>
                <a:r>
                  <a:rPr lang="en-US" sz="2200" dirty="0">
                    <a:cs typeface="Times New Roman" panose="02020603050405020304" pitchFamily="18" charset="0"/>
                  </a:rPr>
                  <a:t> types)</a:t>
                </a:r>
              </a:p>
              <a:p>
                <a:r>
                  <a:rPr lang="en-US" sz="2200" dirty="0">
                    <a:cs typeface="Times New Roman" panose="02020603050405020304" pitchFamily="18" charset="0"/>
                  </a:rPr>
                  <a:t>Two types of illnesses, </a:t>
                </a:r>
                <a14:m>
                  <m:oMath xmlns:m="http://schemas.openxmlformats.org/officeDocument/2006/math">
                    <m:r>
                      <m:rPr>
                        <m:sty m:val="p"/>
                      </m:rPr>
                      <a:rPr lang="en-US" sz="2200" b="0" i="0" smtClean="0">
                        <a:latin typeface="Cambria Math" panose="02040503050406030204" pitchFamily="18" charset="0"/>
                        <a:cs typeface="Times New Roman" panose="02020603050405020304" pitchFamily="18" charset="0"/>
                      </a:rPr>
                      <m:t>j</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𝑎</m:t>
                    </m:r>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𝑐</m:t>
                    </m:r>
                    <m:r>
                      <a:rPr lang="en-US"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14:m>
                  <m:oMath xmlns:m="http://schemas.openxmlformats.org/officeDocument/2006/math">
                    <m:r>
                      <a:rPr lang="en-US" sz="2000" b="0" i="1" smtClean="0">
                        <a:latin typeface="Cambria Math" panose="02040503050406030204" pitchFamily="18" charset="0"/>
                        <a:cs typeface="Times New Roman" panose="02020603050405020304" pitchFamily="18" charset="0"/>
                      </a:rPr>
                      <m:t>𝑎</m:t>
                    </m:r>
                    <m:r>
                      <a:rPr lang="en-US" sz="2000" b="0" i="1" smtClean="0">
                        <a:latin typeface="Cambria Math" panose="02040503050406030204" pitchFamily="18" charset="0"/>
                        <a:cs typeface="Times New Roman" panose="02020603050405020304" pitchFamily="18" charset="0"/>
                      </a:rPr>
                      <m:t> </m:t>
                    </m:r>
                  </m:oMath>
                </a14:m>
                <a:r>
                  <a:rPr lang="en-US" sz="2000" dirty="0">
                    <a:cs typeface="Times New Roman" panose="02020603050405020304" pitchFamily="18" charset="0"/>
                  </a:rPr>
                  <a:t>is an acute illness, with same probability for everyone</a:t>
                </a:r>
              </a:p>
              <a:p>
                <a:pPr lvl="1"/>
                <a14:m>
                  <m:oMath xmlns:m="http://schemas.openxmlformats.org/officeDocument/2006/math">
                    <m:r>
                      <a:rPr lang="en-US" sz="2000" b="0" i="1" smtClean="0">
                        <a:latin typeface="Cambria Math" panose="02040503050406030204" pitchFamily="18" charset="0"/>
                        <a:cs typeface="Times New Roman" panose="02020603050405020304" pitchFamily="18" charset="0"/>
                      </a:rPr>
                      <m:t>𝑐</m:t>
                    </m:r>
                  </m:oMath>
                </a14:m>
                <a:r>
                  <a:rPr lang="en-US" sz="2000" dirty="0">
                    <a:cs typeface="Times New Roman" panose="02020603050405020304" pitchFamily="18" charset="0"/>
                  </a:rPr>
                  <a:t> is a chronic illness with probabilities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𝑝</m:t>
                        </m:r>
                      </m:e>
                      <m:sub>
                        <m:r>
                          <a:rPr lang="en-US" sz="2000" b="0" i="1" smtClean="0">
                            <a:latin typeface="Cambria Math" panose="02040503050406030204" pitchFamily="18" charset="0"/>
                            <a:cs typeface="Times New Roman" panose="02020603050405020304" pitchFamily="18" charset="0"/>
                          </a:rPr>
                          <m:t>𝐻</m:t>
                        </m:r>
                      </m:sub>
                    </m:sSub>
                    <m:r>
                      <a:rPr lang="en-US" sz="2000" b="0" i="1" smtClean="0">
                        <a:latin typeface="Cambria Math" panose="02040503050406030204" pitchFamily="18" charset="0"/>
                        <a:cs typeface="Times New Roman" panose="02020603050405020304" pitchFamily="18" charset="0"/>
                      </a:rPr>
                      <m:t>&gt;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𝑝</m:t>
                        </m:r>
                      </m:e>
                      <m:sub>
                        <m:r>
                          <a:rPr lang="en-US" sz="2000" b="0" i="1" smtClean="0">
                            <a:latin typeface="Cambria Math" panose="02040503050406030204" pitchFamily="18" charset="0"/>
                            <a:cs typeface="Times New Roman" panose="02020603050405020304" pitchFamily="18" charset="0"/>
                          </a:rPr>
                          <m:t>𝐿</m:t>
                        </m:r>
                      </m:sub>
                    </m:sSub>
                  </m:oMath>
                </a14:m>
                <a:endParaRPr lang="en-US" sz="2000" dirty="0">
                  <a:cs typeface="Times New Roman" panose="02020603050405020304" pitchFamily="18" charset="0"/>
                </a:endParaRPr>
              </a:p>
              <a:p>
                <a:r>
                  <a:rPr lang="en-US" sz="2200" dirty="0">
                    <a:cs typeface="Times New Roman" panose="02020603050405020304" pitchFamily="18" charset="0"/>
                  </a:rPr>
                  <a:t>Individual utility is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𝑗</m:t>
                        </m:r>
                      </m:sub>
                    </m:sSub>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𝑗</m:t>
                            </m:r>
                          </m:sub>
                        </m:sSub>
                      </m:e>
                    </m:d>
                  </m:oMath>
                </a14:m>
                <a:r>
                  <a:rPr lang="en-US" sz="2200" dirty="0">
                    <a:cs typeface="Times New Roman" panose="02020603050405020304" pitchFamily="18" charset="0"/>
                  </a:rPr>
                  <a:t> based on resources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𝑗</m:t>
                        </m:r>
                      </m:sub>
                    </m:sSub>
                  </m:oMath>
                </a14:m>
                <a:r>
                  <a:rPr lang="en-US" sz="2200" dirty="0">
                    <a:cs typeface="Times New Roman" panose="02020603050405020304" pitchFamily="18" charset="0"/>
                  </a:rPr>
                  <a:t> used for treatment </a:t>
                </a:r>
              </a:p>
              <a:p>
                <a:r>
                  <a:rPr lang="en-US" sz="2200" dirty="0">
                    <a:cs typeface="Times New Roman" panose="02020603050405020304" pitchFamily="18" charset="0"/>
                  </a:rPr>
                  <a:t>Insurance contract (simplified) is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𝑐</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𝑟</m:t>
                    </m:r>
                    <m:r>
                      <m:rPr>
                        <m:lit/>
                      </m:rP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for a premium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𝑟</m:t>
                    </m:r>
                  </m:oMath>
                </a14:m>
                <a:r>
                  <a:rPr lang="en-US" sz="2200" dirty="0">
                    <a:cs typeface="Times New Roman" panose="02020603050405020304" pitchFamily="18" charset="0"/>
                  </a:rPr>
                  <a:t> </a:t>
                </a:r>
              </a:p>
              <a:p>
                <a:r>
                  <a:rPr lang="en-US" sz="2200" dirty="0">
                    <a:cs typeface="Times New Roman" panose="02020603050405020304" pitchFamily="18" charset="0"/>
                  </a:rPr>
                  <a:t>Then expected utility based on a contract is </a:t>
                </a:r>
              </a:p>
              <a:p>
                <a:pPr marL="0" indent="0">
                  <a:buNone/>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𝑉</m:t>
                          </m:r>
                        </m:e>
                        <m:sub>
                          <m:r>
                            <a:rPr lang="en-US" sz="2200" b="0" i="1" smtClean="0">
                              <a:latin typeface="Cambria Math" panose="02040503050406030204" pitchFamily="18" charset="0"/>
                              <a:cs typeface="Times New Roman" panose="02020603050405020304" pitchFamily="18" charset="0"/>
                            </a:rPr>
                            <m:t>𝑖</m:t>
                          </m:r>
                        </m:sub>
                      </m:sSub>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𝑐</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𝑟</m:t>
                          </m:r>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𝑎</m:t>
                          </m:r>
                        </m:sub>
                      </m:sSub>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Sub>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𝑝</m:t>
                          </m:r>
                        </m:e>
                        <m:sub>
                          <m:r>
                            <a:rPr lang="en-US" sz="2200" b="0" i="1" smtClean="0">
                              <a:latin typeface="Cambria Math" panose="02040503050406030204" pitchFamily="18" charset="0"/>
                              <a:cs typeface="Times New Roman" panose="02020603050405020304" pitchFamily="18" charset="0"/>
                            </a:rPr>
                            <m:t>𝑖</m:t>
                          </m:r>
                        </m:sub>
                      </m:sSub>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𝑐</m:t>
                          </m:r>
                        </m:sub>
                      </m:sSub>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𝑐</m:t>
                              </m:r>
                            </m:sub>
                          </m:sSub>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𝑟</m:t>
                      </m:r>
                    </m:oMath>
                  </m:oMathPara>
                </a14:m>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409" t="-1303"/>
                </a:stretch>
              </a:blipFill>
            </p:spPr>
            <p:txBody>
              <a:bodyPr/>
              <a:lstStyle/>
              <a:p>
                <a:r>
                  <a:rPr lang="en-US">
                    <a:noFill/>
                  </a:rPr>
                  <a:t> </a:t>
                </a:r>
              </a:p>
            </p:txBody>
          </p:sp>
        </mc:Fallback>
      </mc:AlternateContent>
    </p:spTree>
    <p:extLst>
      <p:ext uri="{BB962C8B-B14F-4D97-AF65-F5344CB8AC3E}">
        <p14:creationId xmlns:p14="http://schemas.microsoft.com/office/powerpoint/2010/main" val="337351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400" dirty="0">
                <a:cs typeface="Times New Roman" panose="02020603050405020304" pitchFamily="18" charset="0"/>
              </a:rPr>
              <a:t>What is the socially optimal contract? What would a social planner care about?</a:t>
            </a:r>
          </a:p>
          <a:p>
            <a:r>
              <a:rPr lang="en-US" sz="2400" b="1" dirty="0">
                <a:solidFill>
                  <a:schemeClr val="accent2">
                    <a:lumMod val="75000"/>
                  </a:schemeClr>
                </a:solidFill>
                <a:cs typeface="Times New Roman" panose="02020603050405020304" pitchFamily="18" charset="0"/>
              </a:rPr>
              <a:t>Efficiency</a:t>
            </a:r>
            <a:r>
              <a:rPr lang="en-US" sz="2400" dirty="0">
                <a:cs typeface="Times New Roman" panose="02020603050405020304" pitchFamily="18" charset="0"/>
              </a:rPr>
              <a:t> – are we providing the necessary care at the lowest cost? </a:t>
            </a:r>
          </a:p>
          <a:p>
            <a:r>
              <a:rPr lang="en-US" sz="2400" b="1" dirty="0">
                <a:solidFill>
                  <a:schemeClr val="accent3">
                    <a:lumMod val="75000"/>
                  </a:schemeClr>
                </a:solidFill>
                <a:cs typeface="Times New Roman" panose="02020603050405020304" pitchFamily="18" charset="0"/>
              </a:rPr>
              <a:t>Equity</a:t>
            </a:r>
            <a:r>
              <a:rPr lang="en-US" sz="2400" dirty="0">
                <a:cs typeface="Times New Roman" panose="02020603050405020304" pitchFamily="18" charset="0"/>
              </a:rPr>
              <a:t> – are the burden of health costs distributed equally across healthy/sick?</a:t>
            </a:r>
          </a:p>
          <a:p>
            <a:r>
              <a:rPr lang="en-US" sz="2400" dirty="0">
                <a:cs typeface="Times New Roman" panose="02020603050405020304" pitchFamily="18" charset="0"/>
              </a:rPr>
              <a:t>What else might we think about?  </a:t>
            </a:r>
          </a:p>
          <a:p>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1760296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400" dirty="0">
                    <a:cs typeface="Times New Roman" panose="02020603050405020304" pitchFamily="18" charset="0"/>
                  </a:rPr>
                  <a:t>What is the socially optimal contract? What would a social planner care about?</a:t>
                </a:r>
              </a:p>
              <a:p>
                <a:r>
                  <a:rPr lang="en-US" sz="2400" b="1" dirty="0">
                    <a:solidFill>
                      <a:schemeClr val="accent2">
                        <a:lumMod val="75000"/>
                      </a:schemeClr>
                    </a:solidFill>
                    <a:cs typeface="Times New Roman" panose="02020603050405020304" pitchFamily="18" charset="0"/>
                  </a:rPr>
                  <a:t>Efficiency</a:t>
                </a:r>
                <a:r>
                  <a:rPr lang="en-US" sz="2400" dirty="0">
                    <a:cs typeface="Times New Roman" panose="02020603050405020304" pitchFamily="18" charset="0"/>
                  </a:rPr>
                  <a:t> – are we providing the necessary care at the lowest cost? </a:t>
                </a:r>
              </a:p>
              <a:p>
                <a:r>
                  <a:rPr lang="en-US" sz="2200" dirty="0">
                    <a:cs typeface="Times New Roman" panose="02020603050405020304" pitchFamily="18" charset="0"/>
                  </a:rPr>
                  <a:t>Marginal benefits should be equal to marginal costs</a:t>
                </a:r>
              </a:p>
              <a:p>
                <a:pPr marL="0" indent="0">
                  <a:buNone/>
                </a:pPr>
                <a14:m>
                  <m:oMathPara xmlns:m="http://schemas.openxmlformats.org/officeDocument/2006/math">
                    <m:oMathParaPr>
                      <m:jc m:val="centerGroup"/>
                    </m:oMathParaPr>
                    <m:oMath xmlns:m="http://schemas.openxmlformats.org/officeDocument/2006/math">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𝑎</m:t>
                          </m:r>
                        </m:sub>
                        <m:sup>
                          <m:r>
                            <a:rPr lang="en-US" sz="2200" b="0" i="1" smtClean="0">
                              <a:latin typeface="Cambria Math" panose="02040503050406030204" pitchFamily="18" charset="0"/>
                              <a:cs typeface="Times New Roman" panose="02020603050405020304" pitchFamily="18" charset="0"/>
                            </a:rPr>
                            <m:t>′</m:t>
                          </m:r>
                        </m:sup>
                      </m:sSubSup>
                      <m:d>
                        <m:dPr>
                          <m:ctrlPr>
                            <a:rPr lang="en-US" sz="2200" b="0" i="1" smtClean="0">
                              <a:latin typeface="Cambria Math" panose="02040503050406030204" pitchFamily="18" charset="0"/>
                              <a:cs typeface="Times New Roman" panose="02020603050405020304" pitchFamily="18" charset="0"/>
                            </a:rPr>
                          </m:ctrlPr>
                        </m:dPr>
                        <m:e>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up>
                              <m:r>
                                <a:rPr lang="en-US" sz="2200" b="0" i="1" smtClean="0">
                                  <a:latin typeface="Cambria Math" panose="02040503050406030204" pitchFamily="18" charset="0"/>
                                  <a:cs typeface="Times New Roman" panose="02020603050405020304" pitchFamily="18" charset="0"/>
                                </a:rPr>
                                <m:t>∗</m:t>
                              </m:r>
                            </m:sup>
                          </m:sSubSup>
                        </m:e>
                      </m:d>
                      <m:r>
                        <a:rPr lang="en-US" sz="2200" b="0" i="1" smtClean="0">
                          <a:latin typeface="Cambria Math" panose="02040503050406030204" pitchFamily="18" charset="0"/>
                          <a:cs typeface="Times New Roman" panose="02020603050405020304" pitchFamily="18" charset="0"/>
                        </a:rPr>
                        <m:t>=</m:t>
                      </m:r>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𝑐</m:t>
                          </m:r>
                        </m:sub>
                        <m:sup>
                          <m:r>
                            <a:rPr lang="en-US" sz="2200" b="0" i="1" smtClean="0">
                              <a:latin typeface="Cambria Math" panose="02040503050406030204" pitchFamily="18" charset="0"/>
                              <a:cs typeface="Times New Roman" panose="02020603050405020304" pitchFamily="18" charset="0"/>
                            </a:rPr>
                            <m:t>′</m:t>
                          </m:r>
                        </m:sup>
                      </m:sSubSup>
                      <m:d>
                        <m:dPr>
                          <m:ctrlPr>
                            <a:rPr lang="en-US" sz="2200" b="0" i="1" smtClean="0">
                              <a:latin typeface="Cambria Math" panose="02040503050406030204" pitchFamily="18" charset="0"/>
                              <a:cs typeface="Times New Roman" panose="02020603050405020304" pitchFamily="18" charset="0"/>
                            </a:rPr>
                          </m:ctrlPr>
                        </m:dPr>
                        <m:e>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𝑐</m:t>
                              </m:r>
                            </m:sub>
                            <m:sup>
                              <m:r>
                                <a:rPr lang="en-US" sz="2200" b="0" i="1" smtClean="0">
                                  <a:latin typeface="Cambria Math" panose="02040503050406030204" pitchFamily="18" charset="0"/>
                                  <a:cs typeface="Times New Roman" panose="02020603050405020304" pitchFamily="18" charset="0"/>
                                </a:rPr>
                                <m:t>∗</m:t>
                              </m:r>
                            </m:sup>
                          </m:sSubSup>
                        </m:e>
                      </m:d>
                      <m:r>
                        <a:rPr lang="en-US" sz="2200" b="0" i="1" smtClean="0">
                          <a:latin typeface="Cambria Math" panose="02040503050406030204" pitchFamily="18" charset="0"/>
                          <a:cs typeface="Times New Roman" panose="02020603050405020304" pitchFamily="18" charset="0"/>
                        </a:rPr>
                        <m:t>=1</m:t>
                      </m:r>
                    </m:oMath>
                  </m:oMathPara>
                </a14:m>
                <a:endParaRPr lang="en-US" sz="2200" dirty="0">
                  <a:cs typeface="Times New Roman" panose="02020603050405020304" pitchFamily="18" charset="0"/>
                </a:endParaRPr>
              </a:p>
              <a:p>
                <a:r>
                  <a:rPr lang="en-US" sz="2400" dirty="0">
                    <a:cs typeface="Times New Roman" panose="02020603050405020304" pitchFamily="18" charset="0"/>
                  </a:rPr>
                  <a:t>Note that these are the same for both types – why?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876" t="-1303"/>
                </a:stretch>
              </a:blipFill>
            </p:spPr>
            <p:txBody>
              <a:bodyPr/>
              <a:lstStyle/>
              <a:p>
                <a:r>
                  <a:rPr lang="en-US">
                    <a:noFill/>
                  </a:rPr>
                  <a:t> </a:t>
                </a:r>
              </a:p>
            </p:txBody>
          </p:sp>
        </mc:Fallback>
      </mc:AlternateContent>
    </p:spTree>
    <p:extLst>
      <p:ext uri="{BB962C8B-B14F-4D97-AF65-F5344CB8AC3E}">
        <p14:creationId xmlns:p14="http://schemas.microsoft.com/office/powerpoint/2010/main" val="3660636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400" dirty="0">
                    <a:cs typeface="Times New Roman" panose="02020603050405020304" pitchFamily="18" charset="0"/>
                  </a:rPr>
                  <a:t>What is the socially optimal contract? What would a social planner care about?</a:t>
                </a:r>
              </a:p>
              <a:p>
                <a:r>
                  <a:rPr lang="en-US" sz="2400" b="1" dirty="0">
                    <a:solidFill>
                      <a:schemeClr val="accent3">
                        <a:lumMod val="75000"/>
                      </a:schemeClr>
                    </a:solidFill>
                    <a:cs typeface="Times New Roman" panose="02020603050405020304" pitchFamily="18" charset="0"/>
                  </a:rPr>
                  <a:t>Equity</a:t>
                </a:r>
                <a:r>
                  <a:rPr lang="en-US" sz="2400" dirty="0">
                    <a:cs typeface="Times New Roman" panose="02020603050405020304" pitchFamily="18" charset="0"/>
                  </a:rPr>
                  <a:t> – are the burden of health costs distributed equally across healthy/sick?</a:t>
                </a:r>
              </a:p>
              <a:p>
                <a:r>
                  <a:rPr lang="en-US" sz="2200" dirty="0">
                    <a:cs typeface="Times New Roman" panose="02020603050405020304" pitchFamily="18" charset="0"/>
                  </a:rPr>
                  <a:t>For equity, the premium needs to be the same across both types</a:t>
                </a:r>
              </a:p>
              <a:p>
                <a:pPr marL="0" indent="0">
                  <a:buNone/>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𝑟</m:t>
                          </m:r>
                        </m:e>
                        <m:sup>
                          <m:r>
                            <a:rPr lang="en-US" sz="2200" b="0" i="1" smtClean="0">
                              <a:latin typeface="Cambria Math" panose="02040503050406030204" pitchFamily="18" charset="0"/>
                              <a:cs typeface="Times New Roman" panose="02020603050405020304" pitchFamily="18" charset="0"/>
                            </a:rPr>
                            <m:t>∗</m:t>
                          </m:r>
                        </m:sup>
                      </m:sSup>
                      <m:r>
                        <a:rPr lang="en-US" sz="2200" b="0" i="1" smtClean="0">
                          <a:latin typeface="Cambria Math" panose="02040503050406030204" pitchFamily="18" charset="0"/>
                          <a:cs typeface="Times New Roman" panose="02020603050405020304" pitchFamily="18" charset="0"/>
                        </a:rPr>
                        <m:t>=</m:t>
                      </m:r>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up>
                          <m:r>
                            <a:rPr lang="en-US" sz="2200" b="0" i="1" smtClean="0">
                              <a:latin typeface="Cambria Math" panose="02040503050406030204" pitchFamily="18" charset="0"/>
                              <a:cs typeface="Times New Roman" panose="02020603050405020304" pitchFamily="18" charset="0"/>
                            </a:rPr>
                            <m:t>∗</m:t>
                          </m:r>
                        </m:sup>
                      </m:sSubSup>
                      <m:r>
                        <a:rPr lang="en-US" sz="2200" b="0" i="1" smtClean="0">
                          <a:latin typeface="Cambria Math" panose="02040503050406030204" pitchFamily="18" charset="0"/>
                          <a:cs typeface="Times New Roman" panose="02020603050405020304" pitchFamily="18" charset="0"/>
                        </a:rPr>
                        <m:t>+</m:t>
                      </m:r>
                      <m:d>
                        <m:dPr>
                          <m:begChr m:val="["/>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𝜆</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𝑝</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𝜆</m:t>
                          </m:r>
                        </m:e>
                      </m:d>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𝑝</m:t>
                          </m:r>
                        </m:e>
                        <m:sub>
                          <m:r>
                            <a:rPr lang="en-US" sz="2200" b="0" i="1" smtClean="0">
                              <a:latin typeface="Cambria Math" panose="02040503050406030204" pitchFamily="18" charset="0"/>
                              <a:cs typeface="Times New Roman" panose="02020603050405020304" pitchFamily="18" charset="0"/>
                            </a:rPr>
                            <m:t>𝐿</m:t>
                          </m:r>
                        </m:sub>
                      </m:sSub>
                      <m:r>
                        <a:rPr lang="en-US" sz="2200" b="0" i="0" smtClean="0">
                          <a:latin typeface="Cambria Math" panose="02040503050406030204" pitchFamily="18" charset="0"/>
                          <a:cs typeface="Times New Roman" panose="02020603050405020304" pitchFamily="18" charset="0"/>
                        </a:rPr>
                        <m:t>]</m:t>
                      </m:r>
                      <m:sSubSup>
                        <m:sSubSupPr>
                          <m:ctrlPr>
                            <a:rPr lang="en-US" sz="2200" b="0" i="1" smtClean="0">
                              <a:latin typeface="Cambria Math" panose="02040503050406030204" pitchFamily="18" charset="0"/>
                              <a:cs typeface="Times New Roman" panose="02020603050405020304" pitchFamily="18" charset="0"/>
                            </a:rPr>
                          </m:ctrlPr>
                        </m:sSubSupPr>
                        <m:e>
                          <m:r>
                            <m:rPr>
                              <m:sty m:val="p"/>
                            </m:rPr>
                            <a:rPr lang="en-US" sz="2200" b="0" i="0" smtClean="0">
                              <a:latin typeface="Cambria Math" panose="02040503050406030204" pitchFamily="18" charset="0"/>
                              <a:cs typeface="Times New Roman" panose="02020603050405020304" pitchFamily="18" charset="0"/>
                            </a:rPr>
                            <m:t>m</m:t>
                          </m:r>
                        </m:e>
                        <m:sub>
                          <m:r>
                            <m:rPr>
                              <m:sty m:val="p"/>
                            </m:rPr>
                            <a:rPr lang="en-US" sz="2200" b="0" i="0" smtClean="0">
                              <a:latin typeface="Cambria Math" panose="02040503050406030204" pitchFamily="18" charset="0"/>
                              <a:cs typeface="Times New Roman" panose="02020603050405020304" pitchFamily="18" charset="0"/>
                            </a:rPr>
                            <m:t>c</m:t>
                          </m:r>
                        </m:sub>
                        <m:sup>
                          <m:r>
                            <a:rPr lang="en-US" sz="2200" b="0" i="0" smtClean="0">
                              <a:latin typeface="Cambria Math" panose="02040503050406030204" pitchFamily="18" charset="0"/>
                              <a:cs typeface="Times New Roman" panose="02020603050405020304" pitchFamily="18" charset="0"/>
                            </a:rPr>
                            <m:t>∗</m:t>
                          </m:r>
                        </m:sup>
                      </m:sSubSup>
                    </m:oMath>
                  </m:oMathPara>
                </a14:m>
                <a:endParaRPr lang="en-US" sz="2200" dirty="0">
                  <a:cs typeface="Times New Roman" panose="02020603050405020304" pitchFamily="18" charset="0"/>
                </a:endParaRPr>
              </a:p>
              <a:p>
                <a:r>
                  <a:rPr lang="en-US" sz="2400" dirty="0">
                    <a:cs typeface="Times New Roman" panose="02020603050405020304" pitchFamily="18" charset="0"/>
                  </a:rPr>
                  <a:t>Hence, the socially optimal contract is </a:t>
                </a:r>
                <a14:m>
                  <m:oMath xmlns:m="http://schemas.openxmlformats.org/officeDocument/2006/math">
                    <m:d>
                      <m:dPr>
                        <m:ctrlPr>
                          <a:rPr lang="en-US" sz="2400" b="0" i="1" smtClean="0">
                            <a:latin typeface="Cambria Math" panose="02040503050406030204" pitchFamily="18" charset="0"/>
                            <a:cs typeface="Times New Roman" panose="02020603050405020304" pitchFamily="18" charset="0"/>
                          </a:rPr>
                        </m:ctrlPr>
                      </m:dPr>
                      <m:e>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𝑚</m:t>
                            </m:r>
                          </m:e>
                          <m:sub>
                            <m:r>
                              <a:rPr lang="en-US" sz="2400" b="0" i="1" smtClean="0">
                                <a:latin typeface="Cambria Math" panose="02040503050406030204" pitchFamily="18" charset="0"/>
                                <a:cs typeface="Times New Roman" panose="02020603050405020304" pitchFamily="18" charset="0"/>
                              </a:rPr>
                              <m:t>𝑎</m:t>
                            </m:r>
                          </m:sub>
                          <m:sup>
                            <m:r>
                              <a:rPr lang="en-US" sz="2400" b="0" i="1" smtClean="0">
                                <a:latin typeface="Cambria Math" panose="02040503050406030204" pitchFamily="18" charset="0"/>
                                <a:cs typeface="Times New Roman" panose="02020603050405020304" pitchFamily="18" charset="0"/>
                              </a:rPr>
                              <m:t>∗</m:t>
                            </m:r>
                          </m:sup>
                        </m:sSubSup>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𝑚</m:t>
                            </m:r>
                          </m:e>
                          <m:sub>
                            <m:r>
                              <a:rPr lang="en-US" sz="2400" b="0" i="1" smtClean="0">
                                <a:latin typeface="Cambria Math" panose="02040503050406030204" pitchFamily="18" charset="0"/>
                                <a:cs typeface="Times New Roman" panose="02020603050405020304" pitchFamily="18" charset="0"/>
                              </a:rPr>
                              <m:t>𝑐</m:t>
                            </m:r>
                          </m:sub>
                          <m:sup>
                            <m:r>
                              <a:rPr lang="en-US" sz="2400" b="0" i="1" smtClean="0">
                                <a:latin typeface="Cambria Math" panose="02040503050406030204" pitchFamily="18" charset="0"/>
                                <a:cs typeface="Times New Roman" panose="02020603050405020304" pitchFamily="18" charset="0"/>
                              </a:rPr>
                              <m:t>∗</m:t>
                            </m:r>
                          </m:sup>
                        </m:sSubSup>
                        <m:r>
                          <a:rPr lang="en-US" sz="2400" b="0" i="1" smtClean="0">
                            <a:latin typeface="Cambria Math" panose="02040503050406030204" pitchFamily="18" charset="0"/>
                            <a:cs typeface="Times New Roman" panose="02020603050405020304" pitchFamily="18" charset="0"/>
                          </a:rPr>
                          <m:t>, </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𝑟</m:t>
                            </m:r>
                          </m:e>
                          <m:sup>
                            <m:r>
                              <a:rPr lang="en-US" sz="2400" b="0" i="1" smtClean="0">
                                <a:latin typeface="Cambria Math" panose="02040503050406030204" pitchFamily="18" charset="0"/>
                                <a:cs typeface="Times New Roman" panose="02020603050405020304" pitchFamily="18" charset="0"/>
                              </a:rPr>
                              <m:t>∗</m:t>
                            </m:r>
                          </m:sup>
                        </m:sSup>
                      </m:e>
                    </m:d>
                  </m:oMath>
                </a14:m>
                <a:endParaRPr lang="en-US" sz="2400" b="0" dirty="0">
                  <a:cs typeface="Times New Roman" panose="02020603050405020304" pitchFamily="18" charset="0"/>
                </a:endParaRPr>
              </a:p>
              <a:p>
                <a:pPr lvl="1"/>
                <a:r>
                  <a:rPr lang="en-US" sz="2200" dirty="0">
                    <a:cs typeface="Times New Roman" panose="02020603050405020304" pitchFamily="18" charset="0"/>
                  </a:rPr>
                  <a:t>Low-risk types subsidize the high-risk types</a:t>
                </a:r>
              </a:p>
              <a:p>
                <a:pPr lvl="1"/>
                <a:r>
                  <a:rPr lang="en-US" sz="2200" dirty="0">
                    <a:cs typeface="Times New Roman" panose="02020603050405020304" pitchFamily="18" charset="0"/>
                  </a:rPr>
                  <a:t>Plans who pull everyone (or a random sample) will break even</a:t>
                </a:r>
              </a:p>
              <a:p>
                <a:pPr lvl="1"/>
                <a:r>
                  <a:rPr lang="en-US" sz="2200" dirty="0">
                    <a:cs typeface="Times New Roman" panose="02020603050405020304" pitchFamily="18" charset="0"/>
                  </a:rPr>
                  <a:t>But what about </a:t>
                </a:r>
                <a:r>
                  <a:rPr lang="en-US" sz="2200" b="1" dirty="0">
                    <a:cs typeface="Times New Roman" panose="02020603050405020304" pitchFamily="18" charset="0"/>
                  </a:rPr>
                  <a:t>strategic plan/physician behavior? </a:t>
                </a:r>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876" t="-1303"/>
                </a:stretch>
              </a:blipFill>
            </p:spPr>
            <p:txBody>
              <a:bodyPr/>
              <a:lstStyle/>
              <a:p>
                <a:r>
                  <a:rPr lang="en-US">
                    <a:noFill/>
                  </a:rPr>
                  <a:t> </a:t>
                </a:r>
              </a:p>
            </p:txBody>
          </p:sp>
        </mc:Fallback>
      </mc:AlternateContent>
    </p:spTree>
    <p:extLst>
      <p:ext uri="{BB962C8B-B14F-4D97-AF65-F5344CB8AC3E}">
        <p14:creationId xmlns:p14="http://schemas.microsoft.com/office/powerpoint/2010/main" val="2534540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10199" y="1183212"/>
            <a:ext cx="5638801" cy="5141388"/>
          </a:xfrm>
        </p:spPr>
        <p:txBody>
          <a:bodyPr>
            <a:noAutofit/>
          </a:bodyPr>
          <a:lstStyle/>
          <a:p>
            <a:pPr marL="0" indent="0">
              <a:buNone/>
            </a:pPr>
            <a:r>
              <a:rPr lang="en-US" sz="2400" dirty="0">
                <a:cs typeface="Times New Roman" panose="02020603050405020304" pitchFamily="18" charset="0"/>
              </a:rPr>
              <a:t>If plans or providers can be </a:t>
            </a:r>
            <a:r>
              <a:rPr lang="en-US" sz="2400" b="1" dirty="0">
                <a:cs typeface="Times New Roman" panose="02020603050405020304" pitchFamily="18" charset="0"/>
              </a:rPr>
              <a:t>selective </a:t>
            </a:r>
            <a:r>
              <a:rPr lang="en-US" sz="2400" dirty="0">
                <a:cs typeface="Times New Roman" panose="02020603050405020304" pitchFamily="18" charset="0"/>
              </a:rPr>
              <a:t>in who they take on, what would they pick? </a:t>
            </a:r>
          </a:p>
          <a:p>
            <a:r>
              <a:rPr lang="en-US" sz="2400" dirty="0">
                <a:cs typeface="Times New Roman" panose="02020603050405020304" pitchFamily="18" charset="0"/>
              </a:rPr>
              <a:t>Obviously, get the premium from low-risk types and deny coverage to high-risk!</a:t>
            </a:r>
          </a:p>
          <a:p>
            <a:r>
              <a:rPr lang="en-US" sz="2400" dirty="0">
                <a:cs typeface="Times New Roman" panose="02020603050405020304" pitchFamily="18" charset="0"/>
              </a:rPr>
              <a:t>Hence the competitive equilibrium falls apart (think Rothschild/</a:t>
            </a:r>
            <a:r>
              <a:rPr lang="en-US" sz="2400" dirty="0" err="1">
                <a:cs typeface="Times New Roman" panose="02020603050405020304" pitchFamily="18" charset="0"/>
              </a:rPr>
              <a:t>Sitglitz</a:t>
            </a:r>
            <a:r>
              <a:rPr lang="en-US" sz="2400" dirty="0">
                <a:cs typeface="Times New Roman" panose="02020603050405020304" pitchFamily="18" charset="0"/>
              </a:rPr>
              <a:t>)</a:t>
            </a:r>
          </a:p>
          <a:p>
            <a:r>
              <a:rPr lang="en-US" sz="2400" dirty="0">
                <a:cs typeface="Times New Roman" panose="02020603050405020304" pitchFamily="18" charset="0"/>
              </a:rPr>
              <a:t>Even a pooling equilibrium doesn’t achieve first-best optimum</a:t>
            </a:r>
          </a:p>
        </p:txBody>
      </p:sp>
      <p:pic>
        <p:nvPicPr>
          <p:cNvPr id="5" name="Picture 4">
            <a:extLst>
              <a:ext uri="{FF2B5EF4-FFF2-40B4-BE49-F238E27FC236}">
                <a16:creationId xmlns:a16="http://schemas.microsoft.com/office/drawing/2014/main" id="{8378669E-057B-F7BC-AFD5-0457026010FD}"/>
              </a:ext>
            </a:extLst>
          </p:cNvPr>
          <p:cNvPicPr>
            <a:picLocks noChangeAspect="1"/>
          </p:cNvPicPr>
          <p:nvPr/>
        </p:nvPicPr>
        <p:blipFill>
          <a:blip r:embed="rId3"/>
          <a:stretch>
            <a:fillRect/>
          </a:stretch>
        </p:blipFill>
        <p:spPr>
          <a:xfrm>
            <a:off x="152400" y="962274"/>
            <a:ext cx="5257799" cy="5779439"/>
          </a:xfrm>
          <a:prstGeom prst="rect">
            <a:avLst/>
          </a:prstGeom>
        </p:spPr>
      </p:pic>
    </p:spTree>
    <p:extLst>
      <p:ext uri="{BB962C8B-B14F-4D97-AF65-F5344CB8AC3E}">
        <p14:creationId xmlns:p14="http://schemas.microsoft.com/office/powerpoint/2010/main" val="4069720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400" dirty="0">
                    <a:cs typeface="Times New Roman" panose="02020603050405020304" pitchFamily="18" charset="0"/>
                  </a:rPr>
                  <a:t>How does risk adjustment affect this? </a:t>
                </a:r>
              </a:p>
              <a:p>
                <a:r>
                  <a:rPr lang="en-US" sz="2400" dirty="0">
                    <a:cs typeface="Times New Roman" panose="02020603050405020304" pitchFamily="18" charset="0"/>
                  </a:rPr>
                  <a:t>Regulators receive a signal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𝑠</m:t>
                    </m:r>
                  </m:oMath>
                </a14:m>
                <a:r>
                  <a:rPr lang="en-US" sz="2200" dirty="0">
                    <a:cs typeface="Times New Roman" panose="02020603050405020304" pitchFamily="18" charset="0"/>
                  </a:rPr>
                  <a:t> of each individual’s type</a:t>
                </a:r>
              </a:p>
              <a:p>
                <a:r>
                  <a:rPr lang="en-US" sz="2200" dirty="0">
                    <a:cs typeface="Times New Roman" panose="02020603050405020304" pitchFamily="18" charset="0"/>
                  </a:rPr>
                  <a:t>Consumers and physicians make their choices, but </a:t>
                </a:r>
                <a:r>
                  <a:rPr lang="en-US" sz="2200" b="1" u="sng" dirty="0">
                    <a:solidFill>
                      <a:schemeClr val="accent3">
                        <a:lumMod val="75000"/>
                      </a:schemeClr>
                    </a:solidFill>
                    <a:cs typeface="Times New Roman" panose="02020603050405020304" pitchFamily="18" charset="0"/>
                  </a:rPr>
                  <a:t>payments are now risk-adjusted</a:t>
                </a:r>
              </a:p>
              <a:p>
                <a:pPr marL="731520" lvl="1" indent="-457200">
                  <a:buFont typeface="+mj-lt"/>
                  <a:buAutoNum type="arabicPeriod"/>
                </a:pPr>
                <a:r>
                  <a:rPr lang="en-US" sz="2400" dirty="0">
                    <a:solidFill>
                      <a:schemeClr val="tx1"/>
                    </a:solidFill>
                    <a:cs typeface="Times New Roman" panose="02020603050405020304" pitchFamily="18" charset="0"/>
                  </a:rPr>
                  <a:t>Consumers pay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𝑟</m:t>
                        </m:r>
                      </m:e>
                      <m:sup>
                        <m:r>
                          <a:rPr lang="en-US" sz="2400" b="0" i="1" smtClean="0">
                            <a:solidFill>
                              <a:schemeClr val="tx1"/>
                            </a:solidFill>
                            <a:latin typeface="Cambria Math" panose="02040503050406030204" pitchFamily="18" charset="0"/>
                            <a:cs typeface="Times New Roman" panose="02020603050405020304" pitchFamily="18" charset="0"/>
                          </a:rPr>
                          <m:t>∗</m:t>
                        </m:r>
                      </m:sup>
                    </m:sSup>
                  </m:oMath>
                </a14:m>
                <a:endParaRPr lang="en-US" sz="2400" dirty="0">
                  <a:solidFill>
                    <a:schemeClr val="tx1"/>
                  </a:solidFill>
                  <a:cs typeface="Times New Roman" panose="02020603050405020304" pitchFamily="18" charset="0"/>
                </a:endParaRPr>
              </a:p>
              <a:p>
                <a:pPr marL="731520" lvl="1" indent="-457200">
                  <a:buFont typeface="+mj-lt"/>
                  <a:buAutoNum type="arabicPeriod"/>
                </a:pPr>
                <a:r>
                  <a:rPr lang="en-US" sz="2400" dirty="0">
                    <a:solidFill>
                      <a:schemeClr val="tx1"/>
                    </a:solidFill>
                    <a:cs typeface="Times New Roman" panose="02020603050405020304" pitchFamily="18" charset="0"/>
                  </a:rPr>
                  <a:t>Plans choose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𝑚</m:t>
                        </m:r>
                      </m:e>
                      <m:sub>
                        <m:r>
                          <a:rPr lang="en-US" sz="2400" b="0" i="1" smtClean="0">
                            <a:solidFill>
                              <a:schemeClr val="tx1"/>
                            </a:solidFill>
                            <a:latin typeface="Cambria Math" panose="02040503050406030204" pitchFamily="18" charset="0"/>
                            <a:cs typeface="Times New Roman" panose="02020603050405020304" pitchFamily="18" charset="0"/>
                          </a:rPr>
                          <m:t>𝑎</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𝑚</m:t>
                        </m:r>
                      </m:e>
                      <m:sub>
                        <m:r>
                          <a:rPr lang="en-US" sz="2400" b="0" i="1" smtClean="0">
                            <a:solidFill>
                              <a:schemeClr val="tx1"/>
                            </a:solidFill>
                            <a:latin typeface="Cambria Math" panose="02040503050406030204" pitchFamily="18" charset="0"/>
                            <a:cs typeface="Times New Roman" panose="02020603050405020304" pitchFamily="18" charset="0"/>
                          </a:rPr>
                          <m:t>𝑐</m:t>
                        </m:r>
                      </m:sub>
                    </m:sSub>
                    <m:r>
                      <a:rPr lang="en-US" sz="2400" b="0" i="1" smtClean="0">
                        <a:solidFill>
                          <a:schemeClr val="tx1"/>
                        </a:solidFill>
                        <a:latin typeface="Cambria Math" panose="02040503050406030204" pitchFamily="18" charset="0"/>
                        <a:cs typeface="Times New Roman" panose="02020603050405020304" pitchFamily="18" charset="0"/>
                      </a:rPr>
                      <m:t>)</m:t>
                    </m:r>
                  </m:oMath>
                </a14:m>
                <a:r>
                  <a:rPr lang="en-US" sz="2400" dirty="0">
                    <a:solidFill>
                      <a:schemeClr val="tx1"/>
                    </a:solidFill>
                    <a:cs typeface="Times New Roman" panose="02020603050405020304" pitchFamily="18" charset="0"/>
                  </a:rPr>
                  <a:t> </a:t>
                </a:r>
              </a:p>
              <a:p>
                <a:pPr marL="731520" lvl="1" indent="-457200">
                  <a:buFont typeface="+mj-lt"/>
                  <a:buAutoNum type="arabicPeriod"/>
                </a:pPr>
                <a:r>
                  <a:rPr lang="en-US" sz="2400" dirty="0">
                    <a:solidFill>
                      <a:schemeClr val="tx1"/>
                    </a:solidFill>
                    <a:cs typeface="Times New Roman" panose="02020603050405020304" pitchFamily="18" charset="0"/>
                  </a:rPr>
                  <a:t>Consumers choose plans; plans must accept each applicant</a:t>
                </a:r>
              </a:p>
              <a:p>
                <a:pPr marL="731520" lvl="1" indent="-457200">
                  <a:buFont typeface="+mj-lt"/>
                  <a:buAutoNum type="arabicPeriod"/>
                </a:pPr>
                <a:r>
                  <a:rPr lang="en-US" sz="2400" dirty="0">
                    <a:solidFill>
                      <a:schemeClr val="tx1"/>
                    </a:solidFill>
                    <a:cs typeface="Times New Roman" panose="02020603050405020304" pitchFamily="18" charset="0"/>
                  </a:rPr>
                  <a:t>Regulator pays each plan not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𝑟</m:t>
                        </m:r>
                      </m:e>
                      <m:sup>
                        <m:r>
                          <a:rPr lang="en-US" sz="2400" b="0" i="1" smtClean="0">
                            <a:solidFill>
                              <a:schemeClr val="tx1"/>
                            </a:solidFill>
                            <a:latin typeface="Cambria Math" panose="02040503050406030204" pitchFamily="18" charset="0"/>
                            <a:cs typeface="Times New Roman" panose="02020603050405020304" pitchFamily="18" charset="0"/>
                          </a:rPr>
                          <m:t>∗</m:t>
                        </m:r>
                      </m:sup>
                    </m:sSup>
                  </m:oMath>
                </a14:m>
                <a:r>
                  <a:rPr lang="en-US" sz="2400" dirty="0">
                    <a:solidFill>
                      <a:schemeClr val="tx1"/>
                    </a:solidFill>
                    <a:cs typeface="Times New Roman" panose="02020603050405020304" pitchFamily="18" charset="0"/>
                  </a:rPr>
                  <a:t> per-person but </a:t>
                </a:r>
                <a14:m>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𝑟</m:t>
                        </m:r>
                      </m:e>
                      <m:sub>
                        <m:r>
                          <a:rPr lang="en-US" sz="2400" b="0" i="1" smtClean="0">
                            <a:solidFill>
                              <a:schemeClr val="tx1"/>
                            </a:solidFill>
                            <a:latin typeface="Cambria Math" panose="02040503050406030204" pitchFamily="18" charset="0"/>
                            <a:cs typeface="Times New Roman" panose="02020603050405020304" pitchFamily="18" charset="0"/>
                          </a:rPr>
                          <m:t>𝑠</m:t>
                        </m:r>
                      </m:sub>
                    </m:sSub>
                  </m:oMath>
                </a14:m>
                <a:r>
                  <a:rPr lang="en-US" sz="2400" dirty="0">
                    <a:solidFill>
                      <a:schemeClr val="tx1"/>
                    </a:solidFill>
                    <a:cs typeface="Times New Roman" panose="02020603050405020304" pitchFamily="18" charset="0"/>
                  </a:rPr>
                  <a:t> based on signals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∈{0,1}</m:t>
                    </m:r>
                  </m:oMath>
                </a14:m>
                <a:endParaRPr lang="en-US" sz="2000" dirty="0">
                  <a:solidFill>
                    <a:schemeClr val="accent3">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876" t="-1303"/>
                </a:stretch>
              </a:blipFill>
            </p:spPr>
            <p:txBody>
              <a:bodyPr/>
              <a:lstStyle/>
              <a:p>
                <a:r>
                  <a:rPr lang="en-US">
                    <a:noFill/>
                  </a:rPr>
                  <a:t> </a:t>
                </a:r>
              </a:p>
            </p:txBody>
          </p:sp>
        </mc:Fallback>
      </mc:AlternateContent>
    </p:spTree>
    <p:extLst>
      <p:ext uri="{BB962C8B-B14F-4D97-AF65-F5344CB8AC3E}">
        <p14:creationId xmlns:p14="http://schemas.microsoft.com/office/powerpoint/2010/main" val="1145364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43599" y="1183212"/>
                <a:ext cx="5105401" cy="5141388"/>
              </a:xfrm>
            </p:spPr>
            <p:txBody>
              <a:bodyPr>
                <a:noAutofit/>
              </a:bodyPr>
              <a:lstStyle/>
              <a:p>
                <a:pPr marL="0" indent="0">
                  <a:buNone/>
                </a:pPr>
                <a:r>
                  <a:rPr lang="en-US" sz="2400" dirty="0">
                    <a:cs typeface="Times New Roman" panose="02020603050405020304" pitchFamily="18" charset="0"/>
                  </a:rPr>
                  <a:t>How does risk adjustment affect this? </a:t>
                </a:r>
              </a:p>
              <a:p>
                <a:pPr marL="731520" lvl="1" indent="-457200">
                  <a:buFont typeface="+mj-lt"/>
                  <a:buAutoNum type="arabicPeriod"/>
                </a:pPr>
                <a:r>
                  <a:rPr lang="en-US" sz="2400" dirty="0">
                    <a:solidFill>
                      <a:schemeClr val="tx1"/>
                    </a:solidFill>
                    <a:cs typeface="Times New Roman" panose="02020603050405020304" pitchFamily="18" charset="0"/>
                  </a:rPr>
                  <a:t>Consumers pay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𝑟</m:t>
                        </m:r>
                      </m:e>
                      <m:sup>
                        <m:r>
                          <a:rPr lang="en-US" sz="2400" b="0" i="1" smtClean="0">
                            <a:solidFill>
                              <a:schemeClr val="tx1"/>
                            </a:solidFill>
                            <a:latin typeface="Cambria Math" panose="02040503050406030204" pitchFamily="18" charset="0"/>
                            <a:cs typeface="Times New Roman" panose="02020603050405020304" pitchFamily="18" charset="0"/>
                          </a:rPr>
                          <m:t>∗</m:t>
                        </m:r>
                      </m:sup>
                    </m:sSup>
                  </m:oMath>
                </a14:m>
                <a:endParaRPr lang="en-US" sz="2400" dirty="0">
                  <a:solidFill>
                    <a:schemeClr val="tx1"/>
                  </a:solidFill>
                  <a:cs typeface="Times New Roman" panose="02020603050405020304" pitchFamily="18" charset="0"/>
                </a:endParaRPr>
              </a:p>
              <a:p>
                <a:pPr marL="731520" lvl="1" indent="-457200">
                  <a:buFont typeface="+mj-lt"/>
                  <a:buAutoNum type="arabicPeriod"/>
                </a:pPr>
                <a:r>
                  <a:rPr lang="en-US" sz="2400" dirty="0">
                    <a:solidFill>
                      <a:schemeClr val="tx1"/>
                    </a:solidFill>
                    <a:cs typeface="Times New Roman" panose="02020603050405020304" pitchFamily="18" charset="0"/>
                  </a:rPr>
                  <a:t>Plans choose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𝑚</m:t>
                        </m:r>
                      </m:e>
                      <m:sub>
                        <m:r>
                          <a:rPr lang="en-US" sz="2400" b="0" i="1" smtClean="0">
                            <a:solidFill>
                              <a:schemeClr val="tx1"/>
                            </a:solidFill>
                            <a:latin typeface="Cambria Math" panose="02040503050406030204" pitchFamily="18" charset="0"/>
                            <a:cs typeface="Times New Roman" panose="02020603050405020304" pitchFamily="18" charset="0"/>
                          </a:rPr>
                          <m:t>𝑎</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𝑚</m:t>
                        </m:r>
                      </m:e>
                      <m:sub>
                        <m:r>
                          <a:rPr lang="en-US" sz="2400" b="0" i="1" smtClean="0">
                            <a:solidFill>
                              <a:schemeClr val="tx1"/>
                            </a:solidFill>
                            <a:latin typeface="Cambria Math" panose="02040503050406030204" pitchFamily="18" charset="0"/>
                            <a:cs typeface="Times New Roman" panose="02020603050405020304" pitchFamily="18" charset="0"/>
                          </a:rPr>
                          <m:t>𝑐</m:t>
                        </m:r>
                      </m:sub>
                    </m:sSub>
                    <m:r>
                      <a:rPr lang="en-US" sz="2400" b="0" i="1" smtClean="0">
                        <a:solidFill>
                          <a:schemeClr val="tx1"/>
                        </a:solidFill>
                        <a:latin typeface="Cambria Math" panose="02040503050406030204" pitchFamily="18" charset="0"/>
                        <a:cs typeface="Times New Roman" panose="02020603050405020304" pitchFamily="18" charset="0"/>
                      </a:rPr>
                      <m:t>)</m:t>
                    </m:r>
                  </m:oMath>
                </a14:m>
                <a:r>
                  <a:rPr lang="en-US" sz="2400" dirty="0">
                    <a:solidFill>
                      <a:schemeClr val="tx1"/>
                    </a:solidFill>
                    <a:cs typeface="Times New Roman" panose="02020603050405020304" pitchFamily="18" charset="0"/>
                  </a:rPr>
                  <a:t> </a:t>
                </a:r>
              </a:p>
              <a:p>
                <a:pPr marL="731520" lvl="1" indent="-457200">
                  <a:buFont typeface="+mj-lt"/>
                  <a:buAutoNum type="arabicPeriod"/>
                </a:pPr>
                <a:r>
                  <a:rPr lang="en-US" sz="2400" dirty="0">
                    <a:solidFill>
                      <a:schemeClr val="tx1"/>
                    </a:solidFill>
                    <a:cs typeface="Times New Roman" panose="02020603050405020304" pitchFamily="18" charset="0"/>
                  </a:rPr>
                  <a:t>Consumers choose plans; plans must accept each applicant</a:t>
                </a:r>
              </a:p>
              <a:p>
                <a:pPr marL="731520" lvl="1" indent="-457200">
                  <a:buFont typeface="+mj-lt"/>
                  <a:buAutoNum type="arabicPeriod"/>
                </a:pPr>
                <a:r>
                  <a:rPr lang="en-US" sz="2400" dirty="0">
                    <a:solidFill>
                      <a:schemeClr val="tx1"/>
                    </a:solidFill>
                    <a:cs typeface="Times New Roman" panose="02020603050405020304" pitchFamily="18" charset="0"/>
                  </a:rPr>
                  <a:t>Regulator pays each plan not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𝑟</m:t>
                        </m:r>
                      </m:e>
                      <m:sup>
                        <m:r>
                          <a:rPr lang="en-US" sz="2400" b="0" i="1" smtClean="0">
                            <a:solidFill>
                              <a:schemeClr val="tx1"/>
                            </a:solidFill>
                            <a:latin typeface="Cambria Math" panose="02040503050406030204" pitchFamily="18" charset="0"/>
                            <a:cs typeface="Times New Roman" panose="02020603050405020304" pitchFamily="18" charset="0"/>
                          </a:rPr>
                          <m:t>∗</m:t>
                        </m:r>
                      </m:sup>
                    </m:sSup>
                  </m:oMath>
                </a14:m>
                <a:r>
                  <a:rPr lang="en-US" sz="2400" dirty="0">
                    <a:solidFill>
                      <a:schemeClr val="tx1"/>
                    </a:solidFill>
                    <a:cs typeface="Times New Roman" panose="02020603050405020304" pitchFamily="18" charset="0"/>
                  </a:rPr>
                  <a:t> per-person but </a:t>
                </a:r>
                <a14:m>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𝑟</m:t>
                        </m:r>
                      </m:e>
                      <m:sub>
                        <m:r>
                          <a:rPr lang="en-US" sz="2400" b="0" i="1" smtClean="0">
                            <a:solidFill>
                              <a:schemeClr val="tx1"/>
                            </a:solidFill>
                            <a:latin typeface="Cambria Math" panose="02040503050406030204" pitchFamily="18" charset="0"/>
                            <a:cs typeface="Times New Roman" panose="02020603050405020304" pitchFamily="18" charset="0"/>
                          </a:rPr>
                          <m:t>𝑠</m:t>
                        </m:r>
                      </m:sub>
                    </m:sSub>
                  </m:oMath>
                </a14:m>
                <a:r>
                  <a:rPr lang="en-US" sz="2400" dirty="0">
                    <a:solidFill>
                      <a:schemeClr val="tx1"/>
                    </a:solidFill>
                    <a:cs typeface="Times New Roman" panose="02020603050405020304" pitchFamily="18" charset="0"/>
                  </a:rPr>
                  <a:t> based on signals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0,1</m:t>
                        </m:r>
                      </m:e>
                    </m:d>
                  </m:oMath>
                </a14:m>
                <a:endParaRPr lang="en-US" sz="2400" b="0" dirty="0">
                  <a:solidFill>
                    <a:schemeClr val="tx1"/>
                  </a:solidFill>
                  <a:cs typeface="Times New Roman" panose="02020603050405020304" pitchFamily="18" charset="0"/>
                </a:endParaRPr>
              </a:p>
              <a:p>
                <a:r>
                  <a:rPr lang="en-US" sz="2200" dirty="0">
                    <a:solidFill>
                      <a:schemeClr val="tx1"/>
                    </a:solidFill>
                    <a:cs typeface="Times New Roman" panose="02020603050405020304" pitchFamily="18" charset="0"/>
                  </a:rPr>
                  <a:t>The key insight is that the </a:t>
                </a:r>
                <a:r>
                  <a:rPr lang="en-US" sz="2200" b="1" dirty="0">
                    <a:solidFill>
                      <a:schemeClr val="accent2">
                        <a:lumMod val="75000"/>
                      </a:schemeClr>
                    </a:solidFill>
                    <a:cs typeface="Times New Roman" panose="02020603050405020304" pitchFamily="18" charset="0"/>
                  </a:rPr>
                  <a:t>social optimum</a:t>
                </a:r>
                <a:r>
                  <a:rPr lang="en-US" sz="2200" dirty="0">
                    <a:solidFill>
                      <a:schemeClr val="tx1"/>
                    </a:solidFill>
                    <a:cs typeface="Times New Roman" panose="02020603050405020304" pitchFamily="18" charset="0"/>
                  </a:rPr>
                  <a:t> can be implemented based on effectively choosing </a:t>
                </a:r>
                <a14:m>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0</m:t>
                        </m:r>
                      </m:sub>
                    </m:sSub>
                  </m:oMath>
                </a14:m>
                <a:r>
                  <a:rPr lang="en-US" sz="2200" dirty="0">
                    <a:solidFill>
                      <a:schemeClr val="tx1"/>
                    </a:solidFill>
                    <a:cs typeface="Times New Roman" panose="02020603050405020304" pitchFamily="18" charset="0"/>
                  </a:rPr>
                  <a:t> and </a:t>
                </a:r>
                <a14:m>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1</m:t>
                        </m:r>
                      </m:sub>
                    </m:sSub>
                  </m:oMath>
                </a14:m>
                <a:r>
                  <a:rPr lang="en-US" sz="2200" dirty="0">
                    <a:solidFill>
                      <a:schemeClr val="tx1"/>
                    </a:solidFill>
                    <a:cs typeface="Times New Roman" panose="02020603050405020304" pitchFamily="18" charset="0"/>
                  </a:rPr>
                  <a:t> </a:t>
                </a:r>
              </a:p>
              <a:p>
                <a:pPr lvl="1"/>
                <a:r>
                  <a:rPr lang="en-US" sz="2200" dirty="0">
                    <a:solidFill>
                      <a:schemeClr val="tx1"/>
                    </a:solidFill>
                    <a:cs typeface="Times New Roman" panose="02020603050405020304" pitchFamily="18" charset="0"/>
                  </a:rPr>
                  <a:t>Gives the regulators two levers, rather than 1</a:t>
                </a:r>
                <a:endParaRPr lang="en-US" sz="2200" dirty="0">
                  <a:solidFill>
                    <a:schemeClr val="accent3">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43599" y="1183212"/>
                <a:ext cx="5105401" cy="5141388"/>
              </a:xfrm>
              <a:blipFill>
                <a:blip r:embed="rId3"/>
                <a:stretch>
                  <a:fillRect l="-1790" t="-1303" r="-202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8301FDB-16AD-6B0B-BB0C-7527D029D0EE}"/>
              </a:ext>
            </a:extLst>
          </p:cNvPr>
          <p:cNvPicPr>
            <a:picLocks noChangeAspect="1"/>
          </p:cNvPicPr>
          <p:nvPr/>
        </p:nvPicPr>
        <p:blipFill>
          <a:blip r:embed="rId4"/>
          <a:stretch>
            <a:fillRect/>
          </a:stretch>
        </p:blipFill>
        <p:spPr>
          <a:xfrm>
            <a:off x="381000" y="1183212"/>
            <a:ext cx="5506232" cy="5479802"/>
          </a:xfrm>
          <a:prstGeom prst="rect">
            <a:avLst/>
          </a:prstGeom>
        </p:spPr>
      </p:pic>
    </p:spTree>
    <p:extLst>
      <p:ext uri="{BB962C8B-B14F-4D97-AF65-F5344CB8AC3E}">
        <p14:creationId xmlns:p14="http://schemas.microsoft.com/office/powerpoint/2010/main" val="2982548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400" dirty="0">
                    <a:cs typeface="Times New Roman" panose="02020603050405020304" pitchFamily="18" charset="0"/>
                  </a:rPr>
                  <a:t>What are optimal payments? </a:t>
                </a:r>
              </a:p>
              <a:p>
                <a:pPr marL="0" indent="0">
                  <a:buNone/>
                </a:pPr>
                <a:r>
                  <a:rPr lang="en-US" sz="2400" dirty="0">
                    <a:solidFill>
                      <a:schemeClr val="tx1"/>
                    </a:solidFill>
                    <a:cs typeface="Times New Roman" panose="02020603050405020304" pitchFamily="18" charset="0"/>
                  </a:rPr>
                  <a:t>If we had full information, we would implement a separating equilibrium</a:t>
                </a:r>
              </a:p>
              <a:p>
                <a:pPr marL="0" indent="0">
                  <a:buNone/>
                </a:pPr>
                <a14:m>
                  <m:oMathPara xmlns:m="http://schemas.openxmlformats.org/officeDocument/2006/math">
                    <m:oMathParaPr>
                      <m:jc m:val="centerGroup"/>
                    </m:oMathParaPr>
                    <m:oMath xmlns:m="http://schemas.openxmlformats.org/officeDocument/2006/math">
                      <m:sSubSup>
                        <m:sSubSupPr>
                          <m:ctrlPr>
                            <a:rPr lang="en-US" sz="2200" i="1">
                              <a:solidFill>
                                <a:schemeClr val="tx1"/>
                              </a:solidFill>
                              <a:latin typeface="Cambria Math" panose="02040503050406030204" pitchFamily="18" charset="0"/>
                              <a:cs typeface="Times New Roman" panose="02020603050405020304" pitchFamily="18" charset="0"/>
                            </a:rPr>
                          </m:ctrlPr>
                        </m:sSubSupPr>
                        <m:e>
                          <m:r>
                            <a:rPr lang="en-US" sz="2200" i="1">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𝐻</m:t>
                          </m:r>
                        </m:sub>
                        <m:sup>
                          <m:r>
                            <a:rPr lang="en-US" sz="2200" i="1">
                              <a:solidFill>
                                <a:schemeClr val="tx1"/>
                              </a:solidFill>
                              <a:latin typeface="Cambria Math" panose="02040503050406030204" pitchFamily="18" charset="0"/>
                              <a:cs typeface="Times New Roman" panose="02020603050405020304" pitchFamily="18" charset="0"/>
                            </a:rPr>
                            <m:t>∗</m:t>
                          </m:r>
                        </m:sup>
                      </m:sSubSup>
                      <m:r>
                        <a:rPr lang="en-US" sz="2200" i="1">
                          <a:solidFill>
                            <a:schemeClr val="tx1"/>
                          </a:solidFill>
                          <a:latin typeface="Cambria Math" panose="02040503050406030204" pitchFamily="18" charset="0"/>
                          <a:cs typeface="Times New Roman" panose="02020603050405020304" pitchFamily="18" charset="0"/>
                        </a:rPr>
                        <m:t>=</m:t>
                      </m:r>
                      <m:sSubSup>
                        <m:sSubSupPr>
                          <m:ctrlPr>
                            <a:rPr lang="en-US" sz="2200" i="1">
                              <a:solidFill>
                                <a:schemeClr val="tx1"/>
                              </a:solidFill>
                              <a:latin typeface="Cambria Math" panose="02040503050406030204" pitchFamily="18" charset="0"/>
                              <a:cs typeface="Times New Roman" panose="02020603050405020304" pitchFamily="18" charset="0"/>
                            </a:rPr>
                          </m:ctrlPr>
                        </m:sSubSupPr>
                        <m:e>
                          <m:r>
                            <a:rPr lang="en-US" sz="2200" i="1">
                              <a:solidFill>
                                <a:schemeClr val="tx1"/>
                              </a:solidFill>
                              <a:latin typeface="Cambria Math" panose="02040503050406030204" pitchFamily="18" charset="0"/>
                              <a:cs typeface="Times New Roman" panose="02020603050405020304" pitchFamily="18" charset="0"/>
                            </a:rPr>
                            <m:t>𝑚</m:t>
                          </m:r>
                        </m:e>
                        <m:sub>
                          <m:r>
                            <a:rPr lang="en-US" sz="2200" i="1">
                              <a:solidFill>
                                <a:schemeClr val="tx1"/>
                              </a:solidFill>
                              <a:latin typeface="Cambria Math" panose="02040503050406030204" pitchFamily="18" charset="0"/>
                              <a:cs typeface="Times New Roman" panose="02020603050405020304" pitchFamily="18" charset="0"/>
                            </a:rPr>
                            <m:t>𝑎</m:t>
                          </m:r>
                        </m:sub>
                        <m:sup>
                          <m:r>
                            <a:rPr lang="en-US" sz="2200" i="1">
                              <a:solidFill>
                                <a:schemeClr val="tx1"/>
                              </a:solidFill>
                              <a:latin typeface="Cambria Math" panose="02040503050406030204" pitchFamily="18" charset="0"/>
                              <a:cs typeface="Times New Roman" panose="02020603050405020304" pitchFamily="18" charset="0"/>
                            </a:rPr>
                            <m:t>∗</m:t>
                          </m:r>
                        </m:sup>
                      </m:sSubSup>
                      <m:r>
                        <a:rPr lang="en-US" sz="2200" i="1">
                          <a:solidFill>
                            <a:schemeClr val="tx1"/>
                          </a:solidFill>
                          <a:latin typeface="Cambria Math" panose="02040503050406030204" pitchFamily="18" charset="0"/>
                          <a:cs typeface="Times New Roman" panose="02020603050405020304" pitchFamily="18" charset="0"/>
                        </a:rPr>
                        <m:t>+</m:t>
                      </m:r>
                      <m:sSub>
                        <m:sSubPr>
                          <m:ctrlPr>
                            <a:rPr lang="en-US" sz="2200" i="1">
                              <a:solidFill>
                                <a:schemeClr val="tx1"/>
                              </a:solidFill>
                              <a:latin typeface="Cambria Math" panose="02040503050406030204" pitchFamily="18" charset="0"/>
                              <a:cs typeface="Times New Roman" panose="02020603050405020304" pitchFamily="18" charset="0"/>
                            </a:rPr>
                          </m:ctrlPr>
                        </m:sSubPr>
                        <m:e>
                          <m:r>
                            <a:rPr lang="en-US" sz="2200" i="1">
                              <a:solidFill>
                                <a:schemeClr val="tx1"/>
                              </a:solidFill>
                              <a:latin typeface="Cambria Math" panose="02040503050406030204" pitchFamily="18" charset="0"/>
                              <a:cs typeface="Times New Roman" panose="02020603050405020304" pitchFamily="18" charset="0"/>
                            </a:rPr>
                            <m:t>𝑝</m:t>
                          </m:r>
                        </m:e>
                        <m:sub>
                          <m:r>
                            <a:rPr lang="en-US" sz="2200" b="0" i="1" smtClean="0">
                              <a:solidFill>
                                <a:schemeClr val="tx1"/>
                              </a:solidFill>
                              <a:latin typeface="Cambria Math" panose="02040503050406030204" pitchFamily="18" charset="0"/>
                              <a:cs typeface="Times New Roman" panose="02020603050405020304" pitchFamily="18" charset="0"/>
                            </a:rPr>
                            <m:t>𝐻</m:t>
                          </m:r>
                        </m:sub>
                      </m:sSub>
                      <m:sSubSup>
                        <m:sSubSupPr>
                          <m:ctrlPr>
                            <a:rPr lang="en-US" sz="2200" i="1">
                              <a:solidFill>
                                <a:schemeClr val="tx1"/>
                              </a:solidFill>
                              <a:latin typeface="Cambria Math" panose="02040503050406030204" pitchFamily="18" charset="0"/>
                              <a:cs typeface="Times New Roman" panose="02020603050405020304" pitchFamily="18" charset="0"/>
                            </a:rPr>
                          </m:ctrlPr>
                        </m:sSubSupPr>
                        <m:e>
                          <m:r>
                            <a:rPr lang="en-US" sz="2200" i="1">
                              <a:solidFill>
                                <a:schemeClr val="tx1"/>
                              </a:solidFill>
                              <a:latin typeface="Cambria Math" panose="02040503050406030204" pitchFamily="18" charset="0"/>
                              <a:cs typeface="Times New Roman" panose="02020603050405020304" pitchFamily="18" charset="0"/>
                            </a:rPr>
                            <m:t>𝑚</m:t>
                          </m:r>
                        </m:e>
                        <m:sub>
                          <m:r>
                            <a:rPr lang="en-US" sz="2200" i="1">
                              <a:solidFill>
                                <a:schemeClr val="tx1"/>
                              </a:solidFill>
                              <a:latin typeface="Cambria Math" panose="02040503050406030204" pitchFamily="18" charset="0"/>
                              <a:cs typeface="Times New Roman" panose="02020603050405020304" pitchFamily="18" charset="0"/>
                            </a:rPr>
                            <m:t>𝑐</m:t>
                          </m:r>
                        </m:sub>
                        <m:sup>
                          <m:r>
                            <a:rPr lang="en-US" sz="2200" i="1">
                              <a:solidFill>
                                <a:schemeClr val="tx1"/>
                              </a:solidFill>
                              <a:latin typeface="Cambria Math" panose="02040503050406030204" pitchFamily="18" charset="0"/>
                              <a:cs typeface="Times New Roman" panose="02020603050405020304" pitchFamily="18" charset="0"/>
                            </a:rPr>
                            <m:t>∗</m:t>
                          </m:r>
                        </m:sup>
                      </m:sSubSup>
                    </m:oMath>
                  </m:oMathPara>
                </a14:m>
                <a:endParaRPr lang="en-US" sz="2200" dirty="0">
                  <a:solidFill>
                    <a:schemeClr val="tx1"/>
                  </a:solidFill>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𝐿</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𝑚</m:t>
                          </m:r>
                        </m:e>
                        <m:sub>
                          <m:r>
                            <a:rPr lang="en-US" sz="2200" b="0" i="1" smtClean="0">
                              <a:solidFill>
                                <a:schemeClr val="tx1"/>
                              </a:solidFill>
                              <a:latin typeface="Cambria Math" panose="02040503050406030204" pitchFamily="18" charset="0"/>
                              <a:cs typeface="Times New Roman" panose="02020603050405020304" pitchFamily="18" charset="0"/>
                            </a:rPr>
                            <m:t>𝑎</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𝑝</m:t>
                          </m:r>
                        </m:e>
                        <m:sub>
                          <m:r>
                            <a:rPr lang="en-US" sz="2200" b="0" i="1" smtClean="0">
                              <a:solidFill>
                                <a:schemeClr val="tx1"/>
                              </a:solidFill>
                              <a:latin typeface="Cambria Math" panose="02040503050406030204" pitchFamily="18" charset="0"/>
                              <a:cs typeface="Times New Roman" panose="02020603050405020304" pitchFamily="18" charset="0"/>
                            </a:rPr>
                            <m:t>𝐿</m:t>
                          </m:r>
                        </m:sub>
                      </m:sSub>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𝑚</m:t>
                          </m:r>
                        </m:e>
                        <m:sub>
                          <m:r>
                            <a:rPr lang="en-US" sz="2200" b="0" i="1" smtClean="0">
                              <a:solidFill>
                                <a:schemeClr val="tx1"/>
                              </a:solidFill>
                              <a:latin typeface="Cambria Math" panose="02040503050406030204" pitchFamily="18" charset="0"/>
                              <a:cs typeface="Times New Roman" panose="02020603050405020304" pitchFamily="18" charset="0"/>
                            </a:rPr>
                            <m:t>𝑐</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oMath>
                  </m:oMathPara>
                </a14:m>
                <a:endParaRPr lang="en-US" sz="2200" b="0" dirty="0">
                  <a:solidFill>
                    <a:schemeClr val="tx1"/>
                  </a:solidFill>
                  <a:cs typeface="Times New Roman" panose="02020603050405020304" pitchFamily="18" charset="0"/>
                </a:endParaRPr>
              </a:p>
              <a:p>
                <a:pPr marL="0" indent="0">
                  <a:buNone/>
                </a:pPr>
                <a:r>
                  <a:rPr lang="en-US" sz="2200" dirty="0">
                    <a:solidFill>
                      <a:schemeClr val="tx1"/>
                    </a:solidFill>
                    <a:cs typeface="Times New Roman" panose="02020603050405020304" pitchFamily="18" charset="0"/>
                  </a:rPr>
                  <a:t>Without full information, but with an </a:t>
                </a:r>
                <a:r>
                  <a:rPr lang="en-US" sz="2200" b="1" dirty="0">
                    <a:solidFill>
                      <a:schemeClr val="accent3">
                        <a:lumMod val="75000"/>
                      </a:schemeClr>
                    </a:solidFill>
                    <a:cs typeface="Times New Roman" panose="02020603050405020304" pitchFamily="18" charset="0"/>
                  </a:rPr>
                  <a:t>informative signal</a:t>
                </a:r>
                <a:r>
                  <a:rPr lang="en-US" sz="2200" dirty="0">
                    <a:solidFill>
                      <a:schemeClr val="tx1"/>
                    </a:solidFill>
                    <a:cs typeface="Times New Roman" panose="02020603050405020304" pitchFamily="18" charset="0"/>
                  </a:rPr>
                  <a:t>, we have </a:t>
                </a:r>
              </a:p>
              <a:p>
                <a:pPr marL="0" indent="0">
                  <a:buNone/>
                </a:pP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𝑞</m:t>
                          </m:r>
                        </m:e>
                        <m:sub>
                          <m:r>
                            <a:rPr lang="en-US" sz="2200" b="0" i="1" smtClean="0">
                              <a:solidFill>
                                <a:schemeClr val="tx1"/>
                              </a:solidFill>
                              <a:latin typeface="Cambria Math" panose="02040503050406030204" pitchFamily="18" charset="0"/>
                              <a:cs typeface="Times New Roman" panose="02020603050405020304" pitchFamily="18" charset="0"/>
                            </a:rPr>
                            <m:t>𝐻</m:t>
                          </m:r>
                        </m:sub>
                      </m:sSub>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1</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d>
                        <m:dPr>
                          <m:ctrlPr>
                            <a:rPr lang="en-US" sz="2200" b="0" i="1" smtClean="0">
                              <a:solidFill>
                                <a:schemeClr val="tx1"/>
                              </a:solidFill>
                              <a:latin typeface="Cambria Math" panose="02040503050406030204" pitchFamily="18" charset="0"/>
                              <a:cs typeface="Times New Roman" panose="02020603050405020304" pitchFamily="18" charset="0"/>
                            </a:rPr>
                          </m:ctrlPr>
                        </m:dPr>
                        <m:e>
                          <m:r>
                            <a:rPr lang="en-US" sz="2200" b="0" i="1" smtClean="0">
                              <a:solidFill>
                                <a:schemeClr val="tx1"/>
                              </a:solidFill>
                              <a:latin typeface="Cambria Math" panose="02040503050406030204" pitchFamily="18" charset="0"/>
                              <a:cs typeface="Times New Roman" panose="02020603050405020304" pitchFamily="18" charset="0"/>
                            </a:rPr>
                            <m:t>1−</m:t>
                          </m:r>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𝑞</m:t>
                              </m:r>
                            </m:e>
                            <m:sub>
                              <m:r>
                                <a:rPr lang="en-US" sz="2200" b="0" i="1" smtClean="0">
                                  <a:solidFill>
                                    <a:schemeClr val="tx1"/>
                                  </a:solidFill>
                                  <a:latin typeface="Cambria Math" panose="02040503050406030204" pitchFamily="18" charset="0"/>
                                  <a:cs typeface="Times New Roman" panose="02020603050405020304" pitchFamily="18" charset="0"/>
                                </a:rPr>
                                <m:t>𝐻</m:t>
                              </m:r>
                            </m:sub>
                          </m:sSub>
                        </m:e>
                      </m:d>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0</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𝐻</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oMath>
                  </m:oMathPara>
                </a14:m>
                <a:endParaRPr lang="en-US" sz="2200" b="0" dirty="0">
                  <a:solidFill>
                    <a:schemeClr val="tx1"/>
                  </a:solidFill>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𝑞</m:t>
                          </m:r>
                        </m:e>
                        <m:sub>
                          <m:r>
                            <a:rPr lang="en-US" sz="2200" b="0" i="1" smtClean="0">
                              <a:solidFill>
                                <a:schemeClr val="tx1"/>
                              </a:solidFill>
                              <a:latin typeface="Cambria Math" panose="02040503050406030204" pitchFamily="18" charset="0"/>
                              <a:cs typeface="Times New Roman" panose="02020603050405020304" pitchFamily="18" charset="0"/>
                            </a:rPr>
                            <m:t>𝐿</m:t>
                          </m:r>
                        </m:sub>
                      </m:sSub>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1</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d>
                        <m:dPr>
                          <m:ctrlPr>
                            <a:rPr lang="en-US" sz="2200" b="0" i="1" smtClean="0">
                              <a:solidFill>
                                <a:schemeClr val="tx1"/>
                              </a:solidFill>
                              <a:latin typeface="Cambria Math" panose="02040503050406030204" pitchFamily="18" charset="0"/>
                              <a:cs typeface="Times New Roman" panose="02020603050405020304" pitchFamily="18" charset="0"/>
                            </a:rPr>
                          </m:ctrlPr>
                        </m:dPr>
                        <m:e>
                          <m:r>
                            <a:rPr lang="en-US" sz="2200" b="0" i="1" smtClean="0">
                              <a:solidFill>
                                <a:schemeClr val="tx1"/>
                              </a:solidFill>
                              <a:latin typeface="Cambria Math" panose="02040503050406030204" pitchFamily="18" charset="0"/>
                              <a:cs typeface="Times New Roman" panose="02020603050405020304" pitchFamily="18" charset="0"/>
                            </a:rPr>
                            <m:t>1−</m:t>
                          </m:r>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𝑞</m:t>
                              </m:r>
                            </m:e>
                            <m:sub>
                              <m:r>
                                <a:rPr lang="en-US" sz="2200" b="0" i="1" smtClean="0">
                                  <a:solidFill>
                                    <a:schemeClr val="tx1"/>
                                  </a:solidFill>
                                  <a:latin typeface="Cambria Math" panose="02040503050406030204" pitchFamily="18" charset="0"/>
                                  <a:cs typeface="Times New Roman" panose="02020603050405020304" pitchFamily="18" charset="0"/>
                                </a:rPr>
                                <m:t>𝐿</m:t>
                              </m:r>
                            </m:sub>
                          </m:sSub>
                        </m:e>
                      </m:d>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0</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𝐿</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oMath>
                  </m:oMathPara>
                </a14:m>
                <a:endParaRPr lang="en-US" sz="2200" b="0" dirty="0">
                  <a:solidFill>
                    <a:schemeClr val="tx1"/>
                  </a:solidFill>
                  <a:cs typeface="Times New Roman" panose="02020603050405020304" pitchFamily="18" charset="0"/>
                </a:endParaRPr>
              </a:p>
              <a:p>
                <a:pPr marL="0" indent="0">
                  <a:buNone/>
                </a:pPr>
                <a:r>
                  <a:rPr lang="en-US" sz="2200" dirty="0">
                    <a:solidFill>
                      <a:schemeClr val="tx1"/>
                    </a:solidFill>
                    <a:cs typeface="Times New Roman" panose="02020603050405020304" pitchFamily="18" charset="0"/>
                  </a:rPr>
                  <a:t>Where </a:t>
                </a:r>
                <a14:m>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𝑞</m:t>
                        </m:r>
                      </m:e>
                      <m:sub>
                        <m:r>
                          <a:rPr lang="en-US" sz="2200" b="0" i="1" smtClean="0">
                            <a:solidFill>
                              <a:schemeClr val="tx1"/>
                            </a:solidFill>
                            <a:latin typeface="Cambria Math" panose="02040503050406030204" pitchFamily="18" charset="0"/>
                            <a:cs typeface="Times New Roman" panose="02020603050405020304" pitchFamily="18" charset="0"/>
                          </a:rPr>
                          <m:t>𝑖</m:t>
                        </m:r>
                      </m:sub>
                    </m:sSub>
                  </m:oMath>
                </a14:m>
                <a:r>
                  <a:rPr lang="en-US" sz="2200" dirty="0">
                    <a:solidFill>
                      <a:schemeClr val="tx1"/>
                    </a:solidFill>
                    <a:cs typeface="Times New Roman" panose="02020603050405020304" pitchFamily="18" charset="0"/>
                  </a:rPr>
                  <a:t> is the probability that type </a:t>
                </a:r>
                <a14:m>
                  <m:oMath xmlns:m="http://schemas.openxmlformats.org/officeDocument/2006/math">
                    <m:r>
                      <a:rPr lang="en-US" sz="2200" b="0" i="1" smtClean="0">
                        <a:solidFill>
                          <a:schemeClr val="tx1"/>
                        </a:solidFill>
                        <a:latin typeface="Cambria Math" panose="02040503050406030204" pitchFamily="18" charset="0"/>
                        <a:cs typeface="Times New Roman" panose="02020603050405020304" pitchFamily="18" charset="0"/>
                      </a:rPr>
                      <m:t>𝑖</m:t>
                    </m:r>
                  </m:oMath>
                </a14:m>
                <a:r>
                  <a:rPr lang="en-US" sz="2200" dirty="0">
                    <a:solidFill>
                      <a:schemeClr val="tx1"/>
                    </a:solidFill>
                    <a:cs typeface="Times New Roman" panose="02020603050405020304" pitchFamily="18" charset="0"/>
                  </a:rPr>
                  <a:t> gets a signal of </a:t>
                </a:r>
                <a14:m>
                  <m:oMath xmlns:m="http://schemas.openxmlformats.org/officeDocument/2006/math">
                    <m:r>
                      <a:rPr lang="en-US" sz="2200" b="0" i="1" smtClean="0">
                        <a:solidFill>
                          <a:schemeClr val="tx1"/>
                        </a:solidFill>
                        <a:latin typeface="Cambria Math" panose="02040503050406030204" pitchFamily="18" charset="0"/>
                        <a:cs typeface="Times New Roman" panose="02020603050405020304" pitchFamily="18" charset="0"/>
                      </a:rPr>
                      <m:t>𝐻</m:t>
                    </m:r>
                  </m:oMath>
                </a14:m>
                <a:r>
                  <a:rPr lang="en-US" sz="2200" dirty="0">
                    <a:solidFill>
                      <a:schemeClr val="tx1"/>
                    </a:solidFill>
                    <a:cs typeface="Times New Roman" panose="02020603050405020304" pitchFamily="18" charset="0"/>
                  </a:rPr>
                  <a:t>.</a:t>
                </a:r>
              </a:p>
              <a:p>
                <a:pPr marL="0" indent="0">
                  <a:buNone/>
                </a:pPr>
                <a:r>
                  <a:rPr lang="en-US" sz="2200" dirty="0">
                    <a:solidFill>
                      <a:schemeClr val="tx1"/>
                    </a:solidFill>
                    <a:cs typeface="Times New Roman" panose="02020603050405020304" pitchFamily="18" charset="0"/>
                  </a:rPr>
                  <a:t>Then use </a:t>
                </a:r>
                <a14:m>
                  <m:oMath xmlns:m="http://schemas.openxmlformats.org/officeDocument/2006/math">
                    <m:d>
                      <m:dPr>
                        <m:ctrlPr>
                          <a:rPr lang="en-US" sz="2200" b="0" i="1" smtClean="0">
                            <a:solidFill>
                              <a:schemeClr val="tx1"/>
                            </a:solidFill>
                            <a:latin typeface="Cambria Math" panose="02040503050406030204" pitchFamily="18" charset="0"/>
                            <a:cs typeface="Times New Roman" panose="02020603050405020304" pitchFamily="18" charset="0"/>
                          </a:rPr>
                        </m:ctrlPr>
                      </m:dPr>
                      <m:e>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0</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1</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e>
                    </m:d>
                    <m:r>
                      <a:rPr lang="en-US" sz="2200" b="0" i="1" smtClean="0">
                        <a:solidFill>
                          <a:schemeClr val="tx1"/>
                        </a:solidFill>
                        <a:latin typeface="Cambria Math" panose="02040503050406030204" pitchFamily="18" charset="0"/>
                        <a:cs typeface="Times New Roman" panose="02020603050405020304" pitchFamily="18" charset="0"/>
                      </a:rPr>
                      <m:t> </m:t>
                    </m:r>
                  </m:oMath>
                </a14:m>
                <a:r>
                  <a:rPr lang="en-US" sz="2200" dirty="0">
                    <a:solidFill>
                      <a:schemeClr val="tx1"/>
                    </a:solidFill>
                    <a:cs typeface="Times New Roman" panose="02020603050405020304" pitchFamily="18" charset="0"/>
                  </a:rPr>
                  <a:t>to implement social optimum</a:t>
                </a:r>
              </a:p>
              <a:p>
                <a:pPr marL="0" indent="0">
                  <a:buNone/>
                </a:pPr>
                <a:endParaRPr lang="en-US" sz="2200" dirty="0">
                  <a:solidFill>
                    <a:schemeClr val="accent3">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876" t="-1303"/>
                </a:stretch>
              </a:blipFill>
            </p:spPr>
            <p:txBody>
              <a:bodyPr/>
              <a:lstStyle/>
              <a:p>
                <a:r>
                  <a:rPr lang="en-US">
                    <a:noFill/>
                  </a:rPr>
                  <a:t> </a:t>
                </a:r>
              </a:p>
            </p:txBody>
          </p:sp>
        </mc:Fallback>
      </mc:AlternateContent>
    </p:spTree>
    <p:extLst>
      <p:ext uri="{BB962C8B-B14F-4D97-AF65-F5344CB8AC3E}">
        <p14:creationId xmlns:p14="http://schemas.microsoft.com/office/powerpoint/2010/main" val="1884825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92202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Competition in Health Markets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do physicians/hospitals/insurers compete for patients? </a:t>
            </a:r>
          </a:p>
          <a:p>
            <a:r>
              <a:rPr lang="en-US" sz="2400" dirty="0">
                <a:cs typeface="Times New Roman" panose="02020603050405020304" pitchFamily="18" charset="0"/>
              </a:rPr>
              <a:t>What evidence is there of profit-maximizing behavior for MDs?</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Discussion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183212"/>
            <a:ext cx="10439400" cy="5141388"/>
          </a:xfrm>
        </p:spPr>
        <p:txBody>
          <a:bodyPr>
            <a:noAutofit/>
          </a:bodyPr>
          <a:lstStyle/>
          <a:p>
            <a:r>
              <a:rPr lang="en-US" sz="2200" dirty="0">
                <a:cs typeface="Times New Roman" panose="02020603050405020304" pitchFamily="18" charset="0"/>
              </a:rPr>
              <a:t>The key takeaway is that changing payment based on expected risk can get a pooling equilibrium (close to) the social optimum</a:t>
            </a:r>
          </a:p>
          <a:p>
            <a:r>
              <a:rPr lang="en-US" sz="2200" dirty="0">
                <a:cs typeface="Times New Roman" panose="02020603050405020304" pitchFamily="18" charset="0"/>
              </a:rPr>
              <a:t>Glazer and McGuire (2006) show that this can be improved by including risk signals of patients as well as quality signals of physicians/plans (e.g., report cards)</a:t>
            </a:r>
          </a:p>
          <a:p>
            <a:r>
              <a:rPr lang="en-US" sz="2200" b="1" dirty="0">
                <a:solidFill>
                  <a:schemeClr val="accent3">
                    <a:lumMod val="75000"/>
                  </a:schemeClr>
                </a:solidFill>
                <a:cs typeface="Times New Roman" panose="02020603050405020304" pitchFamily="18" charset="0"/>
              </a:rPr>
              <a:t>Neoclassical result: </a:t>
            </a:r>
            <a:r>
              <a:rPr lang="en-US" sz="2200" dirty="0">
                <a:cs typeface="Times New Roman" panose="02020603050405020304" pitchFamily="18" charset="0"/>
              </a:rPr>
              <a:t>Improving information improves welfare</a:t>
            </a:r>
          </a:p>
          <a:p>
            <a:r>
              <a:rPr lang="en-US" sz="2200" dirty="0">
                <a:cs typeface="Times New Roman" panose="02020603050405020304" pitchFamily="18" charset="0"/>
              </a:rPr>
              <a:t>What does risk adjustment look like in Canada? </a:t>
            </a:r>
          </a:p>
          <a:p>
            <a:pPr lvl="1"/>
            <a:r>
              <a:rPr lang="en-US" sz="2200" dirty="0">
                <a:cs typeface="Times New Roman" panose="02020603050405020304" pitchFamily="18" charset="0"/>
              </a:rPr>
              <a:t>Rationing of care based on patient need (timing, not cost)</a:t>
            </a:r>
          </a:p>
          <a:p>
            <a:pPr lvl="1"/>
            <a:r>
              <a:rPr lang="en-US" sz="2200" dirty="0">
                <a:cs typeface="Times New Roman" panose="02020603050405020304" pitchFamily="18" charset="0"/>
              </a:rPr>
              <a:t>Add more here</a:t>
            </a:r>
          </a:p>
        </p:txBody>
      </p:sp>
    </p:spTree>
    <p:extLst>
      <p:ext uri="{BB962C8B-B14F-4D97-AF65-F5344CB8AC3E}">
        <p14:creationId xmlns:p14="http://schemas.microsoft.com/office/powerpoint/2010/main" val="3636729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fontScale="90000"/>
          </a:bodyPr>
          <a:lstStyle/>
          <a:p>
            <a:r>
              <a:rPr lang="en-US" dirty="0"/>
              <a:t>Eggleston, Ellis, and Lu (2012)</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“Risk Adjustment and Prevention” </a:t>
            </a:r>
          </a:p>
          <a:p>
            <a:r>
              <a:rPr lang="en-US" sz="2400" i="1" dirty="0"/>
              <a:t>Canadian Journal of Economics</a:t>
            </a:r>
          </a:p>
        </p:txBody>
      </p:sp>
    </p:spTree>
    <p:extLst>
      <p:ext uri="{BB962C8B-B14F-4D97-AF65-F5344CB8AC3E}">
        <p14:creationId xmlns:p14="http://schemas.microsoft.com/office/powerpoint/2010/main" val="4251400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What complications should we consider? </a:t>
            </a:r>
          </a:p>
        </p:txBody>
      </p:sp>
      <p:sp>
        <p:nvSpPr>
          <p:cNvPr id="3" name="Content Placeholder 2"/>
          <p:cNvSpPr>
            <a:spLocks noGrp="1"/>
          </p:cNvSpPr>
          <p:nvPr>
            <p:ph idx="1"/>
          </p:nvPr>
        </p:nvSpPr>
        <p:spPr>
          <a:xfrm>
            <a:off x="609601" y="1183212"/>
            <a:ext cx="10439400" cy="5141388"/>
          </a:xfrm>
        </p:spPr>
        <p:txBody>
          <a:bodyPr>
            <a:noAutofit/>
          </a:bodyPr>
          <a:lstStyle/>
          <a:p>
            <a:r>
              <a:rPr lang="en-US" sz="2200" dirty="0">
                <a:cs typeface="Times New Roman" panose="02020603050405020304" pitchFamily="18" charset="0"/>
              </a:rPr>
              <a:t>Dynamics of risk adjustment – what about utilizing health care now to prevent higher costs later (e.g., preventive care)? 	</a:t>
            </a:r>
          </a:p>
          <a:p>
            <a:pPr lvl="1"/>
            <a:r>
              <a:rPr lang="en-US" sz="2200" dirty="0">
                <a:cs typeface="Times New Roman" panose="02020603050405020304" pitchFamily="18" charset="0"/>
              </a:rPr>
              <a:t>Risk adjustment </a:t>
            </a:r>
            <a:r>
              <a:rPr lang="en-US" sz="2200" i="1" dirty="0">
                <a:cs typeface="Times New Roman" panose="02020603050405020304" pitchFamily="18" charset="0"/>
              </a:rPr>
              <a:t>may over-incentivize </a:t>
            </a:r>
            <a:r>
              <a:rPr lang="en-US" sz="2200" dirty="0">
                <a:cs typeface="Times New Roman" panose="02020603050405020304" pitchFamily="18" charset="0"/>
              </a:rPr>
              <a:t>Band-Aids over preventive care</a:t>
            </a:r>
          </a:p>
          <a:p>
            <a:pPr lvl="1"/>
            <a:r>
              <a:rPr lang="en-US" sz="2200" dirty="0">
                <a:cs typeface="Times New Roman" panose="02020603050405020304" pitchFamily="18" charset="0"/>
              </a:rPr>
              <a:t>If patient risk can be influenced, risk adjustment </a:t>
            </a:r>
            <a:r>
              <a:rPr lang="en-US" sz="2200" u="sng" dirty="0">
                <a:solidFill>
                  <a:schemeClr val="accent3">
                    <a:lumMod val="75000"/>
                  </a:schemeClr>
                </a:solidFill>
                <a:cs typeface="Times New Roman" panose="02020603050405020304" pitchFamily="18" charset="0"/>
              </a:rPr>
              <a:t>may discourage population risk reduction</a:t>
            </a:r>
          </a:p>
          <a:p>
            <a:r>
              <a:rPr lang="en-US" sz="2400" b="1" dirty="0">
                <a:solidFill>
                  <a:schemeClr val="accent2">
                    <a:lumMod val="75000"/>
                  </a:schemeClr>
                </a:solidFill>
                <a:cs typeface="Times New Roman" panose="02020603050405020304" pitchFamily="18" charset="0"/>
              </a:rPr>
              <a:t>What types of policies can take this into account? </a:t>
            </a:r>
          </a:p>
        </p:txBody>
      </p:sp>
    </p:spTree>
    <p:extLst>
      <p:ext uri="{BB962C8B-B14F-4D97-AF65-F5344CB8AC3E}">
        <p14:creationId xmlns:p14="http://schemas.microsoft.com/office/powerpoint/2010/main" val="1016759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Modeling </a:t>
            </a:r>
            <a:r>
              <a:rPr lang="en-US" sz="3600" b="1" u="sng" dirty="0">
                <a:latin typeface="Times New Roman" panose="02020603050405020304" pitchFamily="18" charset="0"/>
                <a:cs typeface="Times New Roman" panose="02020603050405020304" pitchFamily="18" charset="0"/>
              </a:rPr>
              <a:t>preventive care use </a:t>
            </a:r>
            <a:r>
              <a:rPr lang="en-US" sz="3600" dirty="0">
                <a:latin typeface="Times New Roman" panose="02020603050405020304" pitchFamily="18" charset="0"/>
                <a:cs typeface="Times New Roman" panose="02020603050405020304" pitchFamily="18" charset="0"/>
              </a:rPr>
              <a:t>with adverse selection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200" dirty="0">
                    <a:cs typeface="Times New Roman" panose="02020603050405020304" pitchFamily="18" charset="0"/>
                  </a:rPr>
                  <a:t>Let’s build on the model above with </a:t>
                </a:r>
                <a:r>
                  <a:rPr lang="en-US" sz="2200" b="1" dirty="0">
                    <a:cs typeface="Times New Roman" panose="02020603050405020304" pitchFamily="18" charset="0"/>
                  </a:rPr>
                  <a:t>dynamics. </a:t>
                </a:r>
                <a:r>
                  <a:rPr lang="en-US" sz="2200" dirty="0">
                    <a:cs typeface="Times New Roman" panose="02020603050405020304" pitchFamily="18" charset="0"/>
                  </a:rPr>
                  <a:t>In period 0:</a:t>
                </a:r>
              </a:p>
              <a:p>
                <a:r>
                  <a:rPr lang="en-US" sz="2400" dirty="0">
                    <a:cs typeface="Times New Roman" panose="02020603050405020304" pitchFamily="18" charset="0"/>
                  </a:rPr>
                  <a:t>Two types of consumers,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i</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𝐻</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𝐿</m:t>
                    </m:r>
                    <m:r>
                      <a:rPr lang="en-US" sz="24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(there are </a:t>
                </a:r>
                <a14:m>
                  <m:oMath xmlns:m="http://schemas.openxmlformats.org/officeDocument/2006/math">
                    <m:r>
                      <a:rPr lang="en-US" sz="2200" b="1" i="1" smtClean="0">
                        <a:solidFill>
                          <a:schemeClr val="accent2">
                            <a:lumMod val="75000"/>
                          </a:schemeClr>
                        </a:solidFill>
                        <a:latin typeface="Cambria Math" panose="02040503050406030204" pitchFamily="18" charset="0"/>
                        <a:cs typeface="Times New Roman" panose="02020603050405020304" pitchFamily="18" charset="0"/>
                      </a:rPr>
                      <m:t>𝟏</m:t>
                    </m:r>
                    <m:r>
                      <a:rPr lang="en-US" sz="2200" b="1"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1" i="1" smtClean="0">
                        <a:solidFill>
                          <a:schemeClr val="accent2">
                            <a:lumMod val="75000"/>
                          </a:schemeClr>
                        </a:solidFill>
                        <a:latin typeface="Cambria Math" panose="02040503050406030204" pitchFamily="18" charset="0"/>
                        <a:cs typeface="Times New Roman" panose="02020603050405020304" pitchFamily="18" charset="0"/>
                      </a:rPr>
                      <m:t>𝝀</m:t>
                    </m:r>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𝐻</m:t>
                    </m:r>
                  </m:oMath>
                </a14:m>
                <a:r>
                  <a:rPr lang="en-US" sz="2200" dirty="0">
                    <a:cs typeface="Times New Roman" panose="02020603050405020304" pitchFamily="18" charset="0"/>
                  </a:rPr>
                  <a:t>types and </a:t>
                </a:r>
                <a14:m>
                  <m:oMath xmlns:m="http://schemas.openxmlformats.org/officeDocument/2006/math">
                    <m:r>
                      <a:rPr lang="en-US" sz="2200" b="1" i="1" smtClean="0">
                        <a:solidFill>
                          <a:schemeClr val="accent2">
                            <a:lumMod val="75000"/>
                          </a:schemeClr>
                        </a:solidFill>
                        <a:latin typeface="Cambria Math" panose="02040503050406030204" pitchFamily="18" charset="0"/>
                        <a:cs typeface="Times New Roman" panose="02020603050405020304" pitchFamily="18" charset="0"/>
                      </a:rPr>
                      <m:t>𝝀</m:t>
                    </m:r>
                    <m:r>
                      <a:rPr lang="en-US" sz="2200" b="0" i="1" smtClean="0">
                        <a:latin typeface="Cambria Math" panose="02040503050406030204" pitchFamily="18" charset="0"/>
                        <a:cs typeface="Times New Roman" panose="02020603050405020304" pitchFamily="18" charset="0"/>
                      </a:rPr>
                      <m:t> </m:t>
                    </m:r>
                    <m:r>
                      <m:rPr>
                        <m:sty m:val="p"/>
                      </m:rPr>
                      <a:rPr lang="en-US" sz="2200" b="0" i="0" smtClean="0">
                        <a:latin typeface="Cambria Math" panose="02040503050406030204" pitchFamily="18" charset="0"/>
                        <a:cs typeface="Times New Roman" panose="02020603050405020304" pitchFamily="18" charset="0"/>
                      </a:rPr>
                      <m:t>L</m:t>
                    </m:r>
                  </m:oMath>
                </a14:m>
                <a:r>
                  <a:rPr lang="en-US" sz="2200" dirty="0">
                    <a:cs typeface="Times New Roman" panose="02020603050405020304" pitchFamily="18" charset="0"/>
                  </a:rPr>
                  <a:t> types)</a:t>
                </a:r>
              </a:p>
              <a:p>
                <a:r>
                  <a:rPr lang="en-US" sz="2200" dirty="0">
                    <a:cs typeface="Times New Roman" panose="02020603050405020304" pitchFamily="18" charset="0"/>
                  </a:rPr>
                  <a:t>Expected costs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&lt;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oMath>
                </a14:m>
                <a:r>
                  <a:rPr lang="en-US" sz="2200" dirty="0">
                    <a:cs typeface="Times New Roman" panose="02020603050405020304" pitchFamily="18" charset="0"/>
                  </a:rPr>
                  <a:t> (includes all of the propensity for acute/chronic illnesses)</a:t>
                </a:r>
              </a:p>
              <a:p>
                <a:r>
                  <a:rPr lang="en-US" sz="2200" dirty="0">
                    <a:cs typeface="Times New Roman" panose="02020603050405020304" pitchFamily="18" charset="0"/>
                  </a:rPr>
                  <a:t>Consider a large insurer (government) with average risk of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𝜆</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409" t="-1066"/>
                </a:stretch>
              </a:blipFill>
            </p:spPr>
            <p:txBody>
              <a:bodyPr/>
              <a:lstStyle/>
              <a:p>
                <a:r>
                  <a:rPr lang="en-US">
                    <a:noFill/>
                  </a:rPr>
                  <a:t> </a:t>
                </a:r>
              </a:p>
            </p:txBody>
          </p:sp>
        </mc:Fallback>
      </mc:AlternateContent>
    </p:spTree>
    <p:extLst>
      <p:ext uri="{BB962C8B-B14F-4D97-AF65-F5344CB8AC3E}">
        <p14:creationId xmlns:p14="http://schemas.microsoft.com/office/powerpoint/2010/main" val="1174194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Modeling </a:t>
            </a:r>
            <a:r>
              <a:rPr lang="en-US" sz="3600" b="1" u="sng" dirty="0">
                <a:latin typeface="Times New Roman" panose="02020603050405020304" pitchFamily="18" charset="0"/>
                <a:cs typeface="Times New Roman" panose="02020603050405020304" pitchFamily="18" charset="0"/>
              </a:rPr>
              <a:t>preventive care use </a:t>
            </a:r>
            <a:r>
              <a:rPr lang="en-US" sz="3600" dirty="0">
                <a:latin typeface="Times New Roman" panose="02020603050405020304" pitchFamily="18" charset="0"/>
                <a:cs typeface="Times New Roman" panose="02020603050405020304" pitchFamily="18" charset="0"/>
              </a:rPr>
              <a:t>with adverse selection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200" dirty="0">
                    <a:cs typeface="Times New Roman" panose="02020603050405020304" pitchFamily="18" charset="0"/>
                  </a:rPr>
                  <a:t>Let’s build on the model above with </a:t>
                </a:r>
                <a:r>
                  <a:rPr lang="en-US" sz="2200" b="1" dirty="0">
                    <a:cs typeface="Times New Roman" panose="02020603050405020304" pitchFamily="18" charset="0"/>
                  </a:rPr>
                  <a:t>dynamics. </a:t>
                </a:r>
                <a:r>
                  <a:rPr lang="en-US" sz="2200" dirty="0">
                    <a:cs typeface="Times New Roman" panose="02020603050405020304" pitchFamily="18" charset="0"/>
                  </a:rPr>
                  <a:t>In period 0:</a:t>
                </a:r>
              </a:p>
              <a:p>
                <a:r>
                  <a:rPr lang="en-US" sz="2400" dirty="0">
                    <a:cs typeface="Times New Roman" panose="02020603050405020304" pitchFamily="18" charset="0"/>
                  </a:rPr>
                  <a:t>Two types of consumers,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i</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𝐻</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𝐿</m:t>
                    </m:r>
                    <m:r>
                      <a:rPr lang="en-US" sz="24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(there are </a:t>
                </a:r>
                <a14:m>
                  <m:oMath xmlns:m="http://schemas.openxmlformats.org/officeDocument/2006/math">
                    <m:r>
                      <a:rPr lang="en-US" sz="2200" b="1" i="1" smtClean="0">
                        <a:solidFill>
                          <a:schemeClr val="accent2">
                            <a:lumMod val="75000"/>
                          </a:schemeClr>
                        </a:solidFill>
                        <a:latin typeface="Cambria Math" panose="02040503050406030204" pitchFamily="18" charset="0"/>
                        <a:cs typeface="Times New Roman" panose="02020603050405020304" pitchFamily="18" charset="0"/>
                      </a:rPr>
                      <m:t>𝟏</m:t>
                    </m:r>
                    <m:r>
                      <a:rPr lang="en-US" sz="2200" b="1"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1" i="1" smtClean="0">
                        <a:solidFill>
                          <a:schemeClr val="accent2">
                            <a:lumMod val="75000"/>
                          </a:schemeClr>
                        </a:solidFill>
                        <a:latin typeface="Cambria Math" panose="02040503050406030204" pitchFamily="18" charset="0"/>
                        <a:cs typeface="Times New Roman" panose="02020603050405020304" pitchFamily="18" charset="0"/>
                      </a:rPr>
                      <m:t>𝝀</m:t>
                    </m:r>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𝐻</m:t>
                    </m:r>
                  </m:oMath>
                </a14:m>
                <a:r>
                  <a:rPr lang="en-US" sz="2200" dirty="0">
                    <a:cs typeface="Times New Roman" panose="02020603050405020304" pitchFamily="18" charset="0"/>
                  </a:rPr>
                  <a:t>types and </a:t>
                </a:r>
                <a14:m>
                  <m:oMath xmlns:m="http://schemas.openxmlformats.org/officeDocument/2006/math">
                    <m:r>
                      <a:rPr lang="en-US" sz="2200" b="1" i="1" smtClean="0">
                        <a:solidFill>
                          <a:schemeClr val="accent2">
                            <a:lumMod val="75000"/>
                          </a:schemeClr>
                        </a:solidFill>
                        <a:latin typeface="Cambria Math" panose="02040503050406030204" pitchFamily="18" charset="0"/>
                        <a:cs typeface="Times New Roman" panose="02020603050405020304" pitchFamily="18" charset="0"/>
                      </a:rPr>
                      <m:t>𝝀</m:t>
                    </m:r>
                    <m:r>
                      <a:rPr lang="en-US" sz="2200" b="0" i="1" smtClean="0">
                        <a:latin typeface="Cambria Math" panose="02040503050406030204" pitchFamily="18" charset="0"/>
                        <a:cs typeface="Times New Roman" panose="02020603050405020304" pitchFamily="18" charset="0"/>
                      </a:rPr>
                      <m:t> </m:t>
                    </m:r>
                    <m:r>
                      <m:rPr>
                        <m:sty m:val="p"/>
                      </m:rPr>
                      <a:rPr lang="en-US" sz="2200" b="0" i="0" smtClean="0">
                        <a:latin typeface="Cambria Math" panose="02040503050406030204" pitchFamily="18" charset="0"/>
                        <a:cs typeface="Times New Roman" panose="02020603050405020304" pitchFamily="18" charset="0"/>
                      </a:rPr>
                      <m:t>L</m:t>
                    </m:r>
                  </m:oMath>
                </a14:m>
                <a:r>
                  <a:rPr lang="en-US" sz="2200" dirty="0">
                    <a:cs typeface="Times New Roman" panose="02020603050405020304" pitchFamily="18" charset="0"/>
                  </a:rPr>
                  <a:t> types)</a:t>
                </a:r>
              </a:p>
              <a:p>
                <a:r>
                  <a:rPr lang="en-US" sz="2200" dirty="0">
                    <a:cs typeface="Times New Roman" panose="02020603050405020304" pitchFamily="18" charset="0"/>
                  </a:rPr>
                  <a:t>Expected costs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&lt;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oMath>
                </a14:m>
                <a:r>
                  <a:rPr lang="en-US" sz="2200" dirty="0">
                    <a:cs typeface="Times New Roman" panose="02020603050405020304" pitchFamily="18" charset="0"/>
                  </a:rPr>
                  <a:t> (includes all of the propensity for acute/chronic illnesses)</a:t>
                </a:r>
              </a:p>
              <a:p>
                <a:r>
                  <a:rPr lang="en-US" sz="2200" b="1" dirty="0">
                    <a:cs typeface="Times New Roman" panose="02020603050405020304" pitchFamily="18" charset="0"/>
                  </a:rPr>
                  <a:t>Key development: </a:t>
                </a:r>
                <a:r>
                  <a:rPr lang="en-US" sz="2200" dirty="0">
                    <a:cs typeface="Times New Roman" panose="02020603050405020304" pitchFamily="18" charset="0"/>
                  </a:rPr>
                  <a:t>patient risk can change over time</a:t>
                </a:r>
              </a:p>
              <a:p>
                <a:pPr marL="0" indent="0">
                  <a:buNone/>
                </a:pPr>
                <a:endParaRPr lang="en-US" sz="2200" b="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409" t="-106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26372B4-173D-E01B-5D32-B9DA95D5C74B}"/>
              </a:ext>
            </a:extLst>
          </p:cNvPr>
          <p:cNvPicPr>
            <a:picLocks noChangeAspect="1"/>
          </p:cNvPicPr>
          <p:nvPr/>
        </p:nvPicPr>
        <p:blipFill>
          <a:blip r:embed="rId4"/>
          <a:stretch>
            <a:fillRect/>
          </a:stretch>
        </p:blipFill>
        <p:spPr>
          <a:xfrm>
            <a:off x="609601" y="3228193"/>
            <a:ext cx="5486399" cy="3647383"/>
          </a:xfrm>
          <a:prstGeom prst="rect">
            <a:avLst/>
          </a:prstGeom>
        </p:spPr>
      </p:pic>
    </p:spTree>
    <p:extLst>
      <p:ext uri="{BB962C8B-B14F-4D97-AF65-F5344CB8AC3E}">
        <p14:creationId xmlns:p14="http://schemas.microsoft.com/office/powerpoint/2010/main" val="4121962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How do risk types evolve?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Suppose a local market’s (e.g., province’s) risk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𝜆</m:t>
                        </m:r>
                      </m:e>
                      <m:sub>
                        <m:r>
                          <a:rPr lang="en-US" sz="2200" b="0" i="1" smtClean="0">
                            <a:latin typeface="Cambria Math" panose="02040503050406030204" pitchFamily="18" charset="0"/>
                            <a:cs typeface="Times New Roman" panose="02020603050405020304" pitchFamily="18" charset="0"/>
                          </a:rPr>
                          <m:t>0</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r>
                  <a:rPr lang="en-US" sz="2200" b="0" dirty="0">
                    <a:cs typeface="Times New Roman" panose="02020603050405020304" pitchFamily="18" charset="0"/>
                  </a:rPr>
                  <a:t> can be influenced by: </a:t>
                </a:r>
              </a:p>
              <a:p>
                <a:pPr marL="457200" indent="-457200">
                  <a:buFont typeface="+mj-lt"/>
                  <a:buAutoNum type="arabicPeriod"/>
                </a:pPr>
                <a:r>
                  <a:rPr lang="en-US" sz="2200" b="0" dirty="0">
                    <a:cs typeface="Times New Roman" panose="02020603050405020304" pitchFamily="18" charset="0"/>
                  </a:rPr>
                  <a:t>Selection efforts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𝑒</m:t>
                    </m:r>
                  </m:oMath>
                </a14:m>
                <a:r>
                  <a:rPr lang="en-US" sz="2200" b="0" dirty="0">
                    <a:cs typeface="Times New Roman" panose="02020603050405020304" pitchFamily="18" charset="0"/>
                  </a:rPr>
                  <a:t> </a:t>
                </a:r>
              </a:p>
              <a:p>
                <a:pPr lvl="1"/>
                <a:r>
                  <a:rPr lang="en-US" sz="2200" b="0" i="0" u="none" strike="noStrike" baseline="0" dirty="0">
                    <a:latin typeface="TimesNewRomanSF"/>
                  </a:rPr>
                  <a:t>Locating in a healthier community, selectively advertising, but also…</a:t>
                </a:r>
              </a:p>
              <a:p>
                <a:pPr lvl="1"/>
                <a:r>
                  <a:rPr lang="en-US" sz="2200" b="0" i="0" u="none" strike="noStrike" baseline="0" dirty="0">
                    <a:latin typeface="TimesNewRomanSF"/>
                  </a:rPr>
                  <a:t>Stinting on oncologists and employing numerous pediatricians, to avoid expensive cancer patients and attract young families who are better risks.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2387657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How do risk types evolve?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Suppose a local market’s (e.g., province’s) risk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𝜆</m:t>
                        </m:r>
                      </m:e>
                      <m:sub>
                        <m:r>
                          <a:rPr lang="en-US" sz="2200" b="0" i="1" smtClean="0">
                            <a:latin typeface="Cambria Math" panose="02040503050406030204" pitchFamily="18" charset="0"/>
                            <a:cs typeface="Times New Roman" panose="02020603050405020304" pitchFamily="18" charset="0"/>
                          </a:rPr>
                          <m:t>0</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r>
                  <a:rPr lang="en-US" sz="2200" b="0" dirty="0">
                    <a:cs typeface="Times New Roman" panose="02020603050405020304" pitchFamily="18" charset="0"/>
                  </a:rPr>
                  <a:t> can be influenced by: </a:t>
                </a:r>
              </a:p>
              <a:p>
                <a:pPr marL="457200" indent="-457200">
                  <a:buFont typeface="+mj-lt"/>
                  <a:buAutoNum type="arabicPeriod"/>
                </a:pPr>
                <a:r>
                  <a:rPr lang="en-US" sz="2200" b="0" dirty="0">
                    <a:cs typeface="Times New Roman" panose="02020603050405020304" pitchFamily="18" charset="0"/>
                  </a:rPr>
                  <a:t>Selection efforts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𝑒</m:t>
                    </m:r>
                  </m:oMath>
                </a14:m>
                <a:r>
                  <a:rPr lang="en-US" sz="2200" b="0" dirty="0">
                    <a:cs typeface="Times New Roman" panose="02020603050405020304" pitchFamily="18" charset="0"/>
                  </a:rPr>
                  <a:t> </a:t>
                </a:r>
              </a:p>
              <a:p>
                <a:pPr lvl="1"/>
                <a:r>
                  <a:rPr lang="en-US" sz="2200" b="0" i="0" u="none" strike="noStrike" baseline="0" dirty="0">
                    <a:latin typeface="TimesNewRomanSF"/>
                  </a:rPr>
                  <a:t>Locating in a healthier community, selectively advertising, but also…</a:t>
                </a:r>
              </a:p>
              <a:p>
                <a:pPr lvl="1"/>
                <a:r>
                  <a:rPr lang="en-US" sz="2200" b="0" i="0" u="none" strike="noStrike" baseline="0" dirty="0">
                    <a:latin typeface="TimesNewRomanSF"/>
                  </a:rPr>
                  <a:t>Stinting on oncologists and employing numerous pediatricians, to avoid expensive cancer patients and attract young families who are better risks. </a:t>
                </a:r>
              </a:p>
              <a:p>
                <a:pPr marL="457200" indent="-457200">
                  <a:buFont typeface="+mj-lt"/>
                  <a:buAutoNum type="arabicPeriod"/>
                </a:pPr>
                <a:r>
                  <a:rPr lang="en-US" sz="2200" dirty="0">
                    <a:latin typeface="TimesNewRomanSF"/>
                    <a:cs typeface="Times New Roman" panose="02020603050405020304" pitchFamily="18" charset="0"/>
                  </a:rPr>
                  <a:t>Preventive efforts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𝑚</m:t>
                    </m:r>
                  </m:oMath>
                </a14:m>
                <a:r>
                  <a:rPr lang="en-US" sz="2200" b="0" dirty="0">
                    <a:cs typeface="Times New Roman" panose="02020603050405020304" pitchFamily="18" charset="0"/>
                  </a:rPr>
                  <a:t> </a:t>
                </a:r>
              </a:p>
              <a:p>
                <a:pPr lvl="1"/>
                <a:r>
                  <a:rPr lang="en-US" sz="2200" b="0" i="0" u="none" strike="noStrike" baseline="0" dirty="0">
                    <a:latin typeface="TimesNewRomanSF"/>
                  </a:rPr>
                  <a:t>Encourage obese patients to exercise and lose weight</a:t>
                </a:r>
              </a:p>
              <a:p>
                <a:pPr lvl="1"/>
                <a:r>
                  <a:rPr lang="en-US" sz="2200" b="0" i="0" u="none" strike="noStrike" baseline="0" dirty="0">
                    <a:latin typeface="TimesNewRomanSF"/>
                  </a:rPr>
                  <a:t>Regularly monitoring hemoglobin A1c and blood lipid levels, ordering renal screens</a:t>
                </a:r>
              </a:p>
              <a:p>
                <a:pPr marL="0" indent="0">
                  <a:buNone/>
                </a:pPr>
                <a:r>
                  <a:rPr lang="en-US" sz="2200" b="1" u="sng" dirty="0">
                    <a:solidFill>
                      <a:schemeClr val="accent2">
                        <a:lumMod val="75000"/>
                      </a:schemeClr>
                    </a:solidFill>
                    <a:latin typeface="TimesNewRomanSF"/>
                    <a:cs typeface="Times New Roman" panose="02020603050405020304" pitchFamily="18" charset="0"/>
                  </a:rPr>
                  <a:t>Assume that </a:t>
                </a:r>
                <a14:m>
                  <m:oMath xmlns:m="http://schemas.openxmlformats.org/officeDocument/2006/math">
                    <m:sSub>
                      <m:sSubPr>
                        <m:ctrlPr>
                          <a:rPr lang="en-US" sz="2200" b="1" i="1" u="sng"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𝝀</m:t>
                        </m:r>
                      </m:e>
                      <m:sub>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𝟏</m:t>
                        </m:r>
                      </m:sub>
                    </m:sSub>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m:t>
                    </m:r>
                    <m:sSub>
                      <m:sSubPr>
                        <m:ctrlPr>
                          <a:rPr lang="en-US" sz="2200" b="1" i="1" u="sng"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𝝀</m:t>
                        </m:r>
                      </m:e>
                      <m:sub>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𝟎</m:t>
                        </m:r>
                      </m:sub>
                    </m:sSub>
                    <m:d>
                      <m:dPr>
                        <m:ctrlPr>
                          <a:rPr lang="en-US" sz="2200" b="1" i="1" u="sng"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𝒆</m:t>
                        </m:r>
                      </m:e>
                    </m:d>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𝒙</m:t>
                    </m:r>
                    <m:d>
                      <m:dPr>
                        <m:ctrlPr>
                          <a:rPr lang="en-US" sz="2200" b="1" i="1" u="sng"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𝒎</m:t>
                        </m:r>
                      </m:e>
                    </m:d>
                  </m:oMath>
                </a14:m>
                <a:endParaRPr lang="en-US" sz="2200" b="1" u="sng"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4139865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What is optimal level of prevention?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Consider social planner’s perspective: </a:t>
                </a:r>
              </a:p>
              <a:p>
                <a:r>
                  <a:rPr lang="en-US" sz="2200" dirty="0">
                    <a:cs typeface="Times New Roman" panose="02020603050405020304" pitchFamily="18" charset="0"/>
                  </a:rPr>
                  <a:t>Social benefits in period 1 (conditional on actions in period 0) are given by: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𝐵</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𝜆</m:t>
                          </m:r>
                        </m:e>
                        <m:sub>
                          <m:r>
                            <a:rPr lang="en-US" sz="2200" b="0" i="1" smtClean="0">
                              <a:latin typeface="Cambria Math" panose="02040503050406030204" pitchFamily="18" charset="0"/>
                              <a:cs typeface="Times New Roman" panose="02020603050405020304" pitchFamily="18" charset="0"/>
                            </a:rPr>
                            <m:t>0</m:t>
                          </m:r>
                        </m:sub>
                      </m:sSub>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𝑒</m:t>
                          </m:r>
                        </m:e>
                      </m:d>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oMath>
                  </m:oMathPara>
                </a14:m>
                <a:endParaRPr lang="en-US" sz="2200" b="0" dirty="0">
                  <a:cs typeface="Times New Roman" panose="02020603050405020304" pitchFamily="18" charset="0"/>
                </a:endParaRPr>
              </a:p>
              <a:p>
                <a:r>
                  <a:rPr lang="en-US" sz="2200" dirty="0">
                    <a:cs typeface="Times New Roman" panose="02020603050405020304" pitchFamily="18" charset="0"/>
                  </a:rPr>
                  <a:t>Social planner thus maximizes: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𝑊</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𝐵</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oMath>
                  </m:oMathPara>
                </a14:m>
                <a:endParaRPr lang="en-US" sz="2200" b="0" dirty="0">
                  <a:cs typeface="Times New Roman" panose="02020603050405020304" pitchFamily="18" charset="0"/>
                </a:endParaRPr>
              </a:p>
              <a:p>
                <a:pPr marL="0" indent="0">
                  <a:buNone/>
                </a:pPr>
                <a:endParaRPr lang="en-US" sz="2200" b="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1731636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What is optimal level of prevention?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Consider social planner’s perspective: </a:t>
                </a:r>
              </a:p>
              <a:p>
                <a:r>
                  <a:rPr lang="en-US" sz="2200" dirty="0">
                    <a:cs typeface="Times New Roman" panose="02020603050405020304" pitchFamily="18" charset="0"/>
                  </a:rPr>
                  <a:t>Social benefits in period 1 (conditional on actions in period 0) are given by: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𝐵</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𝜆</m:t>
                          </m:r>
                        </m:e>
                        <m:sub>
                          <m:r>
                            <a:rPr lang="en-US" sz="2200" b="0" i="1" smtClean="0">
                              <a:latin typeface="Cambria Math" panose="02040503050406030204" pitchFamily="18" charset="0"/>
                              <a:cs typeface="Times New Roman" panose="02020603050405020304" pitchFamily="18" charset="0"/>
                            </a:rPr>
                            <m:t>0</m:t>
                          </m:r>
                        </m:sub>
                      </m:sSub>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𝑒</m:t>
                          </m:r>
                        </m:e>
                      </m:d>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oMath>
                  </m:oMathPara>
                </a14:m>
                <a:endParaRPr lang="en-US" sz="2200" b="0" dirty="0">
                  <a:cs typeface="Times New Roman" panose="02020603050405020304" pitchFamily="18" charset="0"/>
                </a:endParaRPr>
              </a:p>
              <a:p>
                <a:r>
                  <a:rPr lang="en-US" sz="2200" dirty="0">
                    <a:cs typeface="Times New Roman" panose="02020603050405020304" pitchFamily="18" charset="0"/>
                  </a:rPr>
                  <a:t>Social planner thus maximizes: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𝑊</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𝐵</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oMath>
                  </m:oMathPara>
                </a14:m>
                <a:endParaRPr lang="en-US" sz="2200" b="0" dirty="0">
                  <a:cs typeface="Times New Roman" panose="02020603050405020304" pitchFamily="18" charset="0"/>
                </a:endParaRPr>
              </a:p>
              <a:p>
                <a:pPr marL="0" indent="0">
                  <a:buNone/>
                </a:pPr>
                <a:r>
                  <a:rPr lang="en-US" sz="2200" b="1" dirty="0">
                    <a:cs typeface="Times New Roman" panose="02020603050405020304" pitchFamily="18" charset="0"/>
                  </a:rPr>
                  <a:t>Notes: </a:t>
                </a:r>
              </a:p>
              <a:p>
                <a:pPr marL="457200" indent="-457200">
                  <a:buFont typeface="+mj-lt"/>
                  <a:buAutoNum type="arabicPeriod"/>
                </a:pPr>
                <a:r>
                  <a:rPr lang="en-US" sz="2200" dirty="0">
                    <a:cs typeface="Times New Roman" panose="02020603050405020304" pitchFamily="18" charset="0"/>
                  </a:rPr>
                  <a:t>Selection effort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𝑒</m:t>
                    </m:r>
                  </m:oMath>
                </a14:m>
                <a:r>
                  <a:rPr lang="en-US" sz="2200" dirty="0">
                    <a:cs typeface="Times New Roman" panose="02020603050405020304" pitchFamily="18" charset="0"/>
                  </a:rPr>
                  <a:t> doesn’t change social benefits, just redistributes across local provinces. Hence </a:t>
                </a:r>
                <a14:m>
                  <m:oMath xmlns:m="http://schemas.openxmlformats.org/officeDocument/2006/math">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𝑒</m:t>
                        </m:r>
                      </m:e>
                      <m:sup>
                        <m:r>
                          <a:rPr lang="en-US" sz="2200" b="0" i="1" smtClean="0">
                            <a:latin typeface="Cambria Math" panose="02040503050406030204" pitchFamily="18" charset="0"/>
                            <a:cs typeface="Times New Roman" panose="02020603050405020304" pitchFamily="18" charset="0"/>
                          </a:rPr>
                          <m:t>∗</m:t>
                        </m:r>
                      </m:sup>
                    </m:sSup>
                    <m:r>
                      <a:rPr lang="en-US" sz="2200" b="0" i="1" smtClean="0">
                        <a:latin typeface="Cambria Math" panose="02040503050406030204" pitchFamily="18" charset="0"/>
                        <a:cs typeface="Times New Roman" panose="02020603050405020304" pitchFamily="18" charset="0"/>
                      </a:rPr>
                      <m:t>=0</m:t>
                    </m:r>
                  </m:oMath>
                </a14:m>
                <a:endParaRPr lang="en-US" sz="2200" b="0" dirty="0">
                  <a:cs typeface="Times New Roman" panose="02020603050405020304" pitchFamily="18" charset="0"/>
                </a:endParaRPr>
              </a:p>
              <a:p>
                <a:pPr marL="457200" indent="-457200">
                  <a:buFont typeface="+mj-lt"/>
                  <a:buAutoNum type="arabicPeriod"/>
                </a:pPr>
                <a:r>
                  <a:rPr lang="en-US" sz="2200" dirty="0">
                    <a:cs typeface="Times New Roman" panose="02020603050405020304" pitchFamily="18" charset="0"/>
                  </a:rPr>
                  <a:t>Optimal prevention is given by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𝜆</m:t>
                    </m:r>
                    <m:d>
                      <m:dPr>
                        <m:ctrlPr>
                          <a:rPr lang="en-US" sz="2200" b="0" i="1" smtClean="0">
                            <a:latin typeface="Cambria Math" panose="02040503050406030204" pitchFamily="18" charset="0"/>
                            <a:cs typeface="Times New Roman" panose="02020603050405020304" pitchFamily="18" charset="0"/>
                          </a:rPr>
                        </m:ctrlPr>
                      </m:dPr>
                      <m:e>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e>
                        </m:d>
                        <m:r>
                          <a:rPr lang="en-US" sz="2200" b="0" i="1" smtClean="0">
                            <a:latin typeface="Cambria Math" panose="02040503050406030204" pitchFamily="18" charset="0"/>
                            <a:cs typeface="Times New Roman" panose="02020603050405020304" pitchFamily="18" charset="0"/>
                          </a:rPr>
                          <m:t>−</m:t>
                        </m:r>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e>
                        </m:d>
                      </m:e>
                    </m:d>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𝑥</m:t>
                        </m:r>
                      </m:e>
                      <m:sup>
                        <m:r>
                          <a:rPr lang="en-US" sz="2200" b="0" i="1" smtClean="0">
                            <a:latin typeface="Cambria Math" panose="02040503050406030204" pitchFamily="18" charset="0"/>
                            <a:cs typeface="Times New Roman" panose="02020603050405020304" pitchFamily="18" charset="0"/>
                          </a:rPr>
                          <m:t>′</m:t>
                        </m:r>
                      </m:sup>
                    </m:sSup>
                    <m:d>
                      <m:dPr>
                        <m:ctrlPr>
                          <a:rPr lang="en-US" sz="2200" b="0" i="1" smtClean="0">
                            <a:latin typeface="Cambria Math" panose="02040503050406030204" pitchFamily="18" charset="0"/>
                            <a:cs typeface="Times New Roman" panose="02020603050405020304" pitchFamily="18" charset="0"/>
                          </a:rPr>
                        </m:ctrlPr>
                      </m:dPr>
                      <m:e>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𝑚</m:t>
                            </m:r>
                          </m:e>
                          <m:sup>
                            <m:r>
                              <a:rPr lang="en-US" sz="2200" b="0" i="1" smtClean="0">
                                <a:latin typeface="Cambria Math" panose="02040503050406030204" pitchFamily="18" charset="0"/>
                                <a:cs typeface="Times New Roman" panose="02020603050405020304" pitchFamily="18" charset="0"/>
                              </a:rPr>
                              <m:t>∗</m:t>
                            </m:r>
                          </m:sup>
                        </m:sSup>
                      </m:e>
                    </m:d>
                    <m:r>
                      <a:rPr lang="en-US" sz="2200" b="0" i="1" smtClean="0">
                        <a:latin typeface="Cambria Math" panose="02040503050406030204" pitchFamily="18" charset="0"/>
                        <a:cs typeface="Times New Roman" panose="02020603050405020304" pitchFamily="18" charset="0"/>
                      </a:rPr>
                      <m:t>=1</m:t>
                    </m:r>
                  </m:oMath>
                </a14:m>
                <a:r>
                  <a:rPr lang="en-US" sz="2200" b="0" dirty="0">
                    <a:cs typeface="Times New Roman" panose="02020603050405020304" pitchFamily="18" charset="0"/>
                  </a:rPr>
                  <a:t>, or: </a:t>
                </a:r>
              </a:p>
              <a:p>
                <a:pPr marL="0" indent="0">
                  <a:buNone/>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𝑥</m:t>
                          </m:r>
                        </m:e>
                        <m:sup>
                          <m:r>
                            <a:rPr lang="en-US" sz="2200" b="0" i="1" smtClean="0">
                              <a:latin typeface="Cambria Math" panose="02040503050406030204" pitchFamily="18" charset="0"/>
                              <a:cs typeface="Times New Roman" panose="02020603050405020304" pitchFamily="18" charset="0"/>
                            </a:rPr>
                            <m:t>′</m:t>
                          </m:r>
                        </m:sup>
                      </m:sSup>
                      <m:d>
                        <m:dPr>
                          <m:ctrlPr>
                            <a:rPr lang="en-US" sz="2200" b="0" i="1" smtClean="0">
                              <a:latin typeface="Cambria Math" panose="02040503050406030204" pitchFamily="18" charset="0"/>
                              <a:cs typeface="Times New Roman" panose="02020603050405020304" pitchFamily="18" charset="0"/>
                            </a:rPr>
                          </m:ctrlPr>
                        </m:dPr>
                        <m:e>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𝑚</m:t>
                              </m:r>
                            </m:e>
                            <m:sup>
                              <m:r>
                                <a:rPr lang="en-US" sz="2200" b="0" i="1" smtClean="0">
                                  <a:latin typeface="Cambria Math" panose="02040503050406030204" pitchFamily="18" charset="0"/>
                                  <a:cs typeface="Times New Roman" panose="02020603050405020304" pitchFamily="18" charset="0"/>
                                </a:rPr>
                                <m:t>∗</m:t>
                              </m:r>
                            </m:sup>
                          </m:sSup>
                        </m:e>
                      </m:d>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𝜆</m:t>
                          </m:r>
                          <m:d>
                            <m:dPr>
                              <m:ctrlPr>
                                <a:rPr lang="en-US" sz="2200" b="0" i="1" smtClean="0">
                                  <a:latin typeface="Cambria Math" panose="02040503050406030204" pitchFamily="18" charset="0"/>
                                  <a:cs typeface="Times New Roman" panose="02020603050405020304" pitchFamily="18" charset="0"/>
                                </a:rPr>
                              </m:ctrlPr>
                            </m:dPr>
                            <m:e>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e>
                              </m:d>
                              <m:r>
                                <a:rPr lang="en-US" sz="2200" b="0" i="1" smtClean="0">
                                  <a:latin typeface="Cambria Math" panose="02040503050406030204" pitchFamily="18" charset="0"/>
                                  <a:cs typeface="Times New Roman" panose="02020603050405020304" pitchFamily="18" charset="0"/>
                                </a:rPr>
                                <m:t>−</m:t>
                              </m:r>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e>
                              </m:d>
                            </m:e>
                          </m:d>
                        </m:den>
                      </m:f>
                    </m:oMath>
                  </m:oMathPara>
                </a14:m>
                <a:endParaRPr lang="en-US" sz="2200" b="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219305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What is </a:t>
            </a:r>
            <a:r>
              <a:rPr lang="en-US" sz="3600" b="1" dirty="0">
                <a:latin typeface="Times New Roman" panose="02020603050405020304" pitchFamily="18" charset="0"/>
                <a:cs typeface="Times New Roman" panose="02020603050405020304" pitchFamily="18" charset="0"/>
              </a:rPr>
              <a:t>actual</a:t>
            </a:r>
            <a:r>
              <a:rPr lang="en-US" sz="3600" dirty="0">
                <a:latin typeface="Times New Roman" panose="02020603050405020304" pitchFamily="18" charset="0"/>
                <a:cs typeface="Times New Roman" panose="02020603050405020304" pitchFamily="18" charset="0"/>
              </a:rPr>
              <a:t> level of prevention?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Now consider </a:t>
                </a:r>
                <a:r>
                  <a:rPr lang="en-US" sz="2200" b="1" dirty="0">
                    <a:cs typeface="Times New Roman" panose="02020603050405020304" pitchFamily="18" charset="0"/>
                  </a:rPr>
                  <a:t>provider’s </a:t>
                </a:r>
                <a:r>
                  <a:rPr lang="en-US" sz="2200" b="0" dirty="0">
                    <a:cs typeface="Times New Roman" panose="02020603050405020304" pitchFamily="18" charset="0"/>
                  </a:rPr>
                  <a:t>perspective: </a:t>
                </a:r>
              </a:p>
              <a:p>
                <a:r>
                  <a:rPr lang="en-US" sz="2200" dirty="0">
                    <a:cs typeface="Times New Roman" panose="02020603050405020304" pitchFamily="18" charset="0"/>
                  </a:rPr>
                  <a:t>Expected net revenue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𝑉</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as a function of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 </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𝐻</m:t>
                        </m:r>
                      </m:sub>
                    </m:sSub>
                  </m:oMath>
                </a14:m>
                <a:endParaRPr lang="en-US" sz="22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𝑉</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0</m:t>
                          </m:r>
                        </m:sub>
                      </m:sSub>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e>
                      </m:d>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𝐿</m:t>
                          </m:r>
                        </m:sub>
                      </m:sSub>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0</m:t>
                              </m:r>
                            </m:sub>
                          </m:sSub>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e>
                          </m:d>
                        </m:e>
                      </m:d>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𝐻</m:t>
                          </m:r>
                        </m:sub>
                      </m:sSub>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𝑚</m:t>
                      </m:r>
                      <m:r>
                        <a:rPr lang="en-US" sz="2200" b="0" i="0" smtClean="0">
                          <a:solidFill>
                            <a:schemeClr val="accent3">
                              <a:lumMod val="75000"/>
                            </a:schemeClr>
                          </a:solidFill>
                          <a:latin typeface="Cambria Math" panose="02040503050406030204" pitchFamily="18" charset="0"/>
                          <a:cs typeface="Times New Roman" panose="02020603050405020304" pitchFamily="18" charset="0"/>
                        </a:rPr>
                        <m:t>+</m:t>
                      </m:r>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ub>
                      </m:sSub>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𝑚</m:t>
                          </m:r>
                        </m:e>
                      </m:d>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𝐿</m:t>
                          </m:r>
                        </m:sub>
                      </m:sSub>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ub>
                          </m:sSub>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𝑚</m:t>
                              </m:r>
                            </m:e>
                          </m:d>
                        </m:e>
                      </m:d>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𝐻</m:t>
                          </m:r>
                        </m:sub>
                      </m:sSub>
                    </m:oMath>
                  </m:oMathPara>
                </a14:m>
                <a:endParaRPr lang="en-US" sz="2200" b="0" dirty="0">
                  <a:cs typeface="Times New Roman" panose="02020603050405020304" pitchFamily="18" charset="0"/>
                </a:endParaRPr>
              </a:p>
              <a:p>
                <a:r>
                  <a:rPr lang="en-US" sz="2200" dirty="0">
                    <a:cs typeface="Times New Roman" panose="02020603050405020304" pitchFamily="18" charset="0"/>
                  </a:rPr>
                  <a:t>Chooses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oMath>
                </a14:m>
                <a:r>
                  <a:rPr lang="en-US" sz="2200" dirty="0">
                    <a:cs typeface="Times New Roman" panose="02020603050405020304" pitchFamily="18" charset="0"/>
                  </a:rPr>
                  <a:t> to maximize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𝑉</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endParaRPr lang="en-US" sz="2200" b="0" dirty="0">
                  <a:cs typeface="Times New Roman" panose="02020603050405020304" pitchFamily="18" charset="0"/>
                </a:endParaRPr>
              </a:p>
              <a:p>
                <a:pPr marL="0" indent="0">
                  <a:buNone/>
                </a:pPr>
                <a:r>
                  <a:rPr lang="en-US" sz="2200" b="1" dirty="0">
                    <a:cs typeface="Times New Roman" panose="02020603050405020304" pitchFamily="18" charset="0"/>
                  </a:rPr>
                  <a:t>How does risk adjustment affect this (section 2.5): </a:t>
                </a:r>
              </a:p>
              <a:p>
                <a:pPr marL="457200" indent="-457200">
                  <a:buFont typeface="+mj-lt"/>
                  <a:buAutoNum type="arabicPeriod"/>
                </a:pPr>
                <a:endParaRPr lang="en-US" sz="2200" b="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3110520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92202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Competition in Health Markets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do physicians/hospitals/insurers compete for patients? </a:t>
            </a:r>
          </a:p>
          <a:p>
            <a:r>
              <a:rPr lang="en-US" sz="2400" dirty="0">
                <a:cs typeface="Times New Roman" panose="02020603050405020304" pitchFamily="18" charset="0"/>
              </a:rPr>
              <a:t>What evidence is there of profit-maximizing behavior for MDs?</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r>
              <a:rPr lang="en-US" sz="2400" dirty="0">
                <a:cs typeface="Times New Roman" panose="02020603050405020304" pitchFamily="18" charset="0"/>
              </a:rPr>
              <a:t>How does this competition affect quality of care provided? </a:t>
            </a:r>
          </a:p>
          <a:p>
            <a:r>
              <a:rPr lang="en-US" sz="2400" dirty="0">
                <a:cs typeface="Times New Roman" panose="02020603050405020304" pitchFamily="18" charset="0"/>
              </a:rPr>
              <a:t>What policies can incentivize high-quality care?</a:t>
            </a:r>
          </a:p>
          <a:p>
            <a:endParaRPr lang="en-US" sz="2400" dirty="0">
              <a:cs typeface="Times New Roman" panose="02020603050405020304" pitchFamily="18" charset="0"/>
            </a:endParaRPr>
          </a:p>
        </p:txBody>
      </p:sp>
      <p:sp>
        <p:nvSpPr>
          <p:cNvPr id="3" name="Title 1">
            <a:extLst>
              <a:ext uri="{FF2B5EF4-FFF2-40B4-BE49-F238E27FC236}">
                <a16:creationId xmlns:a16="http://schemas.microsoft.com/office/drawing/2014/main" id="{29C9850E-133B-5963-D356-423F9629ACF4}"/>
              </a:ext>
            </a:extLst>
          </p:cNvPr>
          <p:cNvSpPr txBox="1">
            <a:spLocks/>
          </p:cNvSpPr>
          <p:nvPr/>
        </p:nvSpPr>
        <p:spPr>
          <a:xfrm>
            <a:off x="574110" y="2796853"/>
            <a:ext cx="8851726"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Quality Competition</a:t>
            </a:r>
          </a:p>
        </p:txBody>
      </p:sp>
    </p:spTree>
    <p:extLst>
      <p:ext uri="{BB962C8B-B14F-4D97-AF65-F5344CB8AC3E}">
        <p14:creationId xmlns:p14="http://schemas.microsoft.com/office/powerpoint/2010/main" val="1996994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What is </a:t>
            </a:r>
            <a:r>
              <a:rPr lang="en-US" sz="3600" b="1" dirty="0">
                <a:latin typeface="Times New Roman" panose="02020603050405020304" pitchFamily="18" charset="0"/>
                <a:cs typeface="Times New Roman" panose="02020603050405020304" pitchFamily="18" charset="0"/>
              </a:rPr>
              <a:t>actual</a:t>
            </a:r>
            <a:r>
              <a:rPr lang="en-US" sz="3600" dirty="0">
                <a:latin typeface="Times New Roman" panose="02020603050405020304" pitchFamily="18" charset="0"/>
                <a:cs typeface="Times New Roman" panose="02020603050405020304" pitchFamily="18" charset="0"/>
              </a:rPr>
              <a:t> level of prevention?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Now consider </a:t>
                </a:r>
                <a:r>
                  <a:rPr lang="en-US" sz="2200" b="1" dirty="0">
                    <a:cs typeface="Times New Roman" panose="02020603050405020304" pitchFamily="18" charset="0"/>
                  </a:rPr>
                  <a:t>provider’s </a:t>
                </a:r>
                <a:r>
                  <a:rPr lang="en-US" sz="2200" b="0" dirty="0">
                    <a:cs typeface="Times New Roman" panose="02020603050405020304" pitchFamily="18" charset="0"/>
                  </a:rPr>
                  <a:t>perspective: </a:t>
                </a:r>
              </a:p>
              <a:p>
                <a:r>
                  <a:rPr lang="en-US" sz="2200" dirty="0">
                    <a:cs typeface="Times New Roman" panose="02020603050405020304" pitchFamily="18" charset="0"/>
                  </a:rPr>
                  <a:t>Expected net revenue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𝑉</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as a function of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 </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𝐻</m:t>
                        </m:r>
                      </m:sub>
                    </m:sSub>
                  </m:oMath>
                </a14:m>
                <a:endParaRPr lang="en-US" sz="22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𝑉</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0</m:t>
                          </m:r>
                        </m:sub>
                      </m:sSub>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e>
                      </m:d>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𝐿</m:t>
                          </m:r>
                        </m:sub>
                      </m:sSub>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0</m:t>
                              </m:r>
                            </m:sub>
                          </m:sSub>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e>
                          </m:d>
                        </m:e>
                      </m:d>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𝐻</m:t>
                          </m:r>
                        </m:sub>
                      </m:sSub>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𝑚</m:t>
                      </m:r>
                      <m:r>
                        <a:rPr lang="en-US" sz="2200" b="0" i="0" smtClean="0">
                          <a:solidFill>
                            <a:schemeClr val="accent3">
                              <a:lumMod val="75000"/>
                            </a:schemeClr>
                          </a:solidFill>
                          <a:latin typeface="Cambria Math" panose="02040503050406030204" pitchFamily="18" charset="0"/>
                          <a:cs typeface="Times New Roman" panose="02020603050405020304" pitchFamily="18" charset="0"/>
                        </a:rPr>
                        <m:t>+</m:t>
                      </m:r>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ub>
                      </m:sSub>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𝑚</m:t>
                          </m:r>
                        </m:e>
                      </m:d>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𝐿</m:t>
                          </m:r>
                        </m:sub>
                      </m:sSub>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ub>
                          </m:sSub>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𝑚</m:t>
                              </m:r>
                            </m:e>
                          </m:d>
                        </m:e>
                      </m:d>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𝐻</m:t>
                          </m:r>
                        </m:sub>
                      </m:sSub>
                    </m:oMath>
                  </m:oMathPara>
                </a14:m>
                <a:endParaRPr lang="en-US" sz="2200" b="0" dirty="0">
                  <a:cs typeface="Times New Roman" panose="02020603050405020304" pitchFamily="18" charset="0"/>
                </a:endParaRPr>
              </a:p>
              <a:p>
                <a:r>
                  <a:rPr lang="en-US" sz="2200" dirty="0">
                    <a:cs typeface="Times New Roman" panose="02020603050405020304" pitchFamily="18" charset="0"/>
                  </a:rPr>
                  <a:t>Chooses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oMath>
                </a14:m>
                <a:r>
                  <a:rPr lang="en-US" sz="2200" dirty="0">
                    <a:cs typeface="Times New Roman" panose="02020603050405020304" pitchFamily="18" charset="0"/>
                  </a:rPr>
                  <a:t> to maximize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𝑉</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endParaRPr lang="en-US" sz="2200" b="0" dirty="0">
                  <a:cs typeface="Times New Roman" panose="02020603050405020304" pitchFamily="18" charset="0"/>
                </a:endParaRPr>
              </a:p>
              <a:p>
                <a:pPr marL="0" indent="0">
                  <a:buNone/>
                </a:pPr>
                <a:r>
                  <a:rPr lang="en-US" sz="2200" b="1" dirty="0">
                    <a:cs typeface="Times New Roman" panose="02020603050405020304" pitchFamily="18" charset="0"/>
                  </a:rPr>
                  <a:t>How does risk adjustment affect this? </a:t>
                </a:r>
              </a:p>
              <a:p>
                <a:r>
                  <a:rPr lang="en-US" sz="2200" dirty="0">
                    <a:cs typeface="Times New Roman" panose="02020603050405020304" pitchFamily="18" charset="0"/>
                  </a:rPr>
                  <a:t>Perfect case: removes </a:t>
                </a:r>
                <a:r>
                  <a:rPr lang="en-US" sz="2200" i="1" dirty="0">
                    <a:cs typeface="Times New Roman" panose="02020603050405020304" pitchFamily="18" charset="0"/>
                  </a:rPr>
                  <a:t>differential </a:t>
                </a:r>
                <a:r>
                  <a:rPr lang="en-US" sz="2200" dirty="0">
                    <a:cs typeface="Times New Roman" panose="02020603050405020304" pitchFamily="18" charset="0"/>
                  </a:rPr>
                  <a:t>revenue from patients: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𝜋</m:t>
                    </m:r>
                  </m:oMath>
                </a14:m>
                <a:endParaRPr lang="en-US" sz="2200" dirty="0">
                  <a:cs typeface="Times New Roman" panose="02020603050405020304" pitchFamily="18" charset="0"/>
                </a:endParaRPr>
              </a:p>
              <a:p>
                <a:r>
                  <a:rPr lang="en-US" sz="2200" dirty="0">
                    <a:cs typeface="Times New Roman" panose="02020603050405020304" pitchFamily="18" charset="0"/>
                  </a:rPr>
                  <a:t>What about imperfect risk adjustment? </a:t>
                </a:r>
              </a:p>
              <a:p>
                <a:r>
                  <a:rPr lang="en-US" sz="2200" dirty="0">
                    <a:cs typeface="Times New Roman" panose="02020603050405020304" pitchFamily="18" charset="0"/>
                  </a:rPr>
                  <a:t>Hence, revenue simplifies to:</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𝑉</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𝜋</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𝜋</m:t>
                      </m:r>
                    </m:oMath>
                  </m:oMathPara>
                </a14:m>
                <a:endParaRPr lang="en-US" sz="2200" dirty="0">
                  <a:cs typeface="Times New Roman" panose="02020603050405020304" pitchFamily="18" charset="0"/>
                </a:endParaRPr>
              </a:p>
              <a:p>
                <a:pPr marL="0" indent="0">
                  <a:buNone/>
                </a:pPr>
                <a:r>
                  <a:rPr lang="en-US" sz="2200" b="1" dirty="0">
                    <a:solidFill>
                      <a:schemeClr val="accent2">
                        <a:lumMod val="75000"/>
                      </a:schemeClr>
                    </a:solidFill>
                    <a:cs typeface="Times New Roman" panose="02020603050405020304" pitchFamily="18" charset="0"/>
                  </a:rPr>
                  <a:t>What are optimal levels of e and m here?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578797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Takeaways and Extensions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183212"/>
                <a:ext cx="10439400" cy="5141388"/>
              </a:xfrm>
            </p:spPr>
            <p:txBody>
              <a:bodyPr>
                <a:noAutofit/>
              </a:bodyPr>
              <a:lstStyle/>
              <a:p>
                <a:r>
                  <a:rPr lang="en-US" sz="2200" b="0" dirty="0">
                    <a:cs typeface="Times New Roman" panose="02020603050405020304" pitchFamily="18" charset="0"/>
                  </a:rPr>
                  <a:t>Risk adjustment removes incentives to invest in preventive care!</a:t>
                </a:r>
              </a:p>
              <a:p>
                <a:r>
                  <a:rPr lang="en-US" sz="2200" dirty="0">
                    <a:solidFill>
                      <a:schemeClr val="accent2">
                        <a:lumMod val="75000"/>
                      </a:schemeClr>
                    </a:solidFill>
                    <a:cs typeface="Times New Roman" panose="02020603050405020304" pitchFamily="18" charset="0"/>
                  </a:rPr>
                  <a:t>What might work instead? Authors suggest </a:t>
                </a:r>
                <a:r>
                  <a:rPr lang="en-US" sz="2200" b="1" dirty="0">
                    <a:solidFill>
                      <a:schemeClr val="accent2">
                        <a:lumMod val="75000"/>
                      </a:schemeClr>
                    </a:solidFill>
                    <a:cs typeface="Times New Roman" panose="02020603050405020304" pitchFamily="18" charset="0"/>
                  </a:rPr>
                  <a:t>pay for performance: </a:t>
                </a:r>
                <a:endParaRPr lang="en-US" sz="2200" dirty="0">
                  <a:solidFill>
                    <a:schemeClr val="accent2">
                      <a:lumMod val="75000"/>
                    </a:schemeClr>
                  </a:solidFill>
                  <a:cs typeface="Times New Roman" panose="02020603050405020304" pitchFamily="18" charset="0"/>
                </a:endParaRPr>
              </a:p>
              <a:p>
                <a:r>
                  <a:rPr lang="en-US" sz="2200" dirty="0">
                    <a:cs typeface="Times New Roman" panose="02020603050405020304" pitchFamily="18" charset="0"/>
                  </a:rPr>
                  <a:t>Give providers bonuses based on patient health outcomes</a:t>
                </a:r>
              </a:p>
              <a:p>
                <a:r>
                  <a:rPr lang="en-US" sz="2200" dirty="0">
                    <a:cs typeface="Times New Roman" panose="02020603050405020304" pitchFamily="18" charset="0"/>
                  </a:rPr>
                  <a:t>In simplest case, provide per-patient bonus based on preventive care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0</m:t>
                        </m:r>
                      </m:e>
                    </m:d>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a:t>
                </a:r>
              </a:p>
              <a:p>
                <a:r>
                  <a:rPr lang="en-US" sz="2200" dirty="0">
                    <a:cs typeface="Times New Roman" panose="02020603050405020304" pitchFamily="18" charset="0"/>
                  </a:rPr>
                  <a:t>This changes FOC for prevention to: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𝛼</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𝑥</m:t>
                          </m:r>
                        </m:e>
                        <m:sup>
                          <m:r>
                            <a:rPr lang="en-US" sz="2200" b="0" i="1" smtClean="0">
                              <a:latin typeface="Cambria Math" panose="02040503050406030204" pitchFamily="18" charset="0"/>
                              <a:cs typeface="Times New Roman" panose="02020603050405020304" pitchFamily="18" charset="0"/>
                            </a:rPr>
                            <m:t>′</m:t>
                          </m:r>
                        </m:sup>
                      </m:sSup>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=1</m:t>
                      </m:r>
                    </m:oMath>
                  </m:oMathPara>
                </a14:m>
                <a:endParaRPr lang="en-US" sz="2200" dirty="0">
                  <a:cs typeface="Times New Roman" panose="02020603050405020304" pitchFamily="18" charset="0"/>
                </a:endParaRPr>
              </a:p>
              <a:p>
                <a:r>
                  <a:rPr lang="en-US" sz="2200" dirty="0">
                    <a:cs typeface="Times New Roman" panose="02020603050405020304" pitchFamily="18" charset="0"/>
                  </a:rPr>
                  <a:t>Social planner can set rate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oMath>
                </a14:m>
                <a:r>
                  <a:rPr lang="en-US" sz="2200" dirty="0">
                    <a:cs typeface="Times New Roman" panose="02020603050405020304" pitchFamily="18" charset="0"/>
                  </a:rPr>
                  <a:t> to implement social optimum (what value of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oMath>
                </a14:m>
                <a:r>
                  <a:rPr lang="en-US" sz="2200" dirty="0">
                    <a:cs typeface="Times New Roman" panose="02020603050405020304" pitchFamily="18" charset="0"/>
                  </a:rPr>
                  <a:t> do we need?)</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350" t="-1066"/>
                </a:stretch>
              </a:blipFill>
            </p:spPr>
            <p:txBody>
              <a:bodyPr/>
              <a:lstStyle/>
              <a:p>
                <a:r>
                  <a:rPr lang="en-US">
                    <a:noFill/>
                  </a:rPr>
                  <a:t> </a:t>
                </a:r>
              </a:p>
            </p:txBody>
          </p:sp>
        </mc:Fallback>
      </mc:AlternateContent>
    </p:spTree>
    <p:extLst>
      <p:ext uri="{BB962C8B-B14F-4D97-AF65-F5344CB8AC3E}">
        <p14:creationId xmlns:p14="http://schemas.microsoft.com/office/powerpoint/2010/main" val="1296527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Takeaways and Extensions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183212"/>
                <a:ext cx="10439400" cy="5141388"/>
              </a:xfrm>
            </p:spPr>
            <p:txBody>
              <a:bodyPr>
                <a:noAutofit/>
              </a:bodyPr>
              <a:lstStyle/>
              <a:p>
                <a:r>
                  <a:rPr lang="en-US" sz="2200" b="0" dirty="0">
                    <a:cs typeface="Times New Roman" panose="02020603050405020304" pitchFamily="18" charset="0"/>
                  </a:rPr>
                  <a:t>Risk adjustment removes incentives to invest in preventive care!</a:t>
                </a:r>
              </a:p>
              <a:p>
                <a:r>
                  <a:rPr lang="en-US" sz="2200" dirty="0">
                    <a:solidFill>
                      <a:schemeClr val="accent2">
                        <a:lumMod val="75000"/>
                      </a:schemeClr>
                    </a:solidFill>
                    <a:cs typeface="Times New Roman" panose="02020603050405020304" pitchFamily="18" charset="0"/>
                  </a:rPr>
                  <a:t>What might work instead? Authors suggest </a:t>
                </a:r>
                <a:r>
                  <a:rPr lang="en-US" sz="2200" b="1" dirty="0">
                    <a:solidFill>
                      <a:schemeClr val="accent2">
                        <a:lumMod val="75000"/>
                      </a:schemeClr>
                    </a:solidFill>
                    <a:cs typeface="Times New Roman" panose="02020603050405020304" pitchFamily="18" charset="0"/>
                  </a:rPr>
                  <a:t>pay for performance: </a:t>
                </a:r>
                <a:endParaRPr lang="en-US" sz="2200" dirty="0">
                  <a:solidFill>
                    <a:schemeClr val="accent2">
                      <a:lumMod val="75000"/>
                    </a:schemeClr>
                  </a:solidFill>
                  <a:cs typeface="Times New Roman" panose="02020603050405020304" pitchFamily="18" charset="0"/>
                </a:endParaRPr>
              </a:p>
              <a:p>
                <a:r>
                  <a:rPr lang="en-US" sz="2200" dirty="0">
                    <a:cs typeface="Times New Roman" panose="02020603050405020304" pitchFamily="18" charset="0"/>
                  </a:rPr>
                  <a:t>Give providers bonuses based on patient health outcomes</a:t>
                </a:r>
              </a:p>
              <a:p>
                <a:r>
                  <a:rPr lang="en-US" sz="2200" dirty="0">
                    <a:cs typeface="Times New Roman" panose="02020603050405020304" pitchFamily="18" charset="0"/>
                  </a:rPr>
                  <a:t>In simplest case, provide per-patient bonus based on preventive care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0</m:t>
                        </m:r>
                      </m:e>
                    </m:d>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a:t>
                </a:r>
              </a:p>
              <a:p>
                <a:r>
                  <a:rPr lang="en-US" sz="2200" dirty="0">
                    <a:cs typeface="Times New Roman" panose="02020603050405020304" pitchFamily="18" charset="0"/>
                  </a:rPr>
                  <a:t>This changes FOC for prevention to: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𝛼</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𝑥</m:t>
                          </m:r>
                        </m:e>
                        <m:sup>
                          <m:r>
                            <a:rPr lang="en-US" sz="2200" b="0" i="1" smtClean="0">
                              <a:latin typeface="Cambria Math" panose="02040503050406030204" pitchFamily="18" charset="0"/>
                              <a:cs typeface="Times New Roman" panose="02020603050405020304" pitchFamily="18" charset="0"/>
                            </a:rPr>
                            <m:t>′</m:t>
                          </m:r>
                        </m:sup>
                      </m:sSup>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=1</m:t>
                      </m:r>
                    </m:oMath>
                  </m:oMathPara>
                </a14:m>
                <a:endParaRPr lang="en-US" sz="2200" dirty="0">
                  <a:cs typeface="Times New Roman" panose="02020603050405020304" pitchFamily="18" charset="0"/>
                </a:endParaRPr>
              </a:p>
              <a:p>
                <a:r>
                  <a:rPr lang="en-US" sz="2200" dirty="0">
                    <a:cs typeface="Times New Roman" panose="02020603050405020304" pitchFamily="18" charset="0"/>
                  </a:rPr>
                  <a:t>Social planner can set rate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oMath>
                </a14:m>
                <a:r>
                  <a:rPr lang="en-US" sz="2200" dirty="0">
                    <a:cs typeface="Times New Roman" panose="02020603050405020304" pitchFamily="18" charset="0"/>
                  </a:rPr>
                  <a:t> to implement social optimum (what value of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oMath>
                </a14:m>
                <a:r>
                  <a:rPr lang="en-US" sz="2200" dirty="0">
                    <a:cs typeface="Times New Roman" panose="02020603050405020304" pitchFamily="18" charset="0"/>
                  </a:rPr>
                  <a:t> do we need?)</a:t>
                </a:r>
              </a:p>
              <a:p>
                <a:pPr marL="0" indent="0">
                  <a:buNone/>
                </a:pPr>
                <a:r>
                  <a:rPr lang="en-US" sz="2200" b="1" dirty="0">
                    <a:cs typeface="Times New Roman" panose="02020603050405020304" pitchFamily="18" charset="0"/>
                  </a:rPr>
                  <a:t>How does this all change in the case of imperfect risk adjustment?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1505212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fontScale="90000"/>
          </a:bodyPr>
          <a:lstStyle/>
          <a:p>
            <a:r>
              <a:rPr lang="en-US" dirty="0"/>
              <a:t>Brekke, Gravelle, </a:t>
            </a:r>
            <a:br>
              <a:rPr lang="en-US" dirty="0"/>
            </a:br>
            <a:r>
              <a:rPr lang="en-US" dirty="0" err="1"/>
              <a:t>Siciliani</a:t>
            </a:r>
            <a:r>
              <a:rPr lang="en-US" dirty="0"/>
              <a:t>, &amp; </a:t>
            </a:r>
            <a:r>
              <a:rPr lang="en-US" dirty="0" err="1"/>
              <a:t>Straume</a:t>
            </a:r>
            <a:r>
              <a:rPr lang="en-US" dirty="0"/>
              <a:t> (2014)</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“Patient Choice, Mobility and Competition Among Health Care Providers”</a:t>
            </a:r>
          </a:p>
          <a:p>
            <a:r>
              <a:rPr lang="en-US" sz="2400" i="1" dirty="0"/>
              <a:t>Health Care Provision and Patient Mobility</a:t>
            </a:r>
          </a:p>
        </p:txBody>
      </p:sp>
    </p:spTree>
    <p:extLst>
      <p:ext uri="{BB962C8B-B14F-4D97-AF65-F5344CB8AC3E}">
        <p14:creationId xmlns:p14="http://schemas.microsoft.com/office/powerpoint/2010/main" val="2365387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endParaRPr lang="en-US" sz="2400" dirty="0">
              <a:cs typeface="Times New Roman" panose="02020603050405020304" pitchFamily="18" charset="0"/>
            </a:endParaRPr>
          </a:p>
        </p:txBody>
      </p:sp>
    </p:spTree>
    <p:extLst>
      <p:ext uri="{BB962C8B-B14F-4D97-AF65-F5344CB8AC3E}">
        <p14:creationId xmlns:p14="http://schemas.microsoft.com/office/powerpoint/2010/main" val="2038780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365760"/>
            <a:ext cx="10344912" cy="786631"/>
          </a:xfrm>
        </p:spPr>
        <p:txBody>
          <a:bodyPr>
            <a:normAutofit/>
          </a:bodyPr>
          <a:lstStyle/>
          <a:p>
            <a:pPr eaLnBrk="1" hangingPunct="1"/>
            <a:r>
              <a:rPr lang="en-US" altLang="en-US" sz="4000" dirty="0">
                <a:cs typeface="Times New Roman" panose="02020603050405020304" pitchFamily="18" charset="0"/>
              </a:rPr>
              <a:t>Intro to Risk Adjustment</a:t>
            </a:r>
          </a:p>
        </p:txBody>
      </p:sp>
      <p:sp>
        <p:nvSpPr>
          <p:cNvPr id="2" name="Content Placeholder 1"/>
          <p:cNvSpPr>
            <a:spLocks noGrp="1"/>
          </p:cNvSpPr>
          <p:nvPr>
            <p:ph idx="1"/>
          </p:nvPr>
        </p:nvSpPr>
        <p:spPr>
          <a:xfrm>
            <a:off x="609600" y="1152391"/>
            <a:ext cx="10439400" cy="5324609"/>
          </a:xfrm>
        </p:spPr>
        <p:txBody>
          <a:bodyPr>
            <a:noAutofit/>
          </a:bodyPr>
          <a:lstStyle/>
          <a:p>
            <a:pPr marL="0" indent="0">
              <a:buNone/>
            </a:pPr>
            <a:r>
              <a:rPr lang="en-US" sz="2400" dirty="0"/>
              <a:t>Anytime there is unpriced cost heterogeneity, then agents will try to increase profits by avoiding the unprofitable.</a:t>
            </a:r>
          </a:p>
          <a:p>
            <a:pPr marL="0" indent="0">
              <a:buNone/>
            </a:pPr>
            <a:r>
              <a:rPr lang="en-US" sz="2400" b="1" dirty="0"/>
              <a:t>Examples: </a:t>
            </a:r>
          </a:p>
          <a:p>
            <a:pPr marL="57150" indent="0">
              <a:buNone/>
            </a:pPr>
            <a:r>
              <a:rPr lang="en-US" sz="2400" dirty="0"/>
              <a:t>High and low-cost enrollees with same premium =&gt;  plans will avoid high cost.</a:t>
            </a:r>
          </a:p>
          <a:p>
            <a:pPr marL="57150" indent="0">
              <a:buNone/>
            </a:pPr>
            <a:r>
              <a:rPr lang="en-US" sz="2400" dirty="0"/>
              <a:t>High and low-cost patients with same DRG =&gt; hospitals want to avoid sicker</a:t>
            </a:r>
          </a:p>
          <a:p>
            <a:pPr marL="0" indent="0">
              <a:buNone/>
            </a:pPr>
            <a:r>
              <a:rPr lang="en-US" sz="2400" b="1" dirty="0"/>
              <a:t>Many ways to do this:</a:t>
            </a:r>
          </a:p>
          <a:p>
            <a:pPr marL="57150" indent="0">
              <a:buNone/>
            </a:pPr>
            <a:r>
              <a:rPr lang="en-US" sz="2400" dirty="0"/>
              <a:t>Dumping: refusal to accept or treat, referring elsewhere</a:t>
            </a:r>
          </a:p>
          <a:p>
            <a:pPr marL="971550" lvl="3" indent="-457200">
              <a:buFont typeface="Arial" panose="020B0604020202020204" pitchFamily="34" charset="0"/>
              <a:buChar char="•"/>
            </a:pPr>
            <a:r>
              <a:rPr lang="en-US" sz="2400" b="1" dirty="0">
                <a:solidFill>
                  <a:srgbClr val="FF0000"/>
                </a:solidFill>
              </a:rPr>
              <a:t>Can often be regulated</a:t>
            </a:r>
          </a:p>
          <a:p>
            <a:pPr marL="57150" indent="0">
              <a:buNone/>
            </a:pPr>
            <a:r>
              <a:rPr lang="en-US" sz="2400" dirty="0"/>
              <a:t>Creaming: overproviding care to low cost to attract           </a:t>
            </a:r>
          </a:p>
          <a:p>
            <a:pPr marL="57150" indent="0">
              <a:buNone/>
            </a:pPr>
            <a:r>
              <a:rPr lang="en-US" sz="2400" dirty="0"/>
              <a:t>Skimping: underproviding care to high cost to avoid </a:t>
            </a:r>
          </a:p>
          <a:p>
            <a:pPr marL="57150" indent="0">
              <a:buNone/>
            </a:pPr>
            <a:r>
              <a:rPr lang="en-US" sz="2400" dirty="0"/>
              <a:t>		</a:t>
            </a:r>
          </a:p>
        </p:txBody>
      </p:sp>
      <p:sp>
        <p:nvSpPr>
          <p:cNvPr id="4" name="Left Brace 3"/>
          <p:cNvSpPr/>
          <p:nvPr/>
        </p:nvSpPr>
        <p:spPr>
          <a:xfrm flipH="1">
            <a:off x="7384970" y="5257798"/>
            <a:ext cx="287640" cy="895621"/>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7706013" y="5257798"/>
            <a:ext cx="2977097" cy="646331"/>
          </a:xfrm>
          <a:prstGeom prst="rect">
            <a:avLst/>
          </a:prstGeom>
          <a:noFill/>
        </p:spPr>
        <p:txBody>
          <a:bodyPr wrap="none" rtlCol="0">
            <a:spAutoFit/>
          </a:bodyPr>
          <a:lstStyle/>
          <a:p>
            <a:pPr marL="57150"/>
            <a:r>
              <a:rPr lang="en-US" b="1" dirty="0">
                <a:solidFill>
                  <a:srgbClr val="FF0000"/>
                </a:solidFill>
              </a:rPr>
              <a:t>Service level selection:</a:t>
            </a:r>
          </a:p>
          <a:p>
            <a:pPr marL="57150"/>
            <a:r>
              <a:rPr lang="en-US" b="1" dirty="0">
                <a:solidFill>
                  <a:srgbClr val="FF0000"/>
                </a:solidFill>
              </a:rPr>
              <a:t>Hard to regulate</a:t>
            </a:r>
            <a:endParaRPr lang="en-US" dirty="0"/>
          </a:p>
        </p:txBody>
      </p:sp>
      <p:sp>
        <p:nvSpPr>
          <p:cNvPr id="3" name="Slide Number Placeholder 2"/>
          <p:cNvSpPr>
            <a:spLocks noGrp="1"/>
          </p:cNvSpPr>
          <p:nvPr>
            <p:ph type="sldNum" sz="quarter" idx="12"/>
          </p:nvPr>
        </p:nvSpPr>
        <p:spPr/>
        <p:txBody>
          <a:bodyPr>
            <a:normAutofit lnSpcReduction="10000"/>
          </a:bodyPr>
          <a:lstStyle/>
          <a:p>
            <a:fld id="{8DB14760-3A3C-4E6C-9A3D-AF66CEFD0E40}" type="slidenum">
              <a:rPr lang="en-US" smtClean="0"/>
              <a:t>4</a:t>
            </a:fld>
            <a:endParaRPr lang="en-US"/>
          </a:p>
        </p:txBody>
      </p:sp>
    </p:spTree>
    <p:extLst>
      <p:ext uri="{BB962C8B-B14F-4D97-AF65-F5344CB8AC3E}">
        <p14:creationId xmlns:p14="http://schemas.microsoft.com/office/powerpoint/2010/main" val="161337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fade">
                                      <p:cBhvr>
                                        <p:cTn id="7" dur="1000"/>
                                        <p:tgtEl>
                                          <p:spTgt spid="2">
                                            <p:txEl>
                                              <p:pRg st="6" end="6"/>
                                            </p:txEl>
                                          </p:spTgt>
                                        </p:tgtEl>
                                      </p:cBhvr>
                                    </p:animEffect>
                                    <p:anim calcmode="lin" valueType="num">
                                      <p:cBhvr>
                                        <p:cTn id="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Intro to Risk Adjustment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Insurers and physicians want to attract lowest-cost patients</a:t>
            </a:r>
          </a:p>
          <a:p>
            <a:r>
              <a:rPr lang="en-US" sz="2400" dirty="0">
                <a:cs typeface="Times New Roman" panose="02020603050405020304" pitchFamily="18" charset="0"/>
              </a:rPr>
              <a:t>Can lead to problems with </a:t>
            </a:r>
            <a:r>
              <a:rPr lang="en-US" sz="2400" b="1" dirty="0">
                <a:cs typeface="Times New Roman" panose="02020603050405020304" pitchFamily="18" charset="0"/>
              </a:rPr>
              <a:t>dumping </a:t>
            </a:r>
            <a:r>
              <a:rPr lang="en-US" sz="2400" dirty="0">
                <a:cs typeface="Times New Roman" panose="02020603050405020304" pitchFamily="18" charset="0"/>
              </a:rPr>
              <a:t>or </a:t>
            </a:r>
            <a:r>
              <a:rPr lang="en-US" sz="2400" b="1" dirty="0">
                <a:cs typeface="Times New Roman" panose="02020603050405020304" pitchFamily="18" charset="0"/>
              </a:rPr>
              <a:t>cream skimming</a:t>
            </a:r>
          </a:p>
          <a:p>
            <a:r>
              <a:rPr lang="en-US" sz="2400" dirty="0">
                <a:cs typeface="Times New Roman" panose="02020603050405020304" pitchFamily="18" charset="0"/>
              </a:rPr>
              <a:t>What tools do we have? </a:t>
            </a:r>
          </a:p>
          <a:p>
            <a:pPr lvl="1"/>
            <a:r>
              <a:rPr lang="en-US" sz="2200" dirty="0">
                <a:cs typeface="Times New Roman" panose="02020603050405020304" pitchFamily="18" charset="0"/>
              </a:rPr>
              <a:t>Physician fees – bigger payments for higher-intensity services</a:t>
            </a:r>
          </a:p>
          <a:p>
            <a:pPr lvl="1"/>
            <a:r>
              <a:rPr lang="en-US" sz="2200" dirty="0">
                <a:cs typeface="Times New Roman" panose="02020603050405020304" pitchFamily="18" charset="0"/>
              </a:rPr>
              <a:t>Heterogeneous payments based on </a:t>
            </a:r>
            <a:r>
              <a:rPr lang="en-US" sz="2200" b="1" dirty="0">
                <a:cs typeface="Times New Roman" panose="02020603050405020304" pitchFamily="18" charset="0"/>
              </a:rPr>
              <a:t>patient risk</a:t>
            </a:r>
          </a:p>
          <a:p>
            <a:r>
              <a:rPr lang="en-US" sz="2400" b="1" dirty="0">
                <a:cs typeface="Times New Roman" panose="02020603050405020304" pitchFamily="18" charset="0"/>
              </a:rPr>
              <a:t>This is the idea of risk adjustment</a:t>
            </a:r>
          </a:p>
          <a:p>
            <a:pPr lvl="1"/>
            <a:r>
              <a:rPr lang="en-US" sz="2200" dirty="0">
                <a:cs typeface="Times New Roman" panose="02020603050405020304" pitchFamily="18" charset="0"/>
              </a:rPr>
              <a:t>Patients are assigned </a:t>
            </a:r>
            <a:r>
              <a:rPr lang="en-US" sz="2200" i="1" dirty="0">
                <a:cs typeface="Times New Roman" panose="02020603050405020304" pitchFamily="18" charset="0"/>
              </a:rPr>
              <a:t>risk scores</a:t>
            </a:r>
            <a:r>
              <a:rPr lang="en-US" sz="2200" dirty="0">
                <a:cs typeface="Times New Roman" panose="02020603050405020304" pitchFamily="18" charset="0"/>
              </a:rPr>
              <a:t> based on diagnoses, claims</a:t>
            </a:r>
          </a:p>
          <a:p>
            <a:pPr lvl="1"/>
            <a:r>
              <a:rPr lang="en-US" sz="2200" dirty="0">
                <a:cs typeface="Times New Roman" panose="02020603050405020304" pitchFamily="18" charset="0"/>
              </a:rPr>
              <a:t>Risk scores are then used to adjust insurer/physician payments</a:t>
            </a: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181556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381000" y="381001"/>
            <a:ext cx="10210800" cy="1292151"/>
          </a:xfrm>
        </p:spPr>
        <p:txBody>
          <a:bodyPr>
            <a:noAutofit/>
          </a:bodyPr>
          <a:lstStyle/>
          <a:p>
            <a:r>
              <a:rPr lang="en-US" altLang="en-US" sz="3000" dirty="0"/>
              <a:t>US Medicare Prospective Risk Adjustment Example</a:t>
            </a:r>
            <a:br>
              <a:rPr lang="en-US" altLang="en-US" sz="3000" dirty="0"/>
            </a:br>
            <a:r>
              <a:rPr lang="en-US" altLang="en-US" sz="3000" dirty="0"/>
              <a:t> 74 year old female with Type 1 diabetes, renal problems, and depression</a:t>
            </a:r>
          </a:p>
        </p:txBody>
      </p:sp>
      <p:graphicFrame>
        <p:nvGraphicFramePr>
          <p:cNvPr id="232451" name="Group 3"/>
          <p:cNvGraphicFramePr>
            <a:graphicFrameLocks noGrp="1"/>
          </p:cNvGraphicFramePr>
          <p:nvPr>
            <p:ph type="tbl" idx="1"/>
            <p:extLst>
              <p:ext uri="{D42A27DB-BD31-4B8C-83A1-F6EECF244321}">
                <p14:modId xmlns:p14="http://schemas.microsoft.com/office/powerpoint/2010/main" val="1726267196"/>
              </p:ext>
            </p:extLst>
          </p:nvPr>
        </p:nvGraphicFramePr>
        <p:xfrm>
          <a:off x="533401" y="1752600"/>
          <a:ext cx="9824085" cy="5110101"/>
        </p:xfrm>
        <a:graphic>
          <a:graphicData uri="http://schemas.openxmlformats.org/drawingml/2006/table">
            <a:tbl>
              <a:tblPr/>
              <a:tblGrid>
                <a:gridCol w="1729876">
                  <a:extLst>
                    <a:ext uri="{9D8B030D-6E8A-4147-A177-3AD203B41FA5}">
                      <a16:colId xmlns:a16="http://schemas.microsoft.com/office/drawing/2014/main" val="20000"/>
                    </a:ext>
                  </a:extLst>
                </a:gridCol>
                <a:gridCol w="7396774">
                  <a:extLst>
                    <a:ext uri="{9D8B030D-6E8A-4147-A177-3AD203B41FA5}">
                      <a16:colId xmlns:a16="http://schemas.microsoft.com/office/drawing/2014/main" val="20001"/>
                    </a:ext>
                  </a:extLst>
                </a:gridCol>
                <a:gridCol w="217605">
                  <a:extLst>
                    <a:ext uri="{9D8B030D-6E8A-4147-A177-3AD203B41FA5}">
                      <a16:colId xmlns:a16="http://schemas.microsoft.com/office/drawing/2014/main" val="20003"/>
                    </a:ext>
                  </a:extLst>
                </a:gridCol>
                <a:gridCol w="239915">
                  <a:extLst>
                    <a:ext uri="{9D8B030D-6E8A-4147-A177-3AD203B41FA5}">
                      <a16:colId xmlns:a16="http://schemas.microsoft.com/office/drawing/2014/main" val="20004"/>
                    </a:ext>
                  </a:extLst>
                </a:gridCol>
                <a:gridCol w="239915">
                  <a:extLst>
                    <a:ext uri="{9D8B030D-6E8A-4147-A177-3AD203B41FA5}">
                      <a16:colId xmlns:a16="http://schemas.microsoft.com/office/drawing/2014/main" val="20005"/>
                    </a:ext>
                  </a:extLst>
                </a:gridCol>
              </a:tblGrid>
              <a:tr h="634484">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0.303</a:t>
                      </a:r>
                    </a:p>
                  </a:txBody>
                  <a:tcPr horzOverflow="overflow">
                    <a:lnL cap="flat">
                      <a:noFill/>
                    </a:lnL>
                    <a:lnR>
                      <a:noFill/>
                    </a:lnR>
                    <a:lnT cap="flat">
                      <a:noFill/>
                    </a:lnT>
                    <a:lnB>
                      <a:noFill/>
                    </a:lnB>
                    <a:lnTlToBr>
                      <a:noFill/>
                    </a:lnTlToBr>
                    <a:lnBlToTr>
                      <a:noFill/>
                    </a:lnBlToTr>
                    <a:noFill/>
                  </a:tcPr>
                </a:tc>
                <a:tc gridSpan="3">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Female, age 74</a:t>
                      </a:r>
                    </a:p>
                  </a:txBody>
                  <a:tcPr horzOverflow="overflow">
                    <a:lnL>
                      <a:noFill/>
                    </a:lnL>
                    <a:lnR>
                      <a:noFill/>
                    </a:lnR>
                    <a:lnT cap="fla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967983">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0.373</a:t>
                      </a:r>
                    </a:p>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0.771</a:t>
                      </a:r>
                    </a:p>
                  </a:txBody>
                  <a:tcPr horzOverflow="overflow">
                    <a:lnL cap="flat">
                      <a:noFill/>
                    </a:lnL>
                    <a:lnR>
                      <a:noFill/>
                    </a:lnR>
                    <a:lnT>
                      <a:noFill/>
                    </a:lnT>
                    <a:lnB>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Diabetes Type 1</a:t>
                      </a:r>
                    </a:p>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Diabetes with Renal Manifestations</a:t>
                      </a:r>
                    </a:p>
                  </a:txBody>
                  <a:tcPr horzOverflow="overflow">
                    <a:lnL>
                      <a:noFill/>
                    </a:lnL>
                    <a:lnR>
                      <a:noFill/>
                    </a:lnR>
                    <a:lnT>
                      <a:noFill/>
                    </a:lnT>
                    <a:lnB>
                      <a:noFill/>
                    </a:lnB>
                    <a:lnTlToBr>
                      <a:noFill/>
                    </a:lnTlToBr>
                    <a:lnBlToTr>
                      <a:noFill/>
                    </a:lnBlToTr>
                    <a:noFill/>
                  </a:tcPr>
                </a:tc>
                <a:tc gridSpan="2">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34484">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0.376</a:t>
                      </a:r>
                    </a:p>
                  </a:txBody>
                  <a:tcPr horzOverflow="overflow">
                    <a:lnL cap="flat">
                      <a:noFill/>
                    </a:lnL>
                    <a:lnR>
                      <a:noFill/>
                    </a:lnR>
                    <a:lnT>
                      <a:noFill/>
                    </a:lnT>
                    <a:lnB>
                      <a:noFill/>
                    </a:lnB>
                    <a:lnTlToBr>
                      <a:noFill/>
                    </a:lnTlToBr>
                    <a:lnBlToTr>
                      <a:noFill/>
                    </a:lnBlToTr>
                    <a:noFill/>
                  </a:tcPr>
                </a:tc>
                <a:tc gridSpan="2">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Nephritis </a:t>
                      </a:r>
                      <a:r>
                        <a:rPr kumimoji="0" lang="en-US" altLang="en-US" sz="2000" b="0" i="1" u="none" strike="noStrike" cap="none" normalizeH="0" baseline="0" dirty="0">
                          <a:ln>
                            <a:noFill/>
                          </a:ln>
                          <a:solidFill>
                            <a:schemeClr val="tx1"/>
                          </a:solidFill>
                          <a:effectLst/>
                          <a:latin typeface="Arial" charset="0"/>
                          <a:ea typeface="Osaka" pitchFamily="-64" charset="-128"/>
                        </a:rPr>
                        <a:t>(</a:t>
                      </a:r>
                      <a:r>
                        <a:rPr kumimoji="0" lang="en-US" sz="2000" b="0" i="1" u="none" strike="noStrike" kern="1200" cap="none" normalizeH="0" baseline="0" dirty="0">
                          <a:ln>
                            <a:noFill/>
                          </a:ln>
                          <a:solidFill>
                            <a:schemeClr val="tx1"/>
                          </a:solidFill>
                          <a:effectLst/>
                          <a:latin typeface="Arial" charset="0"/>
                          <a:ea typeface="Osaka" pitchFamily="-64" charset="-128"/>
                          <a:cs typeface="+mn-cs"/>
                        </a:rPr>
                        <a:t>inflammation</a:t>
                      </a:r>
                      <a:r>
                        <a:rPr kumimoji="0" lang="en-US" altLang="en-US" sz="2000" b="0" i="1" u="none" strike="noStrike" kern="1200" cap="none" normalizeH="0" baseline="0" dirty="0">
                          <a:ln>
                            <a:noFill/>
                          </a:ln>
                          <a:solidFill>
                            <a:schemeClr val="tx1"/>
                          </a:solidFill>
                          <a:effectLst/>
                          <a:latin typeface="Arial" charset="0"/>
                          <a:ea typeface="Osaka" pitchFamily="-64" charset="-128"/>
                          <a:cs typeface="+mn-cs"/>
                        </a:rPr>
                        <a:t> of </a:t>
                      </a:r>
                      <a:r>
                        <a:rPr kumimoji="0" lang="en-US" altLang="en-US" sz="2000" b="0" i="1" u="none" strike="noStrike" cap="none" normalizeH="0" baseline="0" dirty="0">
                          <a:ln>
                            <a:noFill/>
                          </a:ln>
                          <a:solidFill>
                            <a:schemeClr val="tx1"/>
                          </a:solidFill>
                          <a:effectLst/>
                          <a:latin typeface="Arial" charset="0"/>
                          <a:ea typeface="Osaka" pitchFamily="-64" charset="-128"/>
                        </a:rPr>
                        <a:t>the kidneys)</a:t>
                      </a: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34484">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0.000</a:t>
                      </a:r>
                    </a:p>
                  </a:txBody>
                  <a:tcPr horzOverflow="overflow">
                    <a:lnL cap="flat">
                      <a:noFill/>
                    </a:lnL>
                    <a:lnR>
                      <a:noFill/>
                    </a:lnR>
                    <a:lnT>
                      <a:noFill/>
                    </a:lnT>
                    <a:lnB>
                      <a:noFill/>
                    </a:lnB>
                    <a:lnTlToBr>
                      <a:noFill/>
                    </a:lnTlToBr>
                    <a:lnBlToTr>
                      <a:noFill/>
                    </a:lnBlToTr>
                    <a:noFill/>
                  </a:tcPr>
                </a:tc>
                <a:tc gridSpan="2">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Urinary Obstruction and Retention</a:t>
                      </a: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636199">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0.120</a:t>
                      </a:r>
                    </a:p>
                  </a:txBody>
                  <a:tcPr horzOverflow="overflow">
                    <a:lnL cap="flat">
                      <a:noFill/>
                    </a:lnL>
                    <a:lnR>
                      <a:noFill/>
                    </a:lnR>
                    <a:lnT>
                      <a:noFill/>
                    </a:lnT>
                    <a:lnB>
                      <a:noFill/>
                    </a:lnB>
                    <a:lnTlToBr>
                      <a:noFill/>
                    </a:lnTlToBr>
                    <a:lnBlToTr>
                      <a:noFill/>
                    </a:lnBlToTr>
                    <a:noFill/>
                  </a:tcPr>
                </a:tc>
                <a:tc gridSpan="2">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Depression</a:t>
                      </a: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967983">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1.943</a:t>
                      </a:r>
                    </a:p>
                  </a:txBody>
                  <a:tcPr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Sum of the above relative risk components</a:t>
                      </a:r>
                    </a:p>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 relative risk score (RRS)</a:t>
                      </a: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634484">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400" b="0" i="0" u="none" strike="noStrike" cap="none" normalizeH="0" baseline="0" dirty="0">
                        <a:ln>
                          <a:noFill/>
                        </a:ln>
                        <a:solidFill>
                          <a:schemeClr val="tx1"/>
                        </a:solidFill>
                        <a:effectLst/>
                        <a:latin typeface="Arial" charset="0"/>
                        <a:ea typeface="Osaka" pitchFamily="-64" charset="-128"/>
                      </a:endParaRPr>
                    </a:p>
                  </a:txBody>
                  <a:tcPr horzOverflow="overflow">
                    <a:lnL cap="flat">
                      <a:noFill/>
                    </a:lnL>
                    <a:lnR>
                      <a:noFill/>
                    </a:lnR>
                    <a:lnT>
                      <a:noFill/>
                    </a:lnT>
                    <a:lnB cap="flat">
                      <a:noFill/>
                    </a:lnB>
                    <a:lnTlToBr>
                      <a:noFill/>
                    </a:lnTlToBr>
                    <a:lnBlToTr>
                      <a:noFill/>
                    </a:lnBlToTr>
                    <a:noFill/>
                  </a:tcPr>
                </a:tc>
                <a:tc gridSpan="2">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400" b="0" i="0" u="none" strike="noStrike" cap="none" normalizeH="0" baseline="0" dirty="0">
                        <a:ln>
                          <a:noFill/>
                        </a:ln>
                        <a:solidFill>
                          <a:schemeClr val="tx1"/>
                        </a:solidFill>
                        <a:effectLst/>
                        <a:latin typeface="Arial" charset="0"/>
                        <a:ea typeface="Osaka" pitchFamily="-64" charset="-128"/>
                      </a:endParaRPr>
                    </a:p>
                  </a:txBody>
                  <a:tcPr horzOverflow="overflow">
                    <a:lnL>
                      <a:noFill/>
                    </a:lnL>
                    <a:lnR>
                      <a:noFill/>
                    </a:lnR>
                    <a:lnT>
                      <a:noFill/>
                    </a:lnT>
                    <a:lnB cap="flat">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dirty="0">
                        <a:ln>
                          <a:noFill/>
                        </a:ln>
                        <a:solidFill>
                          <a:schemeClr val="tx1"/>
                        </a:solidFill>
                        <a:effectLst/>
                        <a:latin typeface="Arial" charset="0"/>
                        <a:ea typeface="Osaka" pitchFamily="-64" charset="-128"/>
                      </a:endParaRPr>
                    </a:p>
                  </a:txBody>
                  <a:tcPr horzOverflow="overflow">
                    <a:lnL>
                      <a:noFill/>
                    </a:lnL>
                    <a:lnR>
                      <a:noFill/>
                    </a:lnR>
                    <a:lnT>
                      <a:noFill/>
                    </a:lnT>
                    <a:lnB cap="flat">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dirty="0">
                        <a:ln>
                          <a:noFill/>
                        </a:ln>
                        <a:solidFill>
                          <a:schemeClr val="tx1"/>
                        </a:solidFill>
                        <a:effectLst/>
                        <a:latin typeface="Arial" charset="0"/>
                        <a:ea typeface="Osaka" pitchFamily="-64" charset="-128"/>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1"/>
          </p:nvPr>
        </p:nvSpPr>
        <p:spPr/>
        <p:txBody>
          <a:bodyPr>
            <a:normAutofit fontScale="55000" lnSpcReduction="20000"/>
          </a:bodyPr>
          <a:lstStyle/>
          <a:p>
            <a:pPr>
              <a:defRPr/>
            </a:pPr>
            <a:fld id="{ECF49839-18CE-4CDF-A53B-9239AB538776}" type="slidenum">
              <a:rPr lang="en-US" smtClean="0"/>
              <a:pPr>
                <a:defRPr/>
              </a:pPr>
              <a:t>6</a:t>
            </a:fld>
            <a:endParaRPr lang="en-US"/>
          </a:p>
        </p:txBody>
      </p:sp>
    </p:spTree>
    <p:extLst>
      <p:ext uri="{BB962C8B-B14F-4D97-AF65-F5344CB8AC3E}">
        <p14:creationId xmlns:p14="http://schemas.microsoft.com/office/powerpoint/2010/main" val="400074991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normAutofit fontScale="55000" lnSpcReduction="20000"/>
          </a:bodyPr>
          <a:lstStyle/>
          <a:p>
            <a:pPr>
              <a:defRPr/>
            </a:pPr>
            <a:fld id="{ECF49839-18CE-4CDF-A53B-9239AB538776}" type="slidenum">
              <a:rPr lang="en-US" smtClean="0"/>
              <a:pPr>
                <a:defRPr/>
              </a:pPr>
              <a:t>7</a:t>
            </a:fld>
            <a:endParaRPr lang="en-US"/>
          </a:p>
        </p:txBody>
      </p:sp>
      <p:sp>
        <p:nvSpPr>
          <p:cNvPr id="8" name="Rectangle 7"/>
          <p:cNvSpPr/>
          <p:nvPr/>
        </p:nvSpPr>
        <p:spPr>
          <a:xfrm>
            <a:off x="914400" y="1600200"/>
            <a:ext cx="7772400" cy="3046988"/>
          </a:xfrm>
          <a:prstGeom prst="rect">
            <a:avLst/>
          </a:prstGeom>
        </p:spPr>
        <p:txBody>
          <a:bodyPr wrap="square">
            <a:spAutoFit/>
          </a:bodyPr>
          <a:lstStyle/>
          <a:p>
            <a:br>
              <a:rPr lang="en-US" sz="2400" dirty="0"/>
            </a:br>
            <a:r>
              <a:rPr lang="en-US" sz="2400" dirty="0"/>
              <a:t>Average relative risk score (RRS) for this person = 1.943 times the norm</a:t>
            </a:r>
          </a:p>
          <a:p>
            <a:endParaRPr lang="en-US" sz="2400" dirty="0"/>
          </a:p>
          <a:p>
            <a:r>
              <a:rPr lang="en-US" sz="2400" dirty="0"/>
              <a:t>Average of all patients is $5 314</a:t>
            </a:r>
          </a:p>
          <a:p>
            <a:endParaRPr lang="en-US" sz="2400" dirty="0"/>
          </a:p>
          <a:p>
            <a:r>
              <a:rPr lang="en-US" sz="2400" dirty="0"/>
              <a:t>Predicted cost of this person is $10 325</a:t>
            </a:r>
            <a:br>
              <a:rPr lang="en-US" sz="2400" dirty="0"/>
            </a:br>
            <a:endParaRPr lang="en-US" sz="2400" dirty="0"/>
          </a:p>
        </p:txBody>
      </p:sp>
      <p:sp>
        <p:nvSpPr>
          <p:cNvPr id="3" name="Rectangle 2">
            <a:extLst>
              <a:ext uri="{FF2B5EF4-FFF2-40B4-BE49-F238E27FC236}">
                <a16:creationId xmlns:a16="http://schemas.microsoft.com/office/drawing/2014/main" id="{D303189E-E06F-57F0-112B-04391935AE28}"/>
              </a:ext>
            </a:extLst>
          </p:cNvPr>
          <p:cNvSpPr txBox="1">
            <a:spLocks noChangeArrowheads="1"/>
          </p:cNvSpPr>
          <p:nvPr/>
        </p:nvSpPr>
        <p:spPr>
          <a:xfrm>
            <a:off x="457200" y="296470"/>
            <a:ext cx="10210800" cy="129215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altLang="en-US" sz="3000" dirty="0"/>
              <a:t>US Medicare Prospective Risk Adjustment Example</a:t>
            </a:r>
            <a:br>
              <a:rPr lang="en-US" altLang="en-US" sz="3000" dirty="0"/>
            </a:br>
            <a:r>
              <a:rPr lang="en-US" altLang="en-US" sz="3000" dirty="0"/>
              <a:t> 74 year old female with Type 1 diabetes, renal problems, and depression</a:t>
            </a:r>
          </a:p>
        </p:txBody>
      </p:sp>
    </p:spTree>
    <p:extLst>
      <p:ext uri="{BB962C8B-B14F-4D97-AF65-F5344CB8AC3E}">
        <p14:creationId xmlns:p14="http://schemas.microsoft.com/office/powerpoint/2010/main" val="1990647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355"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3276600" y="1489076"/>
            <a:ext cx="5105400" cy="5095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8356" name="Text Box 4"/>
          <p:cNvSpPr txBox="1">
            <a:spLocks noChangeArrowheads="1"/>
          </p:cNvSpPr>
          <p:nvPr/>
        </p:nvSpPr>
        <p:spPr bwMode="auto">
          <a:xfrm>
            <a:off x="4876800" y="1295401"/>
            <a:ext cx="1752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altLang="en-US" sz="1600" dirty="0">
                <a:solidFill>
                  <a:srgbClr val="CC0000"/>
                </a:solidFill>
                <a:latin typeface="Tahoma" charset="0"/>
              </a:rPr>
              <a:t>Higher plan revenue for sicker patients</a:t>
            </a:r>
          </a:p>
        </p:txBody>
      </p:sp>
      <p:sp>
        <p:nvSpPr>
          <p:cNvPr id="228358" name="Line 6"/>
          <p:cNvSpPr>
            <a:spLocks noChangeShapeType="1"/>
          </p:cNvSpPr>
          <p:nvPr/>
        </p:nvSpPr>
        <p:spPr bwMode="auto">
          <a:xfrm>
            <a:off x="5791200" y="2209800"/>
            <a:ext cx="0" cy="3048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endParaRPr lang="en-US" sz="2400">
              <a:solidFill>
                <a:srgbClr val="000000"/>
              </a:solidFill>
              <a:latin typeface="Times" pitchFamily="-64" charset="0"/>
            </a:endParaRPr>
          </a:p>
        </p:txBody>
      </p:sp>
      <p:sp>
        <p:nvSpPr>
          <p:cNvPr id="6" name="Text Box 4"/>
          <p:cNvSpPr txBox="1">
            <a:spLocks noChangeArrowheads="1"/>
          </p:cNvSpPr>
          <p:nvPr/>
        </p:nvSpPr>
        <p:spPr bwMode="auto">
          <a:xfrm>
            <a:off x="8077200" y="3124200"/>
            <a:ext cx="23622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50000"/>
              </a:spcBef>
              <a:spcAft>
                <a:spcPct val="0"/>
              </a:spcAft>
            </a:pPr>
            <a:r>
              <a:rPr lang="en-US" altLang="en-US" sz="1600" dirty="0">
                <a:solidFill>
                  <a:srgbClr val="CC0000"/>
                </a:solidFill>
                <a:latin typeface="Tahoma" charset="0"/>
              </a:rPr>
              <a:t>Bundled payment to Providers</a:t>
            </a:r>
            <a:endParaRPr lang="en-US" altLang="en-US" sz="1600" b="1" dirty="0">
              <a:solidFill>
                <a:srgbClr val="CC0000"/>
              </a:solidFill>
              <a:latin typeface="Tahoma" charset="0"/>
            </a:endParaRPr>
          </a:p>
          <a:p>
            <a:pPr algn="ctr" eaLnBrk="0" fontAlgn="base" hangingPunct="0">
              <a:spcBef>
                <a:spcPct val="50000"/>
              </a:spcBef>
              <a:spcAft>
                <a:spcPct val="0"/>
              </a:spcAft>
            </a:pPr>
            <a:r>
              <a:rPr lang="en-US" altLang="en-US" sz="1600" dirty="0">
                <a:solidFill>
                  <a:srgbClr val="CC0000"/>
                </a:solidFill>
                <a:latin typeface="Tahoma" charset="0"/>
              </a:rPr>
              <a:t>Hospital DRGs</a:t>
            </a:r>
          </a:p>
          <a:p>
            <a:pPr algn="ctr" eaLnBrk="0" fontAlgn="base" hangingPunct="0">
              <a:spcBef>
                <a:spcPct val="50000"/>
              </a:spcBef>
              <a:spcAft>
                <a:spcPct val="0"/>
              </a:spcAft>
            </a:pPr>
            <a:r>
              <a:rPr lang="en-US" altLang="en-US" sz="1600" dirty="0">
                <a:solidFill>
                  <a:srgbClr val="CC0000"/>
                </a:solidFill>
                <a:latin typeface="Tahoma" charset="0"/>
              </a:rPr>
              <a:t>Accountable Care Organizations (ACOs)</a:t>
            </a:r>
          </a:p>
          <a:p>
            <a:pPr algn="ctr" eaLnBrk="0" fontAlgn="base" hangingPunct="0">
              <a:spcBef>
                <a:spcPct val="50000"/>
              </a:spcBef>
              <a:spcAft>
                <a:spcPct val="0"/>
              </a:spcAft>
            </a:pPr>
            <a:r>
              <a:rPr lang="en-US" altLang="en-US" sz="1600" dirty="0">
                <a:solidFill>
                  <a:srgbClr val="CC0000"/>
                </a:solidFill>
                <a:latin typeface="Tahoma" charset="0"/>
              </a:rPr>
              <a:t>Patient Centered Medical Home (primary clinics)</a:t>
            </a:r>
          </a:p>
        </p:txBody>
      </p:sp>
      <p:sp>
        <p:nvSpPr>
          <p:cNvPr id="7" name="Line 6"/>
          <p:cNvSpPr>
            <a:spLocks noChangeShapeType="1"/>
          </p:cNvSpPr>
          <p:nvPr/>
        </p:nvSpPr>
        <p:spPr bwMode="auto">
          <a:xfrm flipH="1">
            <a:off x="7620000" y="4191000"/>
            <a:ext cx="457200" cy="721"/>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endParaRPr lang="en-US" sz="2400">
              <a:solidFill>
                <a:srgbClr val="000000"/>
              </a:solidFill>
              <a:latin typeface="Times" pitchFamily="-64" charset="0"/>
            </a:endParaRPr>
          </a:p>
        </p:txBody>
      </p:sp>
      <p:sp>
        <p:nvSpPr>
          <p:cNvPr id="10" name="Text Box 4"/>
          <p:cNvSpPr txBox="1">
            <a:spLocks noChangeArrowheads="1"/>
          </p:cNvSpPr>
          <p:nvPr/>
        </p:nvSpPr>
        <p:spPr bwMode="auto">
          <a:xfrm>
            <a:off x="1522841" y="3289040"/>
            <a:ext cx="255385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50000"/>
              </a:spcBef>
              <a:spcAft>
                <a:spcPct val="0"/>
              </a:spcAft>
            </a:pPr>
            <a:r>
              <a:rPr lang="en-US" altLang="en-US" sz="1600" dirty="0">
                <a:solidFill>
                  <a:srgbClr val="CC0000"/>
                </a:solidFill>
                <a:latin typeface="Tahoma" charset="0"/>
              </a:rPr>
              <a:t>Risk-adjusted premiums</a:t>
            </a:r>
          </a:p>
          <a:p>
            <a:pPr algn="ctr" eaLnBrk="0" fontAlgn="base" hangingPunct="0">
              <a:spcBef>
                <a:spcPct val="50000"/>
              </a:spcBef>
              <a:spcAft>
                <a:spcPct val="0"/>
              </a:spcAft>
            </a:pPr>
            <a:r>
              <a:rPr lang="en-US" altLang="en-US" sz="1600" dirty="0">
                <a:solidFill>
                  <a:srgbClr val="CC0000"/>
                </a:solidFill>
                <a:latin typeface="Tahoma" charset="0"/>
              </a:rPr>
              <a:t>Higher for sicker people?</a:t>
            </a:r>
          </a:p>
        </p:txBody>
      </p:sp>
      <p:sp>
        <p:nvSpPr>
          <p:cNvPr id="2" name="TextBox 1"/>
          <p:cNvSpPr txBox="1"/>
          <p:nvPr/>
        </p:nvSpPr>
        <p:spPr>
          <a:xfrm>
            <a:off x="1371600" y="3601252"/>
            <a:ext cx="2971800" cy="1261884"/>
          </a:xfrm>
          <a:prstGeom prst="rect">
            <a:avLst/>
          </a:prstGeom>
          <a:noFill/>
        </p:spPr>
        <p:txBody>
          <a:bodyPr wrap="square" rtlCol="0">
            <a:spAutoFit/>
          </a:bodyPr>
          <a:lstStyle/>
          <a:p>
            <a:pPr algn="ctr" eaLnBrk="0" fontAlgn="base" hangingPunct="0">
              <a:spcBef>
                <a:spcPct val="50000"/>
              </a:spcBef>
              <a:spcAft>
                <a:spcPct val="0"/>
              </a:spcAft>
            </a:pPr>
            <a:endParaRPr lang="en-US" altLang="en-US" sz="2800" dirty="0">
              <a:latin typeface="Tahoma" charset="0"/>
            </a:endParaRPr>
          </a:p>
          <a:p>
            <a:pPr algn="ctr" eaLnBrk="0" fontAlgn="base" hangingPunct="0">
              <a:spcAft>
                <a:spcPct val="0"/>
              </a:spcAft>
            </a:pPr>
            <a:r>
              <a:rPr lang="en-US" altLang="en-US" sz="1600" dirty="0">
                <a:solidFill>
                  <a:srgbClr val="CC0000"/>
                </a:solidFill>
                <a:latin typeface="Tahoma" charset="0"/>
              </a:rPr>
              <a:t>Higher for wealthier families?</a:t>
            </a:r>
          </a:p>
          <a:p>
            <a:pPr algn="ctr" eaLnBrk="0" fontAlgn="base" hangingPunct="0">
              <a:spcAft>
                <a:spcPct val="0"/>
              </a:spcAft>
            </a:pPr>
            <a:r>
              <a:rPr lang="en-US" altLang="en-US" sz="1600" dirty="0">
                <a:solidFill>
                  <a:srgbClr val="CC0000"/>
                </a:solidFill>
                <a:latin typeface="Tahoma" charset="0"/>
              </a:rPr>
              <a:t>Higher for larger families?</a:t>
            </a:r>
            <a:endParaRPr lang="en-US" altLang="en-US" sz="2400" b="1" dirty="0">
              <a:solidFill>
                <a:srgbClr val="CC0000"/>
              </a:solidFill>
              <a:latin typeface="Tahoma" charset="0"/>
            </a:endParaRPr>
          </a:p>
          <a:p>
            <a:pPr algn="ctr" eaLnBrk="0" fontAlgn="base" hangingPunct="0">
              <a:spcAft>
                <a:spcPct val="0"/>
              </a:spcAft>
            </a:pPr>
            <a:r>
              <a:rPr lang="en-US" altLang="en-US" sz="1600" dirty="0">
                <a:solidFill>
                  <a:srgbClr val="CC0000"/>
                </a:solidFill>
                <a:latin typeface="Tahoma" charset="0"/>
              </a:rPr>
              <a:t>Higher for older workers?</a:t>
            </a:r>
            <a:endParaRPr lang="en-US" dirty="0"/>
          </a:p>
        </p:txBody>
      </p:sp>
      <p:sp>
        <p:nvSpPr>
          <p:cNvPr id="12" name="Rectangle 2"/>
          <p:cNvSpPr txBox="1">
            <a:spLocks noChangeArrowheads="1"/>
          </p:cNvSpPr>
          <p:nvPr/>
        </p:nvSpPr>
        <p:spPr>
          <a:xfrm>
            <a:off x="381000" y="287947"/>
            <a:ext cx="9850582" cy="84019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en-US" sz="2800" dirty="0"/>
              <a:t>How is risk adjustment used?</a:t>
            </a:r>
            <a:endParaRPr lang="en-US" altLang="en-US" sz="2800" dirty="0">
              <a:solidFill>
                <a:srgbClr val="FF0000"/>
              </a:solidFill>
            </a:endParaRPr>
          </a:p>
        </p:txBody>
      </p:sp>
      <p:sp>
        <p:nvSpPr>
          <p:cNvPr id="3" name="Slide Number Placeholder 2"/>
          <p:cNvSpPr>
            <a:spLocks noGrp="1"/>
          </p:cNvSpPr>
          <p:nvPr>
            <p:ph type="sldNum" sz="quarter" idx="12"/>
          </p:nvPr>
        </p:nvSpPr>
        <p:spPr/>
        <p:txBody>
          <a:bodyPr>
            <a:normAutofit lnSpcReduction="10000"/>
          </a:bodyPr>
          <a:lstStyle/>
          <a:p>
            <a:fld id="{8DB14760-3A3C-4E6C-9A3D-AF66CEFD0E40}" type="slidenum">
              <a:rPr lang="en-US" smtClean="0"/>
              <a:t>8</a:t>
            </a:fld>
            <a:endParaRPr lang="en-US"/>
          </a:p>
        </p:txBody>
      </p:sp>
      <p:sp>
        <p:nvSpPr>
          <p:cNvPr id="14" name="Line 6"/>
          <p:cNvSpPr>
            <a:spLocks noChangeShapeType="1"/>
          </p:cNvSpPr>
          <p:nvPr/>
        </p:nvSpPr>
        <p:spPr bwMode="auto">
          <a:xfrm>
            <a:off x="3962400" y="3505200"/>
            <a:ext cx="228600" cy="137782"/>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endParaRPr lang="en-US" sz="2400">
              <a:solidFill>
                <a:srgbClr val="000000"/>
              </a:solidFill>
              <a:latin typeface="Times" pitchFamily="-64" charset="0"/>
            </a:endParaRPr>
          </a:p>
        </p:txBody>
      </p:sp>
    </p:spTree>
    <p:extLst>
      <p:ext uri="{BB962C8B-B14F-4D97-AF65-F5344CB8AC3E}">
        <p14:creationId xmlns:p14="http://schemas.microsoft.com/office/powerpoint/2010/main" val="1452830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8356"/>
                                        </p:tgtEl>
                                        <p:attrNameLst>
                                          <p:attrName>style.visibility</p:attrName>
                                        </p:attrNameLst>
                                      </p:cBhvr>
                                      <p:to>
                                        <p:strVal val="visible"/>
                                      </p:to>
                                    </p:set>
                                    <p:anim calcmode="lin" valueType="num">
                                      <p:cBhvr additive="base">
                                        <p:cTn id="7" dur="500" fill="hold"/>
                                        <p:tgtEl>
                                          <p:spTgt spid="228356"/>
                                        </p:tgtEl>
                                        <p:attrNameLst>
                                          <p:attrName>ppt_x</p:attrName>
                                        </p:attrNameLst>
                                      </p:cBhvr>
                                      <p:tavLst>
                                        <p:tav tm="0">
                                          <p:val>
                                            <p:strVal val="#ppt_x"/>
                                          </p:val>
                                        </p:tav>
                                        <p:tav tm="100000">
                                          <p:val>
                                            <p:strVal val="#ppt_x"/>
                                          </p:val>
                                        </p:tav>
                                      </p:tavLst>
                                    </p:anim>
                                    <p:anim calcmode="lin" valueType="num">
                                      <p:cBhvr additive="base">
                                        <p:cTn id="8" dur="500" fill="hold"/>
                                        <p:tgtEl>
                                          <p:spTgt spid="22835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8358"/>
                                        </p:tgtEl>
                                        <p:attrNameLst>
                                          <p:attrName>style.visibility</p:attrName>
                                        </p:attrNameLst>
                                      </p:cBhvr>
                                      <p:to>
                                        <p:strVal val="visible"/>
                                      </p:to>
                                    </p:set>
                                    <p:anim calcmode="lin" valueType="num">
                                      <p:cBhvr additive="base">
                                        <p:cTn id="11" dur="500" fill="hold"/>
                                        <p:tgtEl>
                                          <p:spTgt spid="228358"/>
                                        </p:tgtEl>
                                        <p:attrNameLst>
                                          <p:attrName>ppt_x</p:attrName>
                                        </p:attrNameLst>
                                      </p:cBhvr>
                                      <p:tavLst>
                                        <p:tav tm="0">
                                          <p:val>
                                            <p:strVal val="#ppt_x"/>
                                          </p:val>
                                        </p:tav>
                                        <p:tav tm="100000">
                                          <p:val>
                                            <p:strVal val="#ppt_x"/>
                                          </p:val>
                                        </p:tav>
                                      </p:tavLst>
                                    </p:anim>
                                    <p:anim calcmode="lin" valueType="num">
                                      <p:cBhvr additive="base">
                                        <p:cTn id="12" dur="500" fill="hold"/>
                                        <p:tgtEl>
                                          <p:spTgt spid="22835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p:bldP spid="228358" grpId="0" animBg="1"/>
      <p:bldP spid="6" grpId="0"/>
      <p:bldP spid="7" grpId="0" animBg="1"/>
      <p:bldP spid="10" grpId="0"/>
      <p:bldP spid="2" grpId="0"/>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6875" y="757238"/>
            <a:ext cx="8915400" cy="610870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pic>
      <p:sp>
        <p:nvSpPr>
          <p:cNvPr id="136195" name="Text Box 3"/>
          <p:cNvSpPr txBox="1">
            <a:spLocks noChangeArrowheads="1"/>
          </p:cNvSpPr>
          <p:nvPr/>
        </p:nvSpPr>
        <p:spPr bwMode="auto">
          <a:xfrm>
            <a:off x="1596359" y="304800"/>
            <a:ext cx="9165972" cy="699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pitchFamily="-64" charset="0"/>
                <a:ea typeface="Osaka" pitchFamily="-64" charset="-128"/>
              </a:defRPr>
            </a:lvl1pPr>
            <a:lvl2pPr marL="742950" indent="-285750">
              <a:defRPr sz="2400">
                <a:solidFill>
                  <a:schemeClr val="tx1"/>
                </a:solidFill>
                <a:latin typeface="Times" pitchFamily="-64" charset="0"/>
                <a:ea typeface="Osaka" pitchFamily="-64" charset="-128"/>
              </a:defRPr>
            </a:lvl2pPr>
            <a:lvl3pPr marL="1143000" indent="-228600">
              <a:defRPr sz="2400">
                <a:solidFill>
                  <a:schemeClr val="tx1"/>
                </a:solidFill>
                <a:latin typeface="Times" pitchFamily="-64" charset="0"/>
                <a:ea typeface="Osaka" pitchFamily="-64" charset="-128"/>
              </a:defRPr>
            </a:lvl3pPr>
            <a:lvl4pPr marL="1600200" indent="-228600">
              <a:defRPr sz="2400">
                <a:solidFill>
                  <a:schemeClr val="tx1"/>
                </a:solidFill>
                <a:latin typeface="Times" pitchFamily="-64" charset="0"/>
                <a:ea typeface="Osaka" pitchFamily="-64" charset="-128"/>
              </a:defRPr>
            </a:lvl4pPr>
            <a:lvl5pPr marL="2057400" indent="-228600">
              <a:defRPr sz="2400">
                <a:solidFill>
                  <a:schemeClr val="tx1"/>
                </a:solidFill>
                <a:latin typeface="Times" pitchFamily="-64" charset="0"/>
                <a:ea typeface="Osaka" pitchFamily="-64" charset="-128"/>
              </a:defRPr>
            </a:lvl5pPr>
            <a:lvl6pPr marL="2514600" indent="-228600" algn="ctr" eaLnBrk="0" fontAlgn="base" hangingPunct="0">
              <a:spcBef>
                <a:spcPct val="0"/>
              </a:spcBef>
              <a:spcAft>
                <a:spcPct val="0"/>
              </a:spcAft>
              <a:defRPr sz="2400">
                <a:solidFill>
                  <a:schemeClr val="tx1"/>
                </a:solidFill>
                <a:latin typeface="Times" pitchFamily="-64" charset="0"/>
                <a:ea typeface="Osaka" pitchFamily="-64" charset="-128"/>
              </a:defRPr>
            </a:lvl6pPr>
            <a:lvl7pPr marL="2971800" indent="-228600" algn="ctr" eaLnBrk="0" fontAlgn="base" hangingPunct="0">
              <a:spcBef>
                <a:spcPct val="0"/>
              </a:spcBef>
              <a:spcAft>
                <a:spcPct val="0"/>
              </a:spcAft>
              <a:defRPr sz="2400">
                <a:solidFill>
                  <a:schemeClr val="tx1"/>
                </a:solidFill>
                <a:latin typeface="Times" pitchFamily="-64" charset="0"/>
                <a:ea typeface="Osaka" pitchFamily="-64" charset="-128"/>
              </a:defRPr>
            </a:lvl7pPr>
            <a:lvl8pPr marL="3429000" indent="-228600" algn="ctr" eaLnBrk="0" fontAlgn="base" hangingPunct="0">
              <a:spcBef>
                <a:spcPct val="0"/>
              </a:spcBef>
              <a:spcAft>
                <a:spcPct val="0"/>
              </a:spcAft>
              <a:defRPr sz="2400">
                <a:solidFill>
                  <a:schemeClr val="tx1"/>
                </a:solidFill>
                <a:latin typeface="Times" pitchFamily="-64" charset="0"/>
                <a:ea typeface="Osaka" pitchFamily="-64" charset="-128"/>
              </a:defRPr>
            </a:lvl8pPr>
            <a:lvl9pPr marL="3886200" indent="-228600" algn="ctr" eaLnBrk="0" fontAlgn="base" hangingPunct="0">
              <a:spcBef>
                <a:spcPct val="0"/>
              </a:spcBef>
              <a:spcAft>
                <a:spcPct val="0"/>
              </a:spcAft>
              <a:defRPr sz="2400">
                <a:solidFill>
                  <a:schemeClr val="tx1"/>
                </a:solidFill>
                <a:latin typeface="Times" pitchFamily="-64" charset="0"/>
                <a:ea typeface="Osaka" pitchFamily="-64" charset="-128"/>
              </a:defRPr>
            </a:lvl9pPr>
          </a:lstStyle>
          <a:p>
            <a:pPr algn="ctr" eaLnBrk="0" fontAlgn="base" hangingPunct="0">
              <a:spcBef>
                <a:spcPct val="20000"/>
              </a:spcBef>
              <a:spcAft>
                <a:spcPct val="0"/>
              </a:spcAft>
            </a:pPr>
            <a:r>
              <a:rPr lang="en-US" altLang="en-US" sz="1800" b="1" dirty="0">
                <a:solidFill>
                  <a:srgbClr val="000000"/>
                </a:solidFill>
                <a:latin typeface="Tahoma" charset="0"/>
                <a:cs typeface="Times New Roman" pitchFamily="18" charset="0"/>
              </a:rPr>
              <a:t>Figure 10: Health care spending, US privately-insured, by age and gender, </a:t>
            </a:r>
          </a:p>
          <a:p>
            <a:pPr algn="ctr" eaLnBrk="0" fontAlgn="base" hangingPunct="0">
              <a:spcBef>
                <a:spcPct val="20000"/>
              </a:spcBef>
              <a:spcAft>
                <a:spcPct val="0"/>
              </a:spcAft>
            </a:pPr>
            <a:r>
              <a:rPr lang="en-US" altLang="en-US" sz="1400" b="1" dirty="0">
                <a:solidFill>
                  <a:srgbClr val="000000"/>
                </a:solidFill>
                <a:latin typeface="Tahoma" charset="0"/>
                <a:cs typeface="Times New Roman" pitchFamily="18" charset="0"/>
              </a:rPr>
              <a:t>2004 MEDSTAT </a:t>
            </a:r>
            <a:r>
              <a:rPr lang="en-US" altLang="en-US" sz="1400" b="1" dirty="0" err="1">
                <a:solidFill>
                  <a:srgbClr val="000000"/>
                </a:solidFill>
                <a:latin typeface="Tahoma" charset="0"/>
                <a:cs typeface="Times New Roman" pitchFamily="18" charset="0"/>
              </a:rPr>
              <a:t>Marketscan</a:t>
            </a:r>
            <a:r>
              <a:rPr lang="en-US" altLang="en-US" sz="1400" b="1" dirty="0">
                <a:solidFill>
                  <a:srgbClr val="000000"/>
                </a:solidFill>
                <a:latin typeface="Tahoma" charset="0"/>
                <a:cs typeface="Times New Roman" pitchFamily="18" charset="0"/>
              </a:rPr>
              <a:t> data (N=14.6 million)</a:t>
            </a:r>
            <a:r>
              <a:rPr lang="en-US" altLang="en-US" sz="1800" b="1" dirty="0">
                <a:solidFill>
                  <a:srgbClr val="000000"/>
                </a:solidFill>
                <a:latin typeface="Tahoma" charset="0"/>
                <a:cs typeface="Times New Roman" pitchFamily="18" charset="0"/>
              </a:rPr>
              <a:t> </a:t>
            </a:r>
          </a:p>
        </p:txBody>
      </p:sp>
      <p:sp>
        <p:nvSpPr>
          <p:cNvPr id="2" name="Slide Number Placeholder 1"/>
          <p:cNvSpPr>
            <a:spLocks noGrp="1"/>
          </p:cNvSpPr>
          <p:nvPr>
            <p:ph type="sldNum" sz="quarter" idx="12"/>
          </p:nvPr>
        </p:nvSpPr>
        <p:spPr/>
        <p:txBody>
          <a:bodyPr>
            <a:normAutofit lnSpcReduction="10000"/>
          </a:bodyPr>
          <a:lstStyle/>
          <a:p>
            <a:fld id="{8DB14760-3A3C-4E6C-9A3D-AF66CEFD0E40}" type="slidenum">
              <a:rPr lang="en-US" smtClean="0"/>
              <a:t>9</a:t>
            </a:fld>
            <a:endParaRPr lang="en-US"/>
          </a:p>
        </p:txBody>
      </p:sp>
    </p:spTree>
    <p:extLst>
      <p:ext uri="{BB962C8B-B14F-4D97-AF65-F5344CB8AC3E}">
        <p14:creationId xmlns:p14="http://schemas.microsoft.com/office/powerpoint/2010/main" val="252849132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2210</TotalTime>
  <Words>3097</Words>
  <Application>Microsoft Office PowerPoint</Application>
  <PresentationFormat>Widescreen</PresentationFormat>
  <Paragraphs>302</Paragraphs>
  <Slides>35</Slides>
  <Notes>30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Arial</vt:lpstr>
      <vt:lpstr>Calibri</vt:lpstr>
      <vt:lpstr>Cambria Math</vt:lpstr>
      <vt:lpstr>Century Schoolbook</vt:lpstr>
      <vt:lpstr>MTSY</vt:lpstr>
      <vt:lpstr>Tahoma</vt:lpstr>
      <vt:lpstr>Times</vt:lpstr>
      <vt:lpstr>Times New Roman</vt:lpstr>
      <vt:lpstr>TimesNewRomanSF</vt:lpstr>
      <vt:lpstr>TimesNewRomanSF-Italic</vt:lpstr>
      <vt:lpstr>Wingdings</vt:lpstr>
      <vt:lpstr>Wingdings 2</vt:lpstr>
      <vt:lpstr>View</vt:lpstr>
      <vt:lpstr>Advanced Health Economics</vt:lpstr>
      <vt:lpstr>Last time: Competition in Health Markets</vt:lpstr>
      <vt:lpstr>Last time: Competition in Health Markets</vt:lpstr>
      <vt:lpstr>Intro to Risk Adjustment</vt:lpstr>
      <vt:lpstr>Intro to Risk Adjustment</vt:lpstr>
      <vt:lpstr>US Medicare Prospective Risk Adjustment Example  74 year old female with Type 1 diabetes, renal problems, and depression</vt:lpstr>
      <vt:lpstr>PowerPoint Presentation</vt:lpstr>
      <vt:lpstr>PowerPoint Presentation</vt:lpstr>
      <vt:lpstr>PowerPoint Presentation</vt:lpstr>
      <vt:lpstr>PowerPoint Presentation</vt:lpstr>
      <vt:lpstr>A Simple Model of Risk Adjustment  (Glazer &amp; McGuire 2000)</vt:lpstr>
      <vt:lpstr>A Simple Model of Risk Adjustment  (Glazer &amp; McGuire 2000)</vt:lpstr>
      <vt:lpstr>A Simple Model of Risk Adjustment </vt:lpstr>
      <vt:lpstr>A Simple Model of Risk Adjustment </vt:lpstr>
      <vt:lpstr>A Simple Model of Risk Adjustment </vt:lpstr>
      <vt:lpstr>A Simple Model of Risk Adjustment </vt:lpstr>
      <vt:lpstr>A Simple Model of Risk Adjustment </vt:lpstr>
      <vt:lpstr>A Simple Model of Risk Adjustment </vt:lpstr>
      <vt:lpstr>A Simple Model of Risk Adjustment </vt:lpstr>
      <vt:lpstr>Discussion</vt:lpstr>
      <vt:lpstr>Eggleston, Ellis, and Lu (2012)</vt:lpstr>
      <vt:lpstr>What complications should we consider? </vt:lpstr>
      <vt:lpstr>Modeling preventive care use with adverse selection</vt:lpstr>
      <vt:lpstr>Modeling preventive care use with adverse selection</vt:lpstr>
      <vt:lpstr>How do risk types evolve?</vt:lpstr>
      <vt:lpstr>How do risk types evolve?</vt:lpstr>
      <vt:lpstr>What is optimal level of prevention? </vt:lpstr>
      <vt:lpstr>What is optimal level of prevention? </vt:lpstr>
      <vt:lpstr>What is actual level of prevention? </vt:lpstr>
      <vt:lpstr>What is actual level of prevention? </vt:lpstr>
      <vt:lpstr>Takeaways and Extensions</vt:lpstr>
      <vt:lpstr>Takeaways and Extensions</vt:lpstr>
      <vt:lpstr>Brekke, Gravelle,  Siciliani, &amp; Straume (2014)</vt:lpstr>
      <vt:lpstr>Presentations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177</cp:revision>
  <dcterms:created xsi:type="dcterms:W3CDTF">2011-01-10T00:42:42Z</dcterms:created>
  <dcterms:modified xsi:type="dcterms:W3CDTF">2023-01-03T14:42:44Z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