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0"/>
  </p:notesMasterIdLst>
  <p:sldIdLst>
    <p:sldId id="256" r:id="rId2"/>
    <p:sldId id="285" r:id="rId3"/>
    <p:sldId id="346" r:id="rId4"/>
    <p:sldId id="338" r:id="rId5"/>
    <p:sldId id="476" r:id="rId6"/>
    <p:sldId id="314" r:id="rId7"/>
    <p:sldId id="457" r:id="rId8"/>
    <p:sldId id="473" r:id="rId9"/>
    <p:sldId id="458" r:id="rId10"/>
    <p:sldId id="459" r:id="rId11"/>
    <p:sldId id="341" r:id="rId12"/>
    <p:sldId id="417" r:id="rId13"/>
    <p:sldId id="466" r:id="rId14"/>
    <p:sldId id="472" r:id="rId15"/>
    <p:sldId id="465" r:id="rId16"/>
    <p:sldId id="467" r:id="rId17"/>
    <p:sldId id="454" r:id="rId18"/>
    <p:sldId id="474" r:id="rId19"/>
    <p:sldId id="455" r:id="rId20"/>
    <p:sldId id="456" r:id="rId21"/>
    <p:sldId id="462" r:id="rId22"/>
    <p:sldId id="463" r:id="rId23"/>
    <p:sldId id="464" r:id="rId24"/>
    <p:sldId id="468" r:id="rId25"/>
    <p:sldId id="449" r:id="rId26"/>
    <p:sldId id="469" r:id="rId27"/>
    <p:sldId id="470" r:id="rId28"/>
    <p:sldId id="471" r:id="rId29"/>
    <p:sldId id="460" r:id="rId30"/>
    <p:sldId id="450" r:id="rId31"/>
    <p:sldId id="414" r:id="rId32"/>
    <p:sldId id="447" r:id="rId33"/>
    <p:sldId id="418" r:id="rId34"/>
    <p:sldId id="419" r:id="rId35"/>
    <p:sldId id="420" r:id="rId36"/>
    <p:sldId id="461" r:id="rId37"/>
    <p:sldId id="421" r:id="rId38"/>
    <p:sldId id="422" r:id="rId39"/>
    <p:sldId id="423" r:id="rId40"/>
    <p:sldId id="424" r:id="rId41"/>
    <p:sldId id="425" r:id="rId42"/>
    <p:sldId id="426" r:id="rId43"/>
    <p:sldId id="427" r:id="rId44"/>
    <p:sldId id="428" r:id="rId45"/>
    <p:sldId id="431" r:id="rId46"/>
    <p:sldId id="432" r:id="rId47"/>
    <p:sldId id="433" r:id="rId48"/>
    <p:sldId id="429" r:id="rId49"/>
    <p:sldId id="430" r:id="rId50"/>
    <p:sldId id="434" r:id="rId51"/>
    <p:sldId id="438" r:id="rId52"/>
    <p:sldId id="416" r:id="rId53"/>
    <p:sldId id="435" r:id="rId54"/>
    <p:sldId id="452" r:id="rId55"/>
    <p:sldId id="451" r:id="rId56"/>
    <p:sldId id="436" r:id="rId57"/>
    <p:sldId id="475" r:id="rId58"/>
    <p:sldId id="453" r:id="rId59"/>
    <p:sldId id="415" r:id="rId60"/>
    <p:sldId id="439" r:id="rId61"/>
    <p:sldId id="440" r:id="rId62"/>
    <p:sldId id="442" r:id="rId63"/>
    <p:sldId id="443" r:id="rId64"/>
    <p:sldId id="444" r:id="rId65"/>
    <p:sldId id="445" r:id="rId66"/>
    <p:sldId id="446" r:id="rId67"/>
    <p:sldId id="441" r:id="rId68"/>
    <p:sldId id="413" r:id="rId6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4615" autoAdjust="0"/>
  </p:normalViewPr>
  <p:slideViewPr>
    <p:cSldViewPr>
      <p:cViewPr varScale="1">
        <p:scale>
          <a:sx n="50" d="100"/>
          <a:sy n="50" d="100"/>
        </p:scale>
        <p:origin x="1260"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200" dirty="0"/>
              <a:t>Effective Natural Gas Prices, c/m^3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Effective price (¢/m³) *</c:v>
                </c:pt>
              </c:strCache>
            </c:strRef>
          </c:tx>
          <c:spPr>
            <a:ln w="28575" cap="rnd">
              <a:solidFill>
                <a:schemeClr val="accent1"/>
              </a:solidFill>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Sheet1!$B$2:$B$25</c:f>
              <c:numCache>
                <c:formatCode>General</c:formatCode>
                <c:ptCount val="24"/>
                <c:pt idx="0">
                  <c:v>32.382100000000001</c:v>
                </c:pt>
                <c:pt idx="1">
                  <c:v>36.091000000000001</c:v>
                </c:pt>
                <c:pt idx="2">
                  <c:v>31.3751</c:v>
                </c:pt>
                <c:pt idx="3">
                  <c:v>20.151800000000001</c:v>
                </c:pt>
                <c:pt idx="4">
                  <c:v>18.052900000000001</c:v>
                </c:pt>
                <c:pt idx="5">
                  <c:v>17.148</c:v>
                </c:pt>
                <c:pt idx="6">
                  <c:v>13.2272</c:v>
                </c:pt>
                <c:pt idx="7">
                  <c:v>13.708600000000001</c:v>
                </c:pt>
                <c:pt idx="8">
                  <c:v>13.4224</c:v>
                </c:pt>
                <c:pt idx="9">
                  <c:v>12.8566</c:v>
                </c:pt>
                <c:pt idx="10">
                  <c:v>12.189399999999999</c:v>
                </c:pt>
                <c:pt idx="11">
                  <c:v>12.189399999999999</c:v>
                </c:pt>
                <c:pt idx="12">
                  <c:v>13.404</c:v>
                </c:pt>
                <c:pt idx="13">
                  <c:v>13.335599999999999</c:v>
                </c:pt>
                <c:pt idx="14">
                  <c:v>16.2957</c:v>
                </c:pt>
                <c:pt idx="15">
                  <c:v>17.123699999999999</c:v>
                </c:pt>
                <c:pt idx="16">
                  <c:v>18.0395</c:v>
                </c:pt>
                <c:pt idx="17">
                  <c:v>15.142099999999999</c:v>
                </c:pt>
                <c:pt idx="18">
                  <c:v>13.932700000000001</c:v>
                </c:pt>
                <c:pt idx="19">
                  <c:v>15.9153</c:v>
                </c:pt>
                <c:pt idx="20">
                  <c:v>17.1859</c:v>
                </c:pt>
                <c:pt idx="21">
                  <c:v>19.2334</c:v>
                </c:pt>
                <c:pt idx="22">
                  <c:v>17.4434</c:v>
                </c:pt>
                <c:pt idx="23">
                  <c:v>16.718800000000002</c:v>
                </c:pt>
              </c:numCache>
            </c:numRef>
          </c:val>
          <c:smooth val="0"/>
          <c:extLst>
            <c:ext xmlns:c16="http://schemas.microsoft.com/office/drawing/2014/chart" uri="{C3380CC4-5D6E-409C-BE32-E72D297353CC}">
              <c16:uniqueId val="{00000000-1F01-496B-B3BE-637EC29157FD}"/>
            </c:ext>
          </c:extLst>
        </c:ser>
        <c:ser>
          <c:idx val="1"/>
          <c:order val="1"/>
          <c:tx>
            <c:strRef>
              <c:f>Sheet1!$C$1</c:f>
              <c:strCache>
                <c:ptCount val="1"/>
              </c:strCache>
            </c:strRef>
          </c:tx>
          <c:spPr>
            <a:ln w="28575" cap="rnd">
              <a:solidFill>
                <a:srgbClr val="FF0000"/>
              </a:solidFill>
              <a:prstDash val="dash"/>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Sheet1!$C$2:$C$25</c:f>
              <c:numCache>
                <c:formatCode>General</c:formatCode>
                <c:ptCount val="24"/>
                <c:pt idx="0">
                  <c:v>16.399999999999999</c:v>
                </c:pt>
                <c:pt idx="1">
                  <c:v>16.399999999999999</c:v>
                </c:pt>
                <c:pt idx="2">
                  <c:v>16.399999999999999</c:v>
                </c:pt>
                <c:pt idx="3">
                  <c:v>16.399999999999999</c:v>
                </c:pt>
                <c:pt idx="4">
                  <c:v>16.399999999999999</c:v>
                </c:pt>
                <c:pt idx="5">
                  <c:v>16.399999999999999</c:v>
                </c:pt>
                <c:pt idx="6">
                  <c:v>16.399999999999999</c:v>
                </c:pt>
                <c:pt idx="7">
                  <c:v>16.399999999999999</c:v>
                </c:pt>
                <c:pt idx="8">
                  <c:v>16.399999999999999</c:v>
                </c:pt>
                <c:pt idx="9">
                  <c:v>16.399999999999999</c:v>
                </c:pt>
                <c:pt idx="10">
                  <c:v>16.399999999999999</c:v>
                </c:pt>
                <c:pt idx="11">
                  <c:v>16.399999999999999</c:v>
                </c:pt>
                <c:pt idx="12">
                  <c:v>16.399999999999999</c:v>
                </c:pt>
                <c:pt idx="13">
                  <c:v>16.399999999999999</c:v>
                </c:pt>
                <c:pt idx="14">
                  <c:v>16.399999999999999</c:v>
                </c:pt>
                <c:pt idx="15">
                  <c:v>16.399999999999999</c:v>
                </c:pt>
                <c:pt idx="16">
                  <c:v>16.399999999999999</c:v>
                </c:pt>
                <c:pt idx="17">
                  <c:v>16.399999999999999</c:v>
                </c:pt>
                <c:pt idx="18">
                  <c:v>16.399999999999999</c:v>
                </c:pt>
                <c:pt idx="19">
                  <c:v>16.399999999999999</c:v>
                </c:pt>
                <c:pt idx="20">
                  <c:v>16.399999999999999</c:v>
                </c:pt>
                <c:pt idx="21">
                  <c:v>16.399999999999999</c:v>
                </c:pt>
                <c:pt idx="22">
                  <c:v>16.399999999999999</c:v>
                </c:pt>
                <c:pt idx="23">
                  <c:v>16.399999999999999</c:v>
                </c:pt>
              </c:numCache>
            </c:numRef>
          </c:val>
          <c:smooth val="0"/>
          <c:extLst>
            <c:ext xmlns:c16="http://schemas.microsoft.com/office/drawing/2014/chart" uri="{C3380CC4-5D6E-409C-BE32-E72D297353CC}">
              <c16:uniqueId val="{00000001-1F01-496B-B3BE-637EC29157FD}"/>
            </c:ext>
          </c:extLst>
        </c:ser>
        <c:dLbls>
          <c:showLegendKey val="0"/>
          <c:showVal val="0"/>
          <c:showCatName val="0"/>
          <c:showSerName val="0"/>
          <c:showPercent val="0"/>
          <c:showBubbleSize val="0"/>
        </c:dLbls>
        <c:smooth val="0"/>
        <c:axId val="910633135"/>
        <c:axId val="910633551"/>
      </c:lineChart>
      <c:dateAx>
        <c:axId val="91063313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551"/>
        <c:crosses val="autoZero"/>
        <c:auto val="1"/>
        <c:lblOffset val="100"/>
        <c:baseTimeUnit val="months"/>
      </c:dateAx>
      <c:valAx>
        <c:axId val="91063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10/12/2023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To </a:t>
            </a:r>
            <a:r>
              <a:rPr lang="en-US" dirty="0"/>
              <a:t>add for next time – how does Grossman model vary predictions over the life-cycle? Slides were a little bit long (didn’t get to discussion on model) and the integral was surprising to students – walk through it more. Another thing to add for next time: notes from the Darden et al.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proposals will be discounted by 10 percentage points per day late. Presentations will be given during the last two lectures of the semester.</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465645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Pause for any other syllabus / logistics questions?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883598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Open discussion. Some thoughts: optimization subject to constraints. Thinking carefully about all sides of a </a:t>
            </a:r>
            <a:r>
              <a:rPr lang="en-CA" dirty="0" err="1"/>
              <a:t>tradeoff</a:t>
            </a:r>
            <a:r>
              <a:rPr lang="en-CA" dirty="0"/>
              <a:t>. Thinking through how people make choices, and what kinds of preferences/incentives lead to that choice (this is all built into modeling)</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64792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thoughts: optimization subject to constraints</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72314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Video – none of this will be new to you, but I want us to (a) see some real health economists talking (we’ll read papers by all of these people!) and (b) see how they talk about things differently than non-</a:t>
            </a:r>
            <a:r>
              <a:rPr lang="en-CA" dirty="0" err="1"/>
              <a:t>econs</a:t>
            </a:r>
            <a:r>
              <a:rPr lang="en-CA" dirty="0"/>
              <a:t>. Think about what is surprising to you? What casts things in a new light, what lines up with your priors, what ruffles your feathers? It’s from a US perspective but I don’t think that matters much here (or does it to you? Why? )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738780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073403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 </a:t>
            </a:r>
            <a:r>
              <a:rPr lang="en-CA" dirty="0" err="1"/>
              <a:t>Tradeoffs</a:t>
            </a:r>
            <a:r>
              <a:rPr lang="en-CA" dirty="0"/>
              <a:t> highlighted in next slide.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96914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the problem: expensive gas prices. Solution: a proposed price freeze.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551403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think about this? Two sides of the story – do we help people now, or do we think about dynamic incentives?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817426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Frequent political discussions involve “head in the sand”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3469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 toy model here would have what? Some notion of time, with actions today affecting states tomorrow.  Some measure of externalities from natural gas production. Some way to think about welfare across time.</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990075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Models will help us formalize the economic concepts coming into play in our settings. So like </a:t>
            </a:r>
            <a:r>
              <a:rPr lang="en-CA" dirty="0" err="1"/>
              <a:t>Lagrangians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249480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64471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755493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what we’re doing in this class is discussing optimization – that’s what models show for us</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458559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088364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145051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540448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7703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Pretty flexible, just email me</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030555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on the intuition behind </a:t>
            </a:r>
            <a:r>
              <a:rPr lang="en-CA" dirty="0" err="1"/>
              <a:t>Lagrangians</a:t>
            </a:r>
            <a:r>
              <a:rPr lang="en-CA" dirty="0"/>
              <a:t>: https://medium.com/@andrew.chamberlain/a-simple-explanation-of-why-lagrange-multipliers-works-253e2cdcbf74</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620923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864384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we’re going to expand a model of demand and think about demand for health </a:t>
            </a:r>
            <a:r>
              <a:rPr lang="en-CA" i="1" dirty="0"/>
              <a:t>states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354601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Little u is our index. </a:t>
            </a:r>
            <a:r>
              <a:rPr lang="en-CA" dirty="0" err="1"/>
              <a:t>H_i</a:t>
            </a:r>
            <a:r>
              <a:rPr lang="en-CA" dirty="0"/>
              <a:t> is health status and </a:t>
            </a:r>
            <a:r>
              <a:rPr lang="en-CA" dirty="0" err="1"/>
              <a:t>Z_i</a:t>
            </a:r>
            <a:r>
              <a:rPr lang="en-CA" dirty="0"/>
              <a:t> is consumption of everything else (food, opera, etc.). For now we are starting with one period. The central question is (a) why do different people make different choices about health? (Answer is, unsurprisingly, different preferences)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141811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This is one of Grossman’s points: people don’t consume cardiac stress tests, they consume good health – how does that change the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812566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492508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make a model like this realistic? Diminishing returns to investment, </a:t>
            </a:r>
            <a:r>
              <a:rPr lang="en-CA" dirty="0" err="1"/>
              <a:t>tradeoffs</a:t>
            </a:r>
            <a:r>
              <a:rPr lang="en-CA" dirty="0"/>
              <a:t> between consumption of health and other goods.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433104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8389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what other kinds of constraints could exist? Note that there is still no relationship between health production and these obscure time components. How do we link them?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242610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sick is this model’s “outside option” – the base that all other model characteristics are related to (kind of like omitted category in dummy variables)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67667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Slides will be loose this time</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65017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lower case variables indicate inputs into big variables H and Z. Since health influences time sick, you can allow H to influence total income (by reducing sick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006703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change in H in each period is the investment in each period minus depreciation (at rate \delta). This treats health as a durable good, part of human capital. One way to get varying predictions over life-cycle—let delta be a function of age.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4720130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individuals live for T periods. Little u is our index. What do each of these assumptions on u mean?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3244399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757725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typical PPF, without complementarities – is it different? Not WLOG, but let’s see this --given complementarities between H and Z – as H gets lower, your income will fall, and hence you can’t just increase Z (Z will be limited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2244682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6172958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Is this WLOG different from initial (not really). If you were to make assumptions about complementarities, this shape could be different, but we’re not that in the weeds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234504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note that as a person gets sicker, the PPF </a:t>
            </a:r>
            <a:r>
              <a:rPr lang="en-CA"/>
              <a:t>shrinks inward (or at least, to the left0</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83329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7828248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 solved the budget constraint for Z and plugged it in (forgot to scale by </a:t>
            </a:r>
            <a:r>
              <a:rPr lang="en-CA" dirty="0" err="1"/>
              <a:t>pz</a:t>
            </a:r>
            <a:r>
              <a:rPr lang="en-CA" dirty="0"/>
              <a:t>). lambda incorporates the constraint that health investment must be nonnegative. How many choice variables are there now?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13804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7016801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Marginal benefit = marginal cost! G() is the marginal benefit and </a:t>
            </a:r>
            <a:r>
              <a:rPr lang="en-CA" dirty="0" err="1"/>
              <a:t>U_z</a:t>
            </a:r>
            <a:r>
              <a:rPr lang="en-CA" dirty="0"/>
              <a:t> is the cost of not consuming z</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4596691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Changes in wages over time, completely forward-looking decision-making (this is the biggest drawback in my book), no uncertainty. Talk a little bit more about how to use he model to look at variations across individuals but also across time (aging)</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2897702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7806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this a critique we care about (multiple answers here)? Note the style of the critique – addresses core assumptions of the model. Can we weaken these assumptions? What would be the benefit of doing so? Note that critique 2 is broken out into multiple parts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40251506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He’s clearly got a bone to pick here – he had a kind of longstanding animosity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8988548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he says, the model doesn’t match the empirics. This is a pretty common critique of modeling. </a:t>
            </a:r>
            <a:r>
              <a:rPr lang="en-CA" dirty="0" err="1"/>
              <a:t>Zweifel’s</a:t>
            </a:r>
            <a:r>
              <a:rPr lang="en-CA" dirty="0"/>
              <a:t> model matches the empirics and has similar results to the MGM otherwise, so is a plausible candidate for a new model.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4763144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395695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1493741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e.g., if you regress h on H, you treat H as a flow (non-durable) not a stock (durable). If you have time, you can show this: go to page 6 of Audrey’s paper and walk through the math on the whiteboard</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9681591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we’ll look briefly at some extensions of the model and some critiques, just to get the ideas flowing.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822799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Specifically, what if families produce health </a:t>
            </a:r>
            <a:r>
              <a:rPr lang="en-CA" i="1" dirty="0"/>
              <a:t>for </a:t>
            </a:r>
            <a:r>
              <a:rPr lang="en-CA" i="0" dirty="0"/>
              <a:t>each other? Mechanism is the same: investment benefits affect future time for earning income and consumption.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2325629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this model extension useful? Should we do it just for its own sake? No! But we can consider something new: how families value health within households (who gets to go to the doctor when budgets are tight)</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21148379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bundle Z at the household level – why does this simplification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1489458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E variables indicate relative productivity of household members in producing health (in old model, we could just normalize this to 1, but want to model potential comparative advantages in health production). Note that </a:t>
            </a:r>
            <a:r>
              <a:rPr lang="en-CA" dirty="0" err="1"/>
              <a:t>E_c</a:t>
            </a:r>
            <a:r>
              <a:rPr lang="en-CA" dirty="0"/>
              <a:t> is normalized to be 1 or 0 (depending on if child produces health or not). This could be measured empirically (Grossman suggested education, hence the E, but there are obviously problems with that).</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3692521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24924587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Solution requires optimal control theory, which we won’t touch. Hence, </a:t>
            </a:r>
            <a:r>
              <a:rPr lang="en-US" sz="1200" b="0" i="0" u="none" strike="noStrike" baseline="0" dirty="0">
                <a:latin typeface="Times New Roman" panose="02020603050405020304" pitchFamily="18" charset="0"/>
              </a:rPr>
              <a:t>family invests in health until the rate of marginal utilities of (lifetime</a:t>
            </a:r>
            <a:r>
              <a:rPr lang="en-US" sz="1200" b="0" i="0" u="none" strike="noStrike" baseline="0" dirty="0">
                <a:latin typeface="SizedSym151"/>
              </a:rPr>
              <a:t>) </a:t>
            </a:r>
            <a:r>
              <a:rPr lang="en-US" sz="1200" b="0" i="0" u="none" strike="noStrike" baseline="0" dirty="0">
                <a:latin typeface="Times New Roman" panose="02020603050405020304" pitchFamily="18" charset="0"/>
              </a:rPr>
              <a:t>health to effective price of health for all family members is equal and equal to the marginal utility of wealth – this is how goods are divided up in micro theory of demand. Health stock need not be equal for family members depending on productivity! </a:t>
            </a:r>
          </a:p>
          <a:p>
            <a:pPr marL="0" indent="0" algn="l">
              <a:buFont typeface="Arial" panose="020B0604020202020204" pitchFamily="34" charset="0"/>
              <a:buNone/>
            </a:pPr>
            <a:endParaRPr lang="en-US" sz="1200" b="0" i="0" u="none" strike="noStrike" baseline="0" dirty="0">
              <a:latin typeface="Times New Roman" panose="02020603050405020304" pitchFamily="18" charset="0"/>
            </a:endParaRPr>
          </a:p>
          <a:p>
            <a:pPr marL="0" indent="0" algn="l">
              <a:buFont typeface="Arial" panose="020B0604020202020204" pitchFamily="34" charset="0"/>
              <a:buNone/>
            </a:pPr>
            <a:r>
              <a:rPr lang="en-US" sz="1200" b="0" i="0" u="none" strike="noStrike" baseline="0" dirty="0">
                <a:latin typeface="Times New Roman" panose="02020603050405020304" pitchFamily="18" charset="0"/>
              </a:rPr>
              <a:t>Findings: 1. So those who value health more or produce it more efficiently will end up with more health (does this make sense? I can see it either way)</a:t>
            </a:r>
          </a:p>
          <a:p>
            <a:pPr marL="0" indent="0" algn="l">
              <a:buFont typeface="Arial" panose="020B0604020202020204" pitchFamily="34" charset="0"/>
              <a:buNone/>
            </a:pPr>
            <a:r>
              <a:rPr lang="en-US" sz="1200" b="0" i="0" u="none" strike="noStrike" baseline="0" dirty="0">
                <a:solidFill>
                  <a:schemeClr val="tx1"/>
                </a:solidFill>
                <a:latin typeface="Times New Roman" panose="02020603050405020304" pitchFamily="18" charset="0"/>
                <a:cs typeface="Times New Roman" panose="02020603050405020304" pitchFamily="18" charset="0"/>
              </a:rPr>
              <a:t>2. Health spills over across homes – parents with higher health will have children with higher health than parents with lower health (intergenerational spillovers)</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17660922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The main punch from the extension: think about liquidity constrained households. More $ has to be spent to bring up parents’ health to meet equation (1) , so less resources for child. But not true that households that are poorer seek out greater health interventions (why not?)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23146601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get to talking about disparities. </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24917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22244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about auditing students – please present!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414086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reports will be discounted by 10 percentage points per day late. Show sample in class next time. Don’t have to tell me ahead of time (no commitment)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71687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10/12/2023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10/12/2023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wfsJXo1h1G0?feature=oembed" TargetMode="Externa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lex-hoagland/HAD6750_2023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emonstrations.wolfram.com/ContinuousAndDiscreteTimeDiscounting/"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ex-hoagland/HAD6750_2023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orms.gle/UedkW2uyMoWTVdfz8"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 Introduction + Demand for Health Care</a:t>
            </a:r>
          </a:p>
          <a:p>
            <a:r>
              <a:rPr lang="en-US" sz="2400" dirty="0"/>
              <a:t>January 11,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3"/>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Paper Proposal: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worth 50%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Project should be purely theoretical or use theory to ground empirical work</a:t>
            </a:r>
          </a:p>
          <a:p>
            <a:pPr lvl="2" algn="just">
              <a:spcBef>
                <a:spcPts val="0"/>
              </a:spcBef>
              <a:spcAft>
                <a:spcPts val="0"/>
              </a:spcAft>
            </a:pPr>
            <a:r>
              <a:rPr lang="en-US" sz="2200" u="sng" dirty="0">
                <a:ea typeface="Calibri" panose="020F0502020204030204" pitchFamily="34" charset="0"/>
                <a:cs typeface="Times New Roman" panose="02020603050405020304" pitchFamily="18" charset="0"/>
              </a:rPr>
              <a:t>Must have a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Your proposal should: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Po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se an academic research question</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onduct a thorough literature review</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 Present a stylized model (note: you do not have to solve your model or incorporate all complexity)</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If applicable, carefully describe the ideal data and empirical strategy you would use for empirically testing your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proposal could become a part of your thesis or a publishable paper!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Proposals are due on the last day of class.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Please prepare a 20-30-minute presentation detailing your proposal</a:t>
            </a: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76210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Economic Modeling</a:t>
            </a:r>
          </a:p>
        </p:txBody>
      </p:sp>
      <p:sp>
        <p:nvSpPr>
          <p:cNvPr id="3" name="Subtitle 2">
            <a:extLst>
              <a:ext uri="{FF2B5EF4-FFF2-40B4-BE49-F238E27FC236}">
                <a16:creationId xmlns:a16="http://schemas.microsoft.com/office/drawing/2014/main" id="{12575E7B-FD6C-E8A3-F2DF-EE4A2AB1175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20323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B0F2C16C-63B4-4401-2640-980E86646A6F}"/>
              </a:ext>
            </a:extLst>
          </p:cNvPr>
          <p:cNvSpPr txBox="1"/>
          <p:nvPr/>
        </p:nvSpPr>
        <p:spPr>
          <a:xfrm>
            <a:off x="609600" y="1143000"/>
            <a:ext cx="9487662" cy="1107996"/>
          </a:xfrm>
          <a:prstGeom prst="rect">
            <a:avLst/>
          </a:prstGeom>
          <a:noFill/>
        </p:spPr>
        <p:txBody>
          <a:bodyPr wrap="none" rtlCol="0">
            <a:spAutoFit/>
          </a:bodyPr>
          <a:lstStyle/>
          <a:p>
            <a:pPr marL="285750" indent="-285750">
              <a:buFont typeface="Arial" panose="020B0604020202020204" pitchFamily="34" charset="0"/>
              <a:buChar char="•"/>
            </a:pPr>
            <a:r>
              <a:rPr lang="en-US" sz="2200" dirty="0"/>
              <a:t>What is it generally?</a:t>
            </a:r>
          </a:p>
          <a:p>
            <a:pPr marL="285750" indent="-285750">
              <a:buFont typeface="Arial" panose="020B0604020202020204" pitchFamily="34" charset="0"/>
              <a:buChar char="•"/>
            </a:pPr>
            <a:r>
              <a:rPr lang="en-US" sz="2200" dirty="0"/>
              <a:t>What’s its role in health policy evaluation / health services research? </a:t>
            </a:r>
          </a:p>
          <a:p>
            <a:pPr marL="285750" indent="-285750">
              <a:buFont typeface="Arial" panose="020B0604020202020204" pitchFamily="34" charset="0"/>
              <a:buChar char="•"/>
            </a:pPr>
            <a:r>
              <a:rPr lang="en-US" sz="2200" dirty="0"/>
              <a:t>What does it bring to the table for you? </a:t>
            </a:r>
          </a:p>
        </p:txBody>
      </p:sp>
    </p:spTree>
    <p:extLst>
      <p:ext uri="{BB962C8B-B14F-4D97-AF65-F5344CB8AC3E}">
        <p14:creationId xmlns:p14="http://schemas.microsoft.com/office/powerpoint/2010/main" val="1934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spTree>
    <p:extLst>
      <p:ext uri="{BB962C8B-B14F-4D97-AF65-F5344CB8AC3E}">
        <p14:creationId xmlns:p14="http://schemas.microsoft.com/office/powerpoint/2010/main" val="316224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pic>
        <p:nvPicPr>
          <p:cNvPr id="7" name="Online Media 6" title="What experts say about who has the world's best health-care system | Opinion">
            <a:hlinkClick r:id="" action="ppaction://media"/>
            <a:extLst>
              <a:ext uri="{FF2B5EF4-FFF2-40B4-BE49-F238E27FC236}">
                <a16:creationId xmlns:a16="http://schemas.microsoft.com/office/drawing/2014/main" id="{43B2AD57-A4EB-3282-7B09-20F42D661D98}"/>
              </a:ext>
            </a:extLst>
          </p:cNvPr>
          <p:cNvPicPr>
            <a:picLocks noRot="1" noChangeAspect="1"/>
          </p:cNvPicPr>
          <p:nvPr>
            <a:videoFile r:link="rId1"/>
          </p:nvPr>
        </p:nvPicPr>
        <p:blipFill>
          <a:blip r:embed="rId4"/>
          <a:stretch>
            <a:fillRect/>
          </a:stretch>
        </p:blipFill>
        <p:spPr>
          <a:xfrm>
            <a:off x="381000" y="1143000"/>
            <a:ext cx="9467681" cy="5349240"/>
          </a:xfrm>
          <a:prstGeom prst="rect">
            <a:avLst/>
          </a:prstGeom>
        </p:spPr>
      </p:pic>
    </p:spTree>
    <p:extLst>
      <p:ext uri="{BB962C8B-B14F-4D97-AF65-F5344CB8AC3E}">
        <p14:creationId xmlns:p14="http://schemas.microsoft.com/office/powerpoint/2010/main" val="37018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Tree>
    <p:extLst>
      <p:ext uri="{BB962C8B-B14F-4D97-AF65-F5344CB8AC3E}">
        <p14:creationId xmlns:p14="http://schemas.microsoft.com/office/powerpoint/2010/main" val="208630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
        <p:nvSpPr>
          <p:cNvPr id="2" name="TextBox 1">
            <a:extLst>
              <a:ext uri="{FF2B5EF4-FFF2-40B4-BE49-F238E27FC236}">
                <a16:creationId xmlns:a16="http://schemas.microsoft.com/office/drawing/2014/main" id="{DE384BFF-0CCB-E0FC-D7F0-B3620694FEA9}"/>
              </a:ext>
            </a:extLst>
          </p:cNvPr>
          <p:cNvSpPr txBox="1"/>
          <p:nvPr/>
        </p:nvSpPr>
        <p:spPr>
          <a:xfrm>
            <a:off x="381000" y="2080961"/>
            <a:ext cx="1051560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Economic analysis applied to health care</a:t>
            </a:r>
          </a:p>
          <a:p>
            <a:pPr marL="285750" indent="-285750">
              <a:buFont typeface="Arial" panose="020B0604020202020204" pitchFamily="34" charset="0"/>
              <a:buChar char="•"/>
            </a:pPr>
            <a:r>
              <a:rPr lang="en-US" sz="2200" dirty="0"/>
              <a:t>Prioritizes clear discussion of assumptions (incentives, preferences, etc.) </a:t>
            </a:r>
          </a:p>
          <a:p>
            <a:pPr marL="742950" lvl="1" indent="-285750">
              <a:buFont typeface="Arial" panose="020B0604020202020204" pitchFamily="34" charset="0"/>
              <a:buChar char="•"/>
            </a:pPr>
            <a:r>
              <a:rPr lang="en-US" sz="2200" dirty="0"/>
              <a:t>This is why modeling is so important! </a:t>
            </a:r>
          </a:p>
          <a:p>
            <a:pPr marL="285750" indent="-285750">
              <a:buFont typeface="Arial" panose="020B0604020202020204" pitchFamily="34" charset="0"/>
              <a:buChar char="•"/>
            </a:pPr>
            <a:r>
              <a:rPr lang="en-US" sz="2200" dirty="0"/>
              <a:t>This framework lends itself to clean empirical research: </a:t>
            </a:r>
          </a:p>
          <a:p>
            <a:pPr marL="742950" lvl="1" indent="-285750">
              <a:buFont typeface="Arial" panose="020B0604020202020204" pitchFamily="34" charset="0"/>
              <a:buChar char="•"/>
            </a:pPr>
            <a:r>
              <a:rPr lang="en-US" sz="2200" dirty="0"/>
              <a:t>Causal inference</a:t>
            </a:r>
          </a:p>
          <a:p>
            <a:pPr marL="742950" lvl="1" indent="-285750">
              <a:buFont typeface="Arial" panose="020B0604020202020204" pitchFamily="34" charset="0"/>
              <a:buChar char="•"/>
            </a:pPr>
            <a:r>
              <a:rPr lang="en-US" sz="2200" dirty="0"/>
              <a:t>Distributional impacts of policies</a:t>
            </a:r>
          </a:p>
          <a:p>
            <a:pPr marL="742950" lvl="1" indent="-285750">
              <a:buFont typeface="Arial" panose="020B0604020202020204" pitchFamily="34" charset="0"/>
              <a:buChar char="•"/>
            </a:pPr>
            <a:r>
              <a:rPr lang="en-US" sz="2200" dirty="0"/>
              <a:t>Clean identification of </a:t>
            </a:r>
            <a:r>
              <a:rPr lang="en-US" sz="2200" b="1" dirty="0"/>
              <a:t>tradeoffs</a:t>
            </a:r>
            <a:endParaRPr lang="en-US" sz="2200" dirty="0"/>
          </a:p>
          <a:p>
            <a:pPr marL="285750" indent="-285750">
              <a:buFont typeface="Arial" panose="020B0604020202020204" pitchFamily="34" charset="0"/>
              <a:buChar char="•"/>
            </a:pPr>
            <a:r>
              <a:rPr lang="en-US" sz="2200" dirty="0"/>
              <a:t>Again, not just cost-effectiveness analysis!</a:t>
            </a:r>
          </a:p>
        </p:txBody>
      </p:sp>
    </p:spTree>
    <p:extLst>
      <p:ext uri="{BB962C8B-B14F-4D97-AF65-F5344CB8AC3E}">
        <p14:creationId xmlns:p14="http://schemas.microsoft.com/office/powerpoint/2010/main" val="153561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graphicFrame>
        <p:nvGraphicFramePr>
          <p:cNvPr id="2" name="Chart 1">
            <a:extLst>
              <a:ext uri="{FF2B5EF4-FFF2-40B4-BE49-F238E27FC236}">
                <a16:creationId xmlns:a16="http://schemas.microsoft.com/office/drawing/2014/main" id="{BBE36944-ED7B-145A-F333-20FF85F039B9}"/>
              </a:ext>
            </a:extLst>
          </p:cNvPr>
          <p:cNvGraphicFramePr>
            <a:graphicFrameLocks/>
          </p:cNvGraphicFramePr>
          <p:nvPr>
            <p:extLst>
              <p:ext uri="{D42A27DB-BD31-4B8C-83A1-F6EECF244321}">
                <p14:modId xmlns:p14="http://schemas.microsoft.com/office/powerpoint/2010/main" val="2571679154"/>
              </p:ext>
            </p:extLst>
          </p:nvPr>
        </p:nvGraphicFramePr>
        <p:xfrm>
          <a:off x="685800" y="1295400"/>
          <a:ext cx="101346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658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pic>
        <p:nvPicPr>
          <p:cNvPr id="3" name="Picture 2">
            <a:extLst>
              <a:ext uri="{FF2B5EF4-FFF2-40B4-BE49-F238E27FC236}">
                <a16:creationId xmlns:a16="http://schemas.microsoft.com/office/drawing/2014/main" id="{B67B4D7E-7A22-2977-DC06-CF3B30A263A6}"/>
              </a:ext>
            </a:extLst>
          </p:cNvPr>
          <p:cNvPicPr>
            <a:picLocks noChangeAspect="1"/>
          </p:cNvPicPr>
          <p:nvPr/>
        </p:nvPicPr>
        <p:blipFill>
          <a:blip r:embed="rId3"/>
          <a:stretch>
            <a:fillRect/>
          </a:stretch>
        </p:blipFill>
        <p:spPr>
          <a:xfrm>
            <a:off x="358903" y="1395401"/>
            <a:ext cx="9623298" cy="575848"/>
          </a:xfrm>
          <a:prstGeom prst="rect">
            <a:avLst/>
          </a:prstGeom>
        </p:spPr>
      </p:pic>
      <p:pic>
        <p:nvPicPr>
          <p:cNvPr id="7" name="Picture 6">
            <a:extLst>
              <a:ext uri="{FF2B5EF4-FFF2-40B4-BE49-F238E27FC236}">
                <a16:creationId xmlns:a16="http://schemas.microsoft.com/office/drawing/2014/main" id="{74347E21-2276-2D1B-6DD2-0C1308A3AE30}"/>
              </a:ext>
            </a:extLst>
          </p:cNvPr>
          <p:cNvPicPr>
            <a:picLocks noChangeAspect="1"/>
          </p:cNvPicPr>
          <p:nvPr/>
        </p:nvPicPr>
        <p:blipFill>
          <a:blip r:embed="rId4"/>
          <a:stretch>
            <a:fillRect/>
          </a:stretch>
        </p:blipFill>
        <p:spPr>
          <a:xfrm>
            <a:off x="228600" y="2334359"/>
            <a:ext cx="6979009" cy="844593"/>
          </a:xfrm>
          <a:prstGeom prst="rect">
            <a:avLst/>
          </a:prstGeom>
        </p:spPr>
      </p:pic>
      <p:pic>
        <p:nvPicPr>
          <p:cNvPr id="9" name="Picture 8">
            <a:extLst>
              <a:ext uri="{FF2B5EF4-FFF2-40B4-BE49-F238E27FC236}">
                <a16:creationId xmlns:a16="http://schemas.microsoft.com/office/drawing/2014/main" id="{3DFA79D5-9070-FA54-8BDD-6CBF8E0870B3}"/>
              </a:ext>
            </a:extLst>
          </p:cNvPr>
          <p:cNvPicPr>
            <a:picLocks noChangeAspect="1"/>
          </p:cNvPicPr>
          <p:nvPr/>
        </p:nvPicPr>
        <p:blipFill>
          <a:blip r:embed="rId5"/>
          <a:stretch>
            <a:fillRect/>
          </a:stretch>
        </p:blipFill>
        <p:spPr>
          <a:xfrm>
            <a:off x="4140612" y="5105400"/>
            <a:ext cx="6813900" cy="958899"/>
          </a:xfrm>
          <a:prstGeom prst="rect">
            <a:avLst/>
          </a:prstGeom>
        </p:spPr>
      </p:pic>
      <p:cxnSp>
        <p:nvCxnSpPr>
          <p:cNvPr id="11" name="Straight Connector 10">
            <a:extLst>
              <a:ext uri="{FF2B5EF4-FFF2-40B4-BE49-F238E27FC236}">
                <a16:creationId xmlns:a16="http://schemas.microsoft.com/office/drawing/2014/main" id="{A17431D1-E0A9-9326-1020-320BA2307DCC}"/>
              </a:ext>
            </a:extLst>
          </p:cNvPr>
          <p:cNvCxnSpPr/>
          <p:nvPr/>
        </p:nvCxnSpPr>
        <p:spPr>
          <a:xfrm flipH="1">
            <a:off x="381000" y="2514600"/>
            <a:ext cx="10668000" cy="3429000"/>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43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pic>
        <p:nvPicPr>
          <p:cNvPr id="1026" name="Picture 2">
            <a:extLst>
              <a:ext uri="{FF2B5EF4-FFF2-40B4-BE49-F238E27FC236}">
                <a16:creationId xmlns:a16="http://schemas.microsoft.com/office/drawing/2014/main" id="{4A217C8F-62E0-9659-D963-D7E50F2537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661"/>
          <a:stretch/>
        </p:blipFill>
        <p:spPr bwMode="auto">
          <a:xfrm>
            <a:off x="533400" y="1143000"/>
            <a:ext cx="5562600" cy="551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9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5" name="Content Placeholder 4" descr="A group of people posing for the camera&#10;&#10;Description automatically generated">
            <a:extLst>
              <a:ext uri="{FF2B5EF4-FFF2-40B4-BE49-F238E27FC236}">
                <a16:creationId xmlns:a16="http://schemas.microsoft.com/office/drawing/2014/main" id="{05B97C3B-5375-46FF-8DF1-E978AD7F137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762000" y="1066800"/>
            <a:ext cx="4191000" cy="5591707"/>
          </a:xfr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sp>
        <p:nvSpPr>
          <p:cNvPr id="2" name="TextBox 1">
            <a:extLst>
              <a:ext uri="{FF2B5EF4-FFF2-40B4-BE49-F238E27FC236}">
                <a16:creationId xmlns:a16="http://schemas.microsoft.com/office/drawing/2014/main" id="{B684055C-A8A7-700F-ED8F-81DF1ABEB552}"/>
              </a:ext>
            </a:extLst>
          </p:cNvPr>
          <p:cNvSpPr txBox="1"/>
          <p:nvPr/>
        </p:nvSpPr>
        <p:spPr>
          <a:xfrm>
            <a:off x="533401" y="1143000"/>
            <a:ext cx="10134600"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Economic modeling allows us to think about: </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Tradeoffs in a formal setting</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How incentives change behavior</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Short- versus long-run impacts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Typically, models allow us to say something about: </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Equilibrium Concepts: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how does the game “shake out” when all incentives are modeled formally?</a:t>
            </a:r>
            <a:endParaRPr lang="en-US" sz="22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Comparative Statics: </a:t>
            </a:r>
            <a:r>
              <a:rPr lang="en-US" sz="2200" dirty="0">
                <a:latin typeface="Times New Roman" panose="02020603050405020304" pitchFamily="18" charset="0"/>
                <a:cs typeface="Times New Roman" panose="02020603050405020304" pitchFamily="18" charset="0"/>
              </a:rPr>
              <a:t>how does solution depend based on (causal) pathways?</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Counterfactuals:</a:t>
            </a:r>
            <a:r>
              <a:rPr lang="en-US" sz="2200" dirty="0">
                <a:latin typeface="Times New Roman" panose="02020603050405020304" pitchFamily="18" charset="0"/>
                <a:cs typeface="Times New Roman" panose="02020603050405020304" pitchFamily="18" charset="0"/>
              </a:rPr>
              <a:t> how would we predict world to change based on alternative values for exogenous variables?</a:t>
            </a:r>
          </a:p>
        </p:txBody>
      </p:sp>
    </p:spTree>
    <p:extLst>
      <p:ext uri="{BB962C8B-B14F-4D97-AF65-F5344CB8AC3E}">
        <p14:creationId xmlns:p14="http://schemas.microsoft.com/office/powerpoint/2010/main" val="3657674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41965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1964366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r>
              <a:rPr lang="en-US" sz="2400" dirty="0"/>
              <a:t>Empirical</a:t>
            </a:r>
          </a:p>
          <a:p>
            <a:pPr lvl="2"/>
            <a:r>
              <a:rPr lang="en-US" sz="2200" dirty="0"/>
              <a:t>Structural estimation</a:t>
            </a:r>
          </a:p>
          <a:p>
            <a:pPr lvl="2"/>
            <a:r>
              <a:rPr lang="en-US" sz="2200" dirty="0"/>
              <a:t>Links to econometrics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045140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pic>
        <p:nvPicPr>
          <p:cNvPr id="5" name="Picture 4">
            <a:extLst>
              <a:ext uri="{FF2B5EF4-FFF2-40B4-BE49-F238E27FC236}">
                <a16:creationId xmlns:a16="http://schemas.microsoft.com/office/drawing/2014/main" id="{3EB9C733-7AEE-499F-44C3-17C34A4D6AD5}"/>
              </a:ext>
            </a:extLst>
          </p:cNvPr>
          <p:cNvPicPr>
            <a:picLocks noChangeAspect="1"/>
          </p:cNvPicPr>
          <p:nvPr/>
        </p:nvPicPr>
        <p:blipFill>
          <a:blip r:embed="rId3"/>
          <a:stretch>
            <a:fillRect/>
          </a:stretch>
        </p:blipFill>
        <p:spPr>
          <a:xfrm>
            <a:off x="228600" y="152400"/>
            <a:ext cx="10978391" cy="6027739"/>
          </a:xfrm>
          <a:prstGeom prst="rect">
            <a:avLst/>
          </a:prstGeom>
        </p:spPr>
      </p:pic>
    </p:spTree>
    <p:extLst>
      <p:ext uri="{BB962C8B-B14F-4D97-AF65-F5344CB8AC3E}">
        <p14:creationId xmlns:p14="http://schemas.microsoft.com/office/powerpoint/2010/main" val="1273148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000548"/>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endParaRPr lang="en-US" sz="2200" dirty="0"/>
          </a:p>
        </p:txBody>
      </p:sp>
    </p:spTree>
    <p:extLst>
      <p:ext uri="{BB962C8B-B14F-4D97-AF65-F5344CB8AC3E}">
        <p14:creationId xmlns:p14="http://schemas.microsoft.com/office/powerpoint/2010/main" val="2143502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335476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endParaRPr lang="en-US" sz="2200" dirty="0"/>
          </a:p>
        </p:txBody>
      </p:sp>
    </p:spTree>
    <p:extLst>
      <p:ext uri="{BB962C8B-B14F-4D97-AF65-F5344CB8AC3E}">
        <p14:creationId xmlns:p14="http://schemas.microsoft.com/office/powerpoint/2010/main" val="2076660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4370427"/>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p:txBody>
      </p:sp>
    </p:spTree>
    <p:extLst>
      <p:ext uri="{BB962C8B-B14F-4D97-AF65-F5344CB8AC3E}">
        <p14:creationId xmlns:p14="http://schemas.microsoft.com/office/powerpoint/2010/main" val="293944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584775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a:p>
            <a:pPr marL="342900" indent="-342900">
              <a:buFont typeface="+mj-lt"/>
              <a:buAutoNum type="arabicPeriod"/>
            </a:pPr>
            <a:r>
              <a:rPr lang="en-US" sz="2200" dirty="0"/>
              <a:t>Where is the model </a:t>
            </a:r>
            <a:r>
              <a:rPr lang="en-US" sz="2200" b="1" dirty="0"/>
              <a:t>lacking </a:t>
            </a:r>
            <a:r>
              <a:rPr lang="en-US" sz="2200" dirty="0"/>
              <a:t>for me? </a:t>
            </a:r>
          </a:p>
          <a:p>
            <a:pPr marL="800100" lvl="1" indent="-342900">
              <a:buFont typeface="Arial" panose="020B0604020202020204" pitchFamily="34" charset="0"/>
              <a:buChar char="•"/>
            </a:pPr>
            <a:r>
              <a:rPr lang="en-US" sz="2200" dirty="0"/>
              <a:t>How is this model a simplification of the real world? </a:t>
            </a:r>
          </a:p>
          <a:p>
            <a:pPr marL="800100" lvl="1" indent="-342900">
              <a:buFont typeface="Arial" panose="020B0604020202020204" pitchFamily="34" charset="0"/>
              <a:buChar char="•"/>
            </a:pPr>
            <a:r>
              <a:rPr lang="en-US" sz="2200" dirty="0"/>
              <a:t>Where does that make the model weak? </a:t>
            </a:r>
          </a:p>
          <a:p>
            <a:pPr marL="800100" lvl="1" indent="-342900">
              <a:buFont typeface="Arial" panose="020B0604020202020204" pitchFamily="34" charset="0"/>
              <a:buChar char="•"/>
            </a:pPr>
            <a:r>
              <a:rPr lang="en-US" sz="2200" dirty="0"/>
              <a:t>How might the model be altered or extended? </a:t>
            </a:r>
          </a:p>
        </p:txBody>
      </p:sp>
    </p:spTree>
    <p:extLst>
      <p:ext uri="{BB962C8B-B14F-4D97-AF65-F5344CB8AC3E}">
        <p14:creationId xmlns:p14="http://schemas.microsoft.com/office/powerpoint/2010/main" val="203416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6277896" y="677863"/>
            <a:ext cx="4857136"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spcAft>
                <a:spcPts val="600"/>
              </a:spcAft>
            </a:pPr>
            <a:r>
              <a:rPr lang="en-US" dirty="0"/>
              <a:t>Model Limitations</a:t>
            </a:r>
          </a:p>
        </p:txBody>
      </p:sp>
      <p:pic>
        <p:nvPicPr>
          <p:cNvPr id="1026" name="Picture 2" descr="All models are wrong, but some are useful”. George E. P. … | Flickr">
            <a:extLst>
              <a:ext uri="{FF2B5EF4-FFF2-40B4-BE49-F238E27FC236}">
                <a16:creationId xmlns:a16="http://schemas.microsoft.com/office/drawing/2014/main" id="{BA678082-71ED-60A0-9F1C-B5D5AE75F6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686808"/>
            <a:ext cx="5451627" cy="545162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6420463" y="2325158"/>
            <a:ext cx="4572002" cy="3854979"/>
          </a:xfrm>
        </p:spPr>
        <p:txBody>
          <a:bodyPr vert="horz" lIns="91440" tIns="45720" rIns="91440" bIns="45720" rtlCol="0">
            <a:normAutofit/>
          </a:bodyPr>
          <a:lstStyle/>
          <a:p>
            <a:pPr lvl="1"/>
            <a:endParaRPr lang="en-US">
              <a:latin typeface="+mn-lt"/>
            </a:endParaRPr>
          </a:p>
          <a:p>
            <a:pPr lvl="1"/>
            <a:endParaRPr lang="en-US">
              <a:latin typeface="+mn-lt"/>
            </a:endParaRPr>
          </a:p>
        </p:txBody>
      </p:sp>
    </p:spTree>
    <p:extLst>
      <p:ext uri="{BB962C8B-B14F-4D97-AF65-F5344CB8AC3E}">
        <p14:creationId xmlns:p14="http://schemas.microsoft.com/office/powerpoint/2010/main" val="84467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calendly.com/Hoagland-office-hours/had5744-2022f</a:t>
            </a:r>
            <a:endParaRPr lang="en-US" sz="2400" dirty="0"/>
          </a:p>
          <a:p>
            <a:pPr lvl="1"/>
            <a:r>
              <a:rPr lang="en-US" sz="2400" dirty="0"/>
              <a:t>In-person/Zoom: T/W/F: 10:00 to 11:00</a:t>
            </a:r>
          </a:p>
          <a:p>
            <a:pPr lvl="1"/>
            <a:r>
              <a:rPr lang="en-US" sz="2400" dirty="0"/>
              <a:t>Note that Tuesdays are </a:t>
            </a:r>
            <a:r>
              <a:rPr lang="en-US" sz="2400" b="1" dirty="0"/>
              <a:t>by Zoom only</a:t>
            </a:r>
            <a:endParaRPr lang="en-US" sz="2400" dirty="0"/>
          </a:p>
          <a:p>
            <a:pPr lvl="1"/>
            <a:endParaRPr lang="en-US" sz="2400" dirty="0"/>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380405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457200" y="1066800"/>
            <a:ext cx="9372600" cy="5113339"/>
          </a:xfrm>
        </p:spPr>
        <p:txBody>
          <a:bodyPr/>
          <a:lstStyle/>
          <a:p>
            <a:pPr lvl="1"/>
            <a:endParaRPr lang="en-US" sz="2200"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Basic Example</a:t>
            </a:r>
            <a:r>
              <a:rPr lang="en-US">
                <a:latin typeface="Times New Roman" panose="02020603050405020304" pitchFamily="18" charset="0"/>
              </a:rPr>
              <a:t>: Modeling Demand</a:t>
            </a:r>
            <a:endParaRPr lang="en-US" dirty="0">
              <a:latin typeface="Times New Roman" panose="02020603050405020304" pitchFamily="18" charset="0"/>
            </a:endParaRPr>
          </a:p>
        </p:txBody>
      </p:sp>
    </p:spTree>
    <p:extLst>
      <p:ext uri="{BB962C8B-B14F-4D97-AF65-F5344CB8AC3E}">
        <p14:creationId xmlns:p14="http://schemas.microsoft.com/office/powerpoint/2010/main" val="2065346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Grossman (1972)</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In </a:t>
            </a:r>
            <a:r>
              <a:rPr lang="en-US" i="1" dirty="0"/>
              <a:t>Determinants of Health </a:t>
            </a:r>
            <a:r>
              <a:rPr lang="en-US" dirty="0"/>
              <a:t>(pp. 6-41). Columbia University Press.</a:t>
            </a:r>
          </a:p>
        </p:txBody>
      </p:sp>
    </p:spTree>
    <p:extLst>
      <p:ext uri="{BB962C8B-B14F-4D97-AF65-F5344CB8AC3E}">
        <p14:creationId xmlns:p14="http://schemas.microsoft.com/office/powerpoint/2010/main" val="1970065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1938992"/>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p:txBody>
      </p:sp>
    </p:spTree>
    <p:extLst>
      <p:ext uri="{BB962C8B-B14F-4D97-AF65-F5344CB8AC3E}">
        <p14:creationId xmlns:p14="http://schemas.microsoft.com/office/powerpoint/2010/main" val="5724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3416320"/>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3416320"/>
              </a:xfrm>
              <a:prstGeom prst="rect">
                <a:avLst/>
              </a:prstGeom>
              <a:blipFill>
                <a:blip r:embed="rId3"/>
                <a:stretch>
                  <a:fillRect l="-807" t="-1429" b="-3214"/>
                </a:stretch>
              </a:blipFill>
            </p:spPr>
            <p:txBody>
              <a:bodyPr/>
              <a:lstStyle/>
              <a:p>
                <a:r>
                  <a:rPr lang="en-CA">
                    <a:noFill/>
                  </a:rPr>
                  <a:t> </a:t>
                </a:r>
              </a:p>
            </p:txBody>
          </p:sp>
        </mc:Fallback>
      </mc:AlternateContent>
    </p:spTree>
    <p:extLst>
      <p:ext uri="{BB962C8B-B14F-4D97-AF65-F5344CB8AC3E}">
        <p14:creationId xmlns:p14="http://schemas.microsoft.com/office/powerpoint/2010/main" val="3704543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415498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Note: where is health </a:t>
                </a:r>
                <a:r>
                  <a:rPr lang="en-CA" sz="2400" i="1" dirty="0">
                    <a:latin typeface="Times New Roman" panose="02020603050405020304" pitchFamily="18" charset="0"/>
                    <a:cs typeface="Times New Roman" panose="02020603050405020304" pitchFamily="18" charset="0"/>
                  </a:rPr>
                  <a:t>care </a:t>
                </a:r>
                <a:r>
                  <a:rPr lang="en-CA" sz="2400" dirty="0">
                    <a:latin typeface="Times New Roman" panose="02020603050405020304" pitchFamily="18" charset="0"/>
                    <a:cs typeface="Times New Roman" panose="02020603050405020304" pitchFamily="18" charset="0"/>
                  </a:rPr>
                  <a:t>in this model?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4154984"/>
              </a:xfrm>
              <a:prstGeom prst="rect">
                <a:avLst/>
              </a:prstGeom>
              <a:blipFill>
                <a:blip r:embed="rId3"/>
                <a:stretch>
                  <a:fillRect l="-807" t="-1173" b="-2346"/>
                </a:stretch>
              </a:blipFill>
            </p:spPr>
            <p:txBody>
              <a:bodyPr/>
              <a:lstStyle/>
              <a:p>
                <a:r>
                  <a:rPr lang="en-CA">
                    <a:noFill/>
                  </a:rPr>
                  <a:t> </a:t>
                </a:r>
              </a:p>
            </p:txBody>
          </p:sp>
        </mc:Fallback>
      </mc:AlternateContent>
    </p:spTree>
    <p:extLst>
      <p:ext uri="{BB962C8B-B14F-4D97-AF65-F5344CB8AC3E}">
        <p14:creationId xmlns:p14="http://schemas.microsoft.com/office/powerpoint/2010/main" val="710378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594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D40829A-F3E1-BA52-3885-0DC764F04EB4}"/>
              </a:ext>
            </a:extLst>
          </p:cNvPr>
          <p:cNvSpPr>
            <a:spLocks noGrp="1"/>
          </p:cNvSpPr>
          <p:nvPr>
            <p:ph idx="1"/>
          </p:nvPr>
        </p:nvSpPr>
        <p:spPr>
          <a:xfrm>
            <a:off x="1211139" y="2005739"/>
            <a:ext cx="6015571" cy="4174398"/>
          </a:xfrm>
        </p:spPr>
        <p:txBody>
          <a:bodyPr>
            <a:normAutofit/>
          </a:bodyPr>
          <a:lstStyle/>
          <a:p>
            <a:r>
              <a:rPr lang="en-US" sz="2600" dirty="0"/>
              <a:t>What good is a model without tradeoffs? </a:t>
            </a:r>
          </a:p>
          <a:p>
            <a:r>
              <a:rPr lang="en-US" sz="2600" dirty="0"/>
              <a:t>How valid are its predictions? </a:t>
            </a:r>
          </a:p>
        </p:txBody>
      </p:sp>
      <p:pic>
        <p:nvPicPr>
          <p:cNvPr id="8" name="Picture 7">
            <a:extLst>
              <a:ext uri="{FF2B5EF4-FFF2-40B4-BE49-F238E27FC236}">
                <a16:creationId xmlns:a16="http://schemas.microsoft.com/office/drawing/2014/main" id="{8F6016A5-50C5-92C0-EDBD-44E2729D487C}"/>
              </a:ext>
            </a:extLst>
          </p:cNvPr>
          <p:cNvPicPr>
            <a:picLocks noChangeAspect="1"/>
          </p:cNvPicPr>
          <p:nvPr/>
        </p:nvPicPr>
        <p:blipFill rotWithShape="1">
          <a:blip r:embed="rId3"/>
          <a:srcRect r="1" b="11574"/>
          <a:stretch/>
        </p:blipFill>
        <p:spPr>
          <a:xfrm>
            <a:off x="7538689" y="10"/>
            <a:ext cx="4653311" cy="6857990"/>
          </a:xfrm>
          <a:prstGeom prst="rect">
            <a:avLst/>
          </a:prstGeom>
        </p:spPr>
      </p:pic>
      <p:sp>
        <p:nvSpPr>
          <p:cNvPr id="2" name="Title 1">
            <a:extLst>
              <a:ext uri="{FF2B5EF4-FFF2-40B4-BE49-F238E27FC236}">
                <a16:creationId xmlns:a16="http://schemas.microsoft.com/office/drawing/2014/main" id="{5E2AF411-03A2-4E5A-CBA2-2F9D478DDD03}"/>
              </a:ext>
            </a:extLst>
          </p:cNvPr>
          <p:cNvSpPr txBox="1">
            <a:spLocks/>
          </p:cNvSpPr>
          <p:nvPr/>
        </p:nvSpPr>
        <p:spPr>
          <a:xfrm>
            <a:off x="1211138" y="365760"/>
            <a:ext cx="974337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Is this realistic?</a:t>
            </a:r>
          </a:p>
        </p:txBody>
      </p:sp>
    </p:spTree>
    <p:extLst>
      <p:ext uri="{BB962C8B-B14F-4D97-AF65-F5344CB8AC3E}">
        <p14:creationId xmlns:p14="http://schemas.microsoft.com/office/powerpoint/2010/main" val="3440023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What kinds of constraints might exist? </a:t>
            </a:r>
          </a:p>
        </p:txBody>
      </p:sp>
    </p:spTree>
    <p:extLst>
      <p:ext uri="{BB962C8B-B14F-4D97-AF65-F5344CB8AC3E}">
        <p14:creationId xmlns:p14="http://schemas.microsoft.com/office/powerpoint/2010/main" val="837030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55182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kinds of constraints might exist? </a:t>
                </a:r>
              </a:p>
              <a:p>
                <a:pPr/>
                <a14:m>
                  <m:oMathPara xmlns:m="http://schemas.openxmlformats.org/officeDocument/2006/math">
                    <m:oMathParaPr>
                      <m:jc m:val="centerGroup"/>
                    </m:oMathParaPr>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Θ</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m:t>
                      </m:r>
                    </m:oMath>
                  </m:oMathPara>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working</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leisure</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health production (e.g., what is this?) </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sick</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b="1" dirty="0">
                    <a:solidFill>
                      <a:schemeClr val="accent3">
                        <a:lumMod val="75000"/>
                      </a:schemeClr>
                    </a:solidFill>
                    <a:latin typeface="Times New Roman" panose="02020603050405020304" pitchFamily="18" charset="0"/>
                    <a:cs typeface="Times New Roman" panose="02020603050405020304" pitchFamily="18" charset="0"/>
                  </a:rPr>
                  <a:t>What does the constrained problem look like now?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551824"/>
              </a:xfrm>
              <a:prstGeom prst="rect">
                <a:avLst/>
              </a:prstGeom>
              <a:blipFill>
                <a:blip r:embed="rId3"/>
                <a:stretch>
                  <a:fillRect l="-923" t="-1072"/>
                </a:stretch>
              </a:blipFill>
            </p:spPr>
            <p:txBody>
              <a:bodyPr/>
              <a:lstStyle/>
              <a:p>
                <a:r>
                  <a:rPr lang="en-CA">
                    <a:noFill/>
                  </a:rPr>
                  <a:t> </a:t>
                </a:r>
              </a:p>
            </p:txBody>
          </p:sp>
        </mc:Fallback>
      </mc:AlternateContent>
    </p:spTree>
    <p:extLst>
      <p:ext uri="{BB962C8B-B14F-4D97-AF65-F5344CB8AC3E}">
        <p14:creationId xmlns:p14="http://schemas.microsoft.com/office/powerpoint/2010/main" val="2325813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30832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(nothing is produced)</a:t>
                </a: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308324"/>
              </a:xfrm>
              <a:prstGeom prst="rect">
                <a:avLst/>
              </a:prstGeom>
              <a:blipFill>
                <a:blip r:embed="rId3"/>
                <a:stretch>
                  <a:fillRect l="-807" t="-2116"/>
                </a:stretch>
              </a:blipFill>
            </p:spPr>
            <p:txBody>
              <a:bodyPr/>
              <a:lstStyle/>
              <a:p>
                <a:r>
                  <a:rPr lang="en-CA">
                    <a:noFill/>
                  </a:rPr>
                  <a:t> </a:t>
                </a:r>
              </a:p>
            </p:txBody>
          </p:sp>
        </mc:Fallback>
      </mc:AlternateContent>
    </p:spTree>
    <p:extLst>
      <p:ext uri="{BB962C8B-B14F-4D97-AF65-F5344CB8AC3E}">
        <p14:creationId xmlns:p14="http://schemas.microsoft.com/office/powerpoint/2010/main" val="209627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r>
              <a:rPr lang="en-US" sz="2400" dirty="0" err="1">
                <a:cs typeface="Times New Roman" panose="02020603050405020304" pitchFamily="18" charset="0"/>
                <a:hlinkClick r:id="rId3"/>
              </a:rPr>
              <a:t>Github</a:t>
            </a:r>
            <a:r>
              <a:rPr lang="en-US" sz="2400" dirty="0">
                <a:cs typeface="Times New Roman" panose="02020603050405020304" pitchFamily="18" charset="0"/>
                <a:hlinkClick r:id="rId3"/>
              </a:rPr>
              <a:t> repo</a:t>
            </a:r>
            <a:endParaRPr lang="en-US" sz="2400" dirty="0">
              <a:cs typeface="Times New Roman" panose="02020603050405020304" pitchFamily="18" charset="0"/>
            </a:endParaRPr>
          </a:p>
          <a:p>
            <a:pPr lvl="1"/>
            <a:r>
              <a:rPr lang="en-US" sz="2400" dirty="0">
                <a:cs typeface="Times New Roman" panose="02020603050405020304" pitchFamily="18" charset="0"/>
              </a:rPr>
              <a:t>Contains all relevant course materials</a:t>
            </a:r>
          </a:p>
          <a:p>
            <a:pPr lvl="1"/>
            <a:r>
              <a:rPr lang="en-US" sz="2400" dirty="0">
                <a:cs typeface="Times New Roman" panose="02020603050405020304" pitchFamily="18" charset="0"/>
              </a:rPr>
              <a:t>Readings, presentation options, some slides</a:t>
            </a:r>
            <a:endParaRPr lang="en-US" sz="24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483131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h</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𝑧</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𝑌</m:t>
                          </m:r>
                        </m:e>
                        <m:sub>
                          <m:r>
                            <a:rPr lang="en-CA" sz="2400" i="1">
                              <a:latin typeface="Cambria Math" panose="02040503050406030204" pitchFamily="18" charset="0"/>
                              <a:cs typeface="Times New Roman" panose="02020603050405020304" pitchFamily="18" charset="0"/>
                            </a:rPr>
                            <m:t>𝑡</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𝑦</m:t>
                      </m:r>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154984"/>
              </a:xfrm>
              <a:prstGeom prst="rect">
                <a:avLst/>
              </a:prstGeom>
              <a:blipFill>
                <a:blip r:embed="rId3"/>
                <a:stretch>
                  <a:fillRect l="-923" t="-1175"/>
                </a:stretch>
              </a:blipFill>
            </p:spPr>
            <p:txBody>
              <a:bodyPr/>
              <a:lstStyle/>
              <a:p>
                <a:r>
                  <a:rPr lang="en-CA">
                    <a:noFill/>
                  </a:rPr>
                  <a:t> </a:t>
                </a:r>
              </a:p>
            </p:txBody>
          </p:sp>
        </mc:Fallback>
      </mc:AlternateContent>
    </p:spTree>
    <p:extLst>
      <p:ext uri="{BB962C8B-B14F-4D97-AF65-F5344CB8AC3E}">
        <p14:creationId xmlns:p14="http://schemas.microsoft.com/office/powerpoint/2010/main" val="4160344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22655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We can also write a </a:t>
                </a:r>
                <a:r>
                  <a:rPr lang="en-CA" sz="2400" b="1" dirty="0">
                    <a:latin typeface="Times New Roman" panose="02020603050405020304" pitchFamily="18" charset="0"/>
                    <a:cs typeface="Times New Roman" panose="02020603050405020304" pitchFamily="18" charset="0"/>
                  </a:rPr>
                  <a:t>law of motion </a:t>
                </a:r>
                <a:r>
                  <a:rPr lang="en-CA" sz="2400" dirty="0">
                    <a:latin typeface="Times New Roman" panose="02020603050405020304" pitchFamily="18" charset="0"/>
                    <a:cs typeface="Times New Roman" panose="02020603050405020304" pitchFamily="18" charset="0"/>
                  </a:rPr>
                  <a:t>for how health evolves over time: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den>
                      </m:f>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𝛿</m:t>
                      </m:r>
                      <m:r>
                        <a:rPr lang="en-CA" sz="2400" b="0" i="1" smtClean="0">
                          <a:latin typeface="Cambria Math" panose="02040503050406030204" pitchFamily="18" charset="0"/>
                          <a:cs typeface="Times New Roman" panose="02020603050405020304" pitchFamily="18" charset="0"/>
                        </a:rPr>
                        <m:t>𝐻</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226559"/>
              </a:xfrm>
              <a:prstGeom prst="rect">
                <a:avLst/>
              </a:prstGeom>
              <a:blipFill>
                <a:blip r:embed="rId3"/>
                <a:stretch>
                  <a:fillRect l="-923" t="-933"/>
                </a:stretch>
              </a:blipFill>
            </p:spPr>
            <p:txBody>
              <a:bodyPr/>
              <a:lstStyle/>
              <a:p>
                <a:r>
                  <a:rPr lang="en-CA">
                    <a:noFill/>
                  </a:rPr>
                  <a:t> </a:t>
                </a:r>
              </a:p>
            </p:txBody>
          </p:sp>
        </mc:Fallback>
      </mc:AlternateContent>
    </p:spTree>
    <p:extLst>
      <p:ext uri="{BB962C8B-B14F-4D97-AF65-F5344CB8AC3E}">
        <p14:creationId xmlns:p14="http://schemas.microsoft.com/office/powerpoint/2010/main" val="177166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87760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r>
                  <a:rPr lang="en-CA" sz="2400" dirty="0">
                    <a:latin typeface="Times New Roman" panose="02020603050405020304" pitchFamily="18" charset="0"/>
                    <a:cs typeface="Times New Roman" panose="02020603050405020304" pitchFamily="18" charset="0"/>
                  </a:rPr>
                  <a:t>: see </a:t>
                </a:r>
                <a:r>
                  <a:rPr lang="en-CA" sz="2400" dirty="0">
                    <a:latin typeface="Times New Roman" panose="02020603050405020304" pitchFamily="18" charset="0"/>
                    <a:cs typeface="Times New Roman" panose="02020603050405020304" pitchFamily="18" charset="0"/>
                    <a:hlinkClick r:id="rId3"/>
                  </a:rPr>
                  <a:t>https://demonstrations.wolfram.com/ContinuousAndDiscreteTimeDiscounting/</a:t>
                </a:r>
                <a:r>
                  <a:rPr lang="en-CA" sz="2400" dirty="0">
                    <a:latin typeface="Times New Roman" panose="02020603050405020304" pitchFamily="18" charset="0"/>
                    <a:cs typeface="Times New Roman" panose="02020603050405020304" pitchFamily="18" charset="0"/>
                  </a:rPr>
                  <a:t> </a:t>
                </a:r>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877600"/>
              </a:xfrm>
              <a:prstGeom prst="rect">
                <a:avLst/>
              </a:prstGeom>
              <a:blipFill>
                <a:blip r:embed="rId4"/>
                <a:stretch>
                  <a:fillRect l="-807" t="-1258" r="-865"/>
                </a:stretch>
              </a:blipFill>
            </p:spPr>
            <p:txBody>
              <a:bodyPr/>
              <a:lstStyle/>
              <a:p>
                <a:r>
                  <a:rPr lang="en-US">
                    <a:noFill/>
                  </a:rPr>
                  <a:t> </a:t>
                </a:r>
              </a:p>
            </p:txBody>
          </p:sp>
        </mc:Fallback>
      </mc:AlternateContent>
    </p:spTree>
    <p:extLst>
      <p:ext uri="{BB962C8B-B14F-4D97-AF65-F5344CB8AC3E}">
        <p14:creationId xmlns:p14="http://schemas.microsoft.com/office/powerpoint/2010/main" val="3443307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94917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Subject to: </a:t>
                </a:r>
              </a:p>
              <a:p>
                <a:pPr/>
                <a14:m>
                  <m:oMathPara xmlns:m="http://schemas.openxmlformats.org/officeDocument/2006/math">
                    <m:oMathParaPr>
                      <m:jc m:val="centerGroup"/>
                    </m:oMathParaPr>
                    <m:oMath xmlns:m="http://schemas.openxmlformats.org/officeDocument/2006/math">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𝐻</m:t>
                          </m:r>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r>
                        <a:rPr lang="en-CA" sz="2400" i="1">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e>
                      </m:d>
                      <m:r>
                        <a:rPr lang="en-CA" sz="2400" b="0" i="1" smtClean="0">
                          <a:latin typeface="Cambria Math" panose="02040503050406030204" pitchFamily="18" charset="0"/>
                          <a:cs typeface="Times New Roman" panose="02020603050405020304" pitchFamily="18" charset="0"/>
                        </a:rPr>
                        <m:t>𝐿𝑎𝑤</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𝑜𝑓</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𝑚𝑜𝑡𝑖𝑜𝑛</m:t>
                      </m:r>
                    </m:oMath>
                  </m:oMathPara>
                </a14:m>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𝑤</m:t>
                          </m:r>
                        </m:sup>
                      </m:s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2</m:t>
                          </m:r>
                        </m:e>
                      </m:d>
                      <m:r>
                        <a:rPr lang="en-CA" sz="2400" b="0" i="1" smtClean="0">
                          <a:latin typeface="Cambria Math" panose="02040503050406030204" pitchFamily="18" charset="0"/>
                          <a:cs typeface="Times New Roman" panose="02020603050405020304" pitchFamily="18" charset="0"/>
                        </a:rPr>
                        <m:t>𝐵𝑢𝑑𝑔𝑒𝑡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𝑐𝑜𝑛𝑠𝑡𝑟𝑎𝑖𝑛𝑡</m:t>
                      </m:r>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𝑝𝑒𝑟</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𝑝𝑒𝑟𝑖𝑜𝑑</m:t>
                          </m:r>
                        </m:e>
                      </m:d>
                    </m:oMath>
                  </m:oMathPara>
                </a14:m>
                <a:endParaRPr lang="en-CA" sz="2400" b="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949175"/>
              </a:xfrm>
              <a:prstGeom prst="rect">
                <a:avLst/>
              </a:prstGeom>
              <a:blipFill>
                <a:blip r:embed="rId3"/>
                <a:stretch>
                  <a:fillRect l="-923" t="-985" r="-865"/>
                </a:stretch>
              </a:blipFill>
            </p:spPr>
            <p:txBody>
              <a:bodyPr/>
              <a:lstStyle/>
              <a:p>
                <a:r>
                  <a:rPr lang="en-CA">
                    <a:noFill/>
                  </a:rPr>
                  <a:t> </a:t>
                </a:r>
              </a:p>
            </p:txBody>
          </p:sp>
        </mc:Fallback>
      </mc:AlternateContent>
    </p:spTree>
    <p:extLst>
      <p:ext uri="{BB962C8B-B14F-4D97-AF65-F5344CB8AC3E}">
        <p14:creationId xmlns:p14="http://schemas.microsoft.com/office/powerpoint/2010/main" val="2349673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5F18C-CBDD-3F10-2C0A-42D6543BF6E9}"/>
              </a:ext>
            </a:extLst>
          </p:cNvPr>
          <p:cNvPicPr>
            <a:picLocks noChangeAspect="1"/>
          </p:cNvPicPr>
          <p:nvPr/>
        </p:nvPicPr>
        <p:blipFill>
          <a:blip r:embed="rId3"/>
          <a:stretch>
            <a:fillRect/>
          </a:stretch>
        </p:blipFill>
        <p:spPr>
          <a:xfrm>
            <a:off x="3209963" y="1364348"/>
            <a:ext cx="4915586" cy="4858428"/>
          </a:xfrm>
          <a:prstGeom prst="rect">
            <a:avLst/>
          </a:prstGeom>
        </p:spPr>
      </p:pic>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spTree>
    <p:extLst>
      <p:ext uri="{BB962C8B-B14F-4D97-AF65-F5344CB8AC3E}">
        <p14:creationId xmlns:p14="http://schemas.microsoft.com/office/powerpoint/2010/main" val="2972320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294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19127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C002C49B-E187-8CD7-4840-8A7C53F05FB1}"/>
              </a:ext>
            </a:extLst>
          </p:cNvPr>
          <p:cNvSpPr/>
          <p:nvPr/>
        </p:nvSpPr>
        <p:spPr>
          <a:xfrm>
            <a:off x="6499134" y="2971800"/>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88ABD440-54A7-8E01-84B8-7B1E4CF69B4E}"/>
              </a:ext>
            </a:extLst>
          </p:cNvPr>
          <p:cNvSpPr/>
          <p:nvPr/>
        </p:nvSpPr>
        <p:spPr>
          <a:xfrm>
            <a:off x="6858984" y="25293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4E18FE9-9E0D-A41A-163E-97A766B097A9}"/>
              </a:ext>
            </a:extLst>
          </p:cNvPr>
          <p:cNvSpPr/>
          <p:nvPr/>
        </p:nvSpPr>
        <p:spPr>
          <a:xfrm>
            <a:off x="6651533" y="27094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reeform: Shape 13">
            <a:extLst>
              <a:ext uri="{FF2B5EF4-FFF2-40B4-BE49-F238E27FC236}">
                <a16:creationId xmlns:a16="http://schemas.microsoft.com/office/drawing/2014/main" id="{5C8888D2-770C-24A8-B283-8907E4C71101}"/>
              </a:ext>
            </a:extLst>
          </p:cNvPr>
          <p:cNvSpPr/>
          <p:nvPr/>
        </p:nvSpPr>
        <p:spPr>
          <a:xfrm>
            <a:off x="7179697" y="2120771"/>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1328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336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1200329"/>
              </a:xfrm>
              <a:prstGeom prst="rect">
                <a:avLst/>
              </a:prstGeom>
              <a:blipFill>
                <a:blip r:embed="rId3"/>
                <a:stretch>
                  <a:fillRect l="-807" t="-4061"/>
                </a:stretch>
              </a:blipFill>
            </p:spPr>
            <p:txBody>
              <a:bodyPr/>
              <a:lstStyle/>
              <a:p>
                <a:r>
                  <a:rPr lang="en-CA">
                    <a:noFill/>
                  </a:rPr>
                  <a:t> </a:t>
                </a:r>
              </a:p>
            </p:txBody>
          </p:sp>
        </mc:Fallback>
      </mc:AlternateContent>
    </p:spTree>
    <p:extLst>
      <p:ext uri="{BB962C8B-B14F-4D97-AF65-F5344CB8AC3E}">
        <p14:creationId xmlns:p14="http://schemas.microsoft.com/office/powerpoint/2010/main" val="324116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r>
              <a:rPr lang="en-US" sz="2400" dirty="0" err="1">
                <a:cs typeface="Times New Roman" panose="02020603050405020304" pitchFamily="18" charset="0"/>
                <a:hlinkClick r:id="rId3"/>
              </a:rPr>
              <a:t>Github</a:t>
            </a:r>
            <a:r>
              <a:rPr lang="en-US" sz="2400" dirty="0">
                <a:cs typeface="Times New Roman" panose="02020603050405020304" pitchFamily="18" charset="0"/>
                <a:hlinkClick r:id="rId3"/>
              </a:rPr>
              <a:t> repo</a:t>
            </a:r>
            <a:endParaRPr lang="en-US" sz="2400" dirty="0">
              <a:cs typeface="Times New Roman" panose="02020603050405020304" pitchFamily="18" charset="0"/>
            </a:endParaRPr>
          </a:p>
          <a:p>
            <a:pPr lvl="1"/>
            <a:r>
              <a:rPr lang="en-US" sz="2400" dirty="0">
                <a:cs typeface="Times New Roman" panose="02020603050405020304" pitchFamily="18" charset="0"/>
              </a:rPr>
              <a:t>Contains all relevant course materials</a:t>
            </a:r>
          </a:p>
          <a:p>
            <a:pPr lvl="1"/>
            <a:r>
              <a:rPr lang="en-US" sz="2400" dirty="0">
                <a:cs typeface="Times New Roman" panose="02020603050405020304" pitchFamily="18" charset="0"/>
              </a:rPr>
              <a:t>Readings, presentation options, some slides</a:t>
            </a:r>
          </a:p>
          <a:p>
            <a:pPr lvl="1"/>
            <a:endParaRPr lang="en-US" sz="2400" dirty="0">
              <a:cs typeface="Times New Roman" panose="02020603050405020304" pitchFamily="18" charset="0"/>
            </a:endParaRPr>
          </a:p>
          <a:p>
            <a:pPr marL="274320" lvl="1" indent="0">
              <a:buNone/>
            </a:pPr>
            <a:r>
              <a:rPr lang="en-US" sz="2400" b="1" dirty="0"/>
              <a:t>Hypothesis for group annotation</a:t>
            </a:r>
            <a:r>
              <a:rPr lang="en-US" sz="2400" dirty="0"/>
              <a:t>: tutorial on Quercus</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85837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641236"/>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b="0" dirty="0">
                  <a:latin typeface="Times New Roman" panose="02020603050405020304" pitchFamily="18" charset="0"/>
                  <a:cs typeface="Times New Roman" panose="02020603050405020304" pitchFamily="18" charset="0"/>
                </a:endParaRPr>
              </a:p>
              <a:p>
                <a:pPr algn="ct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First order conditions: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ℒ</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den>
                      </m:f>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𝐺</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≡0</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we interpret this?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641236"/>
              </a:xfrm>
              <a:prstGeom prst="rect">
                <a:avLst/>
              </a:prstGeom>
              <a:blipFill>
                <a:blip r:embed="rId3"/>
                <a:stretch>
                  <a:fillRect l="-923" t="-1848" b="-4388"/>
                </a:stretch>
              </a:blipFill>
            </p:spPr>
            <p:txBody>
              <a:bodyPr/>
              <a:lstStyle/>
              <a:p>
                <a:r>
                  <a:rPr lang="en-CA">
                    <a:noFill/>
                  </a:rPr>
                  <a:t> </a:t>
                </a:r>
              </a:p>
            </p:txBody>
          </p:sp>
        </mc:Fallback>
      </mc:AlternateContent>
    </p:spTree>
    <p:extLst>
      <p:ext uri="{BB962C8B-B14F-4D97-AF65-F5344CB8AC3E}">
        <p14:creationId xmlns:p14="http://schemas.microsoft.com/office/powerpoint/2010/main" val="3650047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Shows that health production can be modeled as a stock/investment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Helps to model long term decision-making for health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has this model been used empirically?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theoretically justify </a:t>
                </a:r>
                <a:r>
                  <a:rPr lang="en-CA" sz="2400" b="1" dirty="0">
                    <a:latin typeface="Times New Roman" panose="02020603050405020304" pitchFamily="18" charset="0"/>
                    <a:cs typeface="Times New Roman" panose="02020603050405020304" pitchFamily="18" charset="0"/>
                  </a:rPr>
                  <a:t>SES Health Gradient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Model health </a:t>
                </a:r>
                <a:r>
                  <a:rPr lang="en-CA" sz="2400" b="1" dirty="0">
                    <a:latin typeface="Times New Roman" panose="02020603050405020304" pitchFamily="18" charset="0"/>
                    <a:cs typeface="Times New Roman" panose="02020603050405020304" pitchFamily="18" charset="0"/>
                  </a:rPr>
                  <a:t>optimally deteriorating with age</a:t>
                </a:r>
              </a:p>
              <a:p>
                <a:pPr marL="342900" indent="-342900">
                  <a:buFont typeface="Arial" panose="020B0604020202020204" pitchFamily="34" charset="0"/>
                  <a:buChar char="•"/>
                </a:pPr>
                <a:endParaRPr lang="en-CA"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limitations exist?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Requires certainty – known function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 savings</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a:stretch>
              </a:blipFill>
            </p:spPr>
            <p:txBody>
              <a:bodyPr/>
              <a:lstStyle/>
              <a:p>
                <a:r>
                  <a:rPr lang="en-CA">
                    <a:noFill/>
                  </a:rPr>
                  <a:t> </a:t>
                </a:r>
              </a:p>
            </p:txBody>
          </p:sp>
        </mc:Fallback>
      </mc:AlternateContent>
    </p:spTree>
    <p:extLst>
      <p:ext uri="{BB962C8B-B14F-4D97-AF65-F5344CB8AC3E}">
        <p14:creationId xmlns:p14="http://schemas.microsoft.com/office/powerpoint/2010/main" val="3085919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Discussions on Grossman	</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pPr marL="342900" indent="-342900">
              <a:buFont typeface="Arial" panose="020B0604020202020204" pitchFamily="34" charset="0"/>
              <a:buChar char="•"/>
            </a:pPr>
            <a:r>
              <a:rPr lang="en-US" dirty="0" err="1"/>
              <a:t>Zweifel</a:t>
            </a:r>
            <a:r>
              <a:rPr lang="en-US" dirty="0"/>
              <a:t>, P. (2012). “The Grossman model after 40 years”.</a:t>
            </a:r>
            <a:r>
              <a:rPr lang="en-US" i="1" dirty="0"/>
              <a:t> The European Journal of Health Economics</a:t>
            </a:r>
          </a:p>
          <a:p>
            <a:pPr marL="342900" indent="-342900">
              <a:buFont typeface="Arial" panose="020B0604020202020204" pitchFamily="34" charset="0"/>
              <a:buChar char="•"/>
            </a:pPr>
            <a:r>
              <a:rPr lang="en-US" dirty="0" err="1"/>
              <a:t>Kaestner</a:t>
            </a:r>
            <a:r>
              <a:rPr lang="en-US" dirty="0"/>
              <a:t>, R. (2013). “The Grossman model after 40 years: a reply to Peter </a:t>
            </a:r>
            <a:r>
              <a:rPr lang="en-US" dirty="0" err="1"/>
              <a:t>Zweifel</a:t>
            </a:r>
            <a:r>
              <a:rPr lang="en-US" dirty="0"/>
              <a:t>”. </a:t>
            </a:r>
            <a:r>
              <a:rPr lang="en-US" i="1" dirty="0"/>
              <a:t>The European Journal of Health Economics</a:t>
            </a:r>
          </a:p>
        </p:txBody>
      </p:sp>
    </p:spTree>
    <p:extLst>
      <p:ext uri="{BB962C8B-B14F-4D97-AF65-F5344CB8AC3E}">
        <p14:creationId xmlns:p14="http://schemas.microsoft.com/office/powerpoint/2010/main" val="1861497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Tree>
    <p:extLst>
      <p:ext uri="{BB962C8B-B14F-4D97-AF65-F5344CB8AC3E}">
        <p14:creationId xmlns:p14="http://schemas.microsoft.com/office/powerpoint/2010/main" val="1853523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
        <p:nvSpPr>
          <p:cNvPr id="5" name="TextBox 4">
            <a:extLst>
              <a:ext uri="{FF2B5EF4-FFF2-40B4-BE49-F238E27FC236}">
                <a16:creationId xmlns:a16="http://schemas.microsoft.com/office/drawing/2014/main" id="{00D7B428-141D-40F2-1CD7-5C711BDA33AD}"/>
              </a:ext>
            </a:extLst>
          </p:cNvPr>
          <p:cNvSpPr txBox="1"/>
          <p:nvPr/>
        </p:nvSpPr>
        <p:spPr>
          <a:xfrm>
            <a:off x="1204899" y="2326254"/>
            <a:ext cx="8925713" cy="1200329"/>
          </a:xfrm>
          <a:prstGeom prst="rect">
            <a:avLst/>
          </a:prstGeom>
          <a:solidFill>
            <a:schemeClr val="accent2"/>
          </a:solidFill>
          <a:ln>
            <a:solidFill>
              <a:schemeClr val="accent2">
                <a:lumMod val="50000"/>
              </a:schemeClr>
            </a:solidFill>
          </a:ln>
        </p:spPr>
        <p:txBody>
          <a:bodyPr wrap="none" rtlCol="0">
            <a:spAutoFit/>
          </a:bodyPr>
          <a:lstStyle/>
          <a:p>
            <a:r>
              <a:rPr lang="en-US" sz="2400" dirty="0">
                <a:solidFill>
                  <a:schemeClr val="bg1"/>
                </a:solidFill>
                <a:latin typeface="Garamond" panose="02020404030301010803" pitchFamily="18" charset="0"/>
              </a:rPr>
              <a:t>“However, the acronym MGM already suggests that the model amounts </a:t>
            </a:r>
          </a:p>
          <a:p>
            <a:r>
              <a:rPr lang="en-US" sz="2400" dirty="0">
                <a:solidFill>
                  <a:schemeClr val="bg1"/>
                </a:solidFill>
                <a:latin typeface="Garamond" panose="02020404030301010803" pitchFamily="18" charset="0"/>
              </a:rPr>
              <a:t>to something like the Hollywood dream factory </a:t>
            </a:r>
            <a:r>
              <a:rPr lang="en-US" sz="2400" b="0" i="0" u="none" strike="noStrike" baseline="0" dirty="0">
                <a:solidFill>
                  <a:schemeClr val="bg1"/>
                </a:solidFill>
                <a:latin typeface="Garamond" panose="02020404030301010803" pitchFamily="18" charset="0"/>
              </a:rPr>
              <a:t>Metro-Goldwyn-Mayer: </a:t>
            </a:r>
          </a:p>
          <a:p>
            <a:r>
              <a:rPr lang="en-US" sz="2400" b="0" i="0" u="none" strike="noStrike" baseline="0" dirty="0">
                <a:solidFill>
                  <a:schemeClr val="bg1"/>
                </a:solidFill>
                <a:latin typeface="Garamond" panose="02020404030301010803" pitchFamily="18" charset="0"/>
              </a:rPr>
              <a:t>much elegance, very inspiring, but of limited relevance to the real world.”</a:t>
            </a:r>
            <a:endParaRPr lang="en-CA" sz="24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753BF961-7F59-74FF-3691-F875B37F5B1A}"/>
              </a:ext>
            </a:extLst>
          </p:cNvPr>
          <p:cNvSpPr txBox="1"/>
          <p:nvPr/>
        </p:nvSpPr>
        <p:spPr>
          <a:xfrm>
            <a:off x="1357299" y="3962400"/>
            <a:ext cx="7253301" cy="1569660"/>
          </a:xfrm>
          <a:prstGeom prst="rect">
            <a:avLst/>
          </a:prstGeom>
          <a:solidFill>
            <a:schemeClr val="accent2"/>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“It is amazing that neither the reviewers nor the editors of</a:t>
            </a:r>
          </a:p>
          <a:p>
            <a:r>
              <a:rPr lang="en-US" sz="2400" dirty="0">
                <a:solidFill>
                  <a:schemeClr val="bg1"/>
                </a:solidFill>
                <a:latin typeface="Garamond" panose="02020404030301010803" pitchFamily="18" charset="0"/>
              </a:rPr>
              <a:t>Health Economics recognized this. Or was there collusion</a:t>
            </a:r>
          </a:p>
          <a:p>
            <a:r>
              <a:rPr lang="en-US" sz="2400" dirty="0">
                <a:solidFill>
                  <a:schemeClr val="bg1"/>
                </a:solidFill>
                <a:latin typeface="Garamond" panose="02020404030301010803" pitchFamily="18" charset="0"/>
              </a:rPr>
              <a:t>between the journal and the author, serving their shared</a:t>
            </a:r>
          </a:p>
          <a:p>
            <a:r>
              <a:rPr lang="en-US" sz="2400" dirty="0">
                <a:solidFill>
                  <a:schemeClr val="bg1"/>
                </a:solidFill>
                <a:latin typeface="Garamond" panose="02020404030301010803" pitchFamily="18" charset="0"/>
              </a:rPr>
              <a:t>interest in keeping the MGM bandwagon rolling? </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567179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a:p>
                <a:pPr marL="457200" indent="-457200">
                  <a:buFont typeface="+mj-lt"/>
                  <a:buAutoNum type="arabicPeriod"/>
                </a:pPr>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Fundamental critique: Grossman predicts (models?) co-movement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US"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in empirical work, sicker people (lower</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𝐻</m:t>
                    </m:r>
                  </m:oMath>
                </a14:m>
                <a:r>
                  <a:rPr lang="en-US" sz="2400" dirty="0">
                    <a:latin typeface="Times New Roman" panose="02020603050405020304" pitchFamily="18" charset="0"/>
                    <a:cs typeface="Times New Roman" panose="02020603050405020304" pitchFamily="18" charset="0"/>
                  </a:rPr>
                  <a:t>) are found to visit the doctor more frequently (higher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What do we think of this critique?</a:t>
                </a:r>
                <a:endParaRPr lang="en-CA" sz="2400" dirty="0">
                  <a:latin typeface="Times New Roman" panose="02020603050405020304" pitchFamily="18" charset="0"/>
                  <a:cs typeface="Times New Roman" panose="02020603050405020304" pitchFamily="18" charset="0"/>
                </a:endParaRPr>
              </a:p>
              <a:p>
                <a:pPr lvl="1"/>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Thankfully, he proposes an alternative model, based on </a:t>
                </a:r>
                <a:r>
                  <a:rPr lang="en-CA" sz="2400" b="1" dirty="0">
                    <a:latin typeface="Times New Roman" panose="02020603050405020304" pitchFamily="18" charset="0"/>
                    <a:cs typeface="Times New Roman" panose="02020603050405020304" pitchFamily="18" charset="0"/>
                  </a:rPr>
                  <a:t>stochastic state dependence </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investment return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therefore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But it depends a lot on where you were yesterday</a:t>
                </a:r>
              </a:p>
            </p:txBody>
          </p:sp>
        </mc:Choice>
        <mc:Fallback xmlns="">
          <p:sp>
            <p:nvSpPr>
              <p:cNvPr id="3" name="TextBox 2">
                <a:extLst>
                  <a:ext uri="{FF2B5EF4-FFF2-40B4-BE49-F238E27FC236}">
                    <a16:creationId xmlns:a16="http://schemas.microsoft.com/office/drawing/2014/main" id="{132F25E1-D8BA-BC55-3995-27EE46EBBB02}"/>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r="-461" b="-1995"/>
                </a:stretch>
              </a:blipFill>
            </p:spPr>
            <p:txBody>
              <a:bodyPr/>
              <a:lstStyle/>
              <a:p>
                <a:r>
                  <a:rPr lang="en-US">
                    <a:noFill/>
                  </a:rPr>
                  <a:t> </a:t>
                </a:r>
              </a:p>
            </p:txBody>
          </p:sp>
        </mc:Fallback>
      </mc:AlternateContent>
    </p:spTree>
    <p:extLst>
      <p:ext uri="{BB962C8B-B14F-4D97-AF65-F5344CB8AC3E}">
        <p14:creationId xmlns:p14="http://schemas.microsoft.com/office/powerpoint/2010/main" val="285526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3190803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Reverse causality 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26C97C57-C13D-F525-E143-7F105608FABE}"/>
              </a:ext>
            </a:extLst>
          </p:cNvPr>
          <p:cNvSpPr txBox="1"/>
          <p:nvPr/>
        </p:nvSpPr>
        <p:spPr>
          <a:xfrm>
            <a:off x="1295400" y="2970550"/>
            <a:ext cx="9448800" cy="1938992"/>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CA" sz="2400" dirty="0">
                <a:solidFill>
                  <a:schemeClr val="bg1"/>
                </a:solidFill>
                <a:latin typeface="Garamond" panose="02020404030301010803" pitchFamily="18" charset="0"/>
              </a:rPr>
              <a:t>“</a:t>
            </a:r>
            <a:r>
              <a:rPr lang="en-US" sz="2400" dirty="0" err="1">
                <a:solidFill>
                  <a:schemeClr val="bg1"/>
                </a:solidFill>
                <a:latin typeface="Garamond" panose="02020404030301010803" pitchFamily="18" charset="0"/>
              </a:rPr>
              <a:t>Zweifel</a:t>
            </a:r>
            <a:r>
              <a:rPr lang="en-US" sz="2400" dirty="0">
                <a:solidFill>
                  <a:schemeClr val="bg1"/>
                </a:solidFill>
                <a:latin typeface="Garamond" panose="02020404030301010803" pitchFamily="18" charset="0"/>
              </a:rPr>
              <a:t> suggests, disconcertingly, that there is a conspiracy within the health economics community to shield the Grossman model from meaningful criticism (‘‘Or was there collusion between the journal and the author, serving</a:t>
            </a:r>
          </a:p>
          <a:p>
            <a:r>
              <a:rPr lang="en-US" sz="2400" dirty="0">
                <a:solidFill>
                  <a:schemeClr val="bg1"/>
                </a:solidFill>
                <a:latin typeface="Garamond" panose="02020404030301010803" pitchFamily="18" charset="0"/>
              </a:rPr>
              <a:t>their shared interest in keeping the MGM bandwagon rolling?’’). This barely disguised (as a question) accusation is unjustified and disingenuous.”</a:t>
            </a:r>
            <a:endParaRPr lang="en-CA" sz="2400" dirty="0">
              <a:solidFill>
                <a:schemeClr val="bg1"/>
              </a:solidFill>
              <a:latin typeface="Garamond" panose="02020404030301010803" pitchFamily="18" charset="0"/>
            </a:endParaRPr>
          </a:p>
        </p:txBody>
      </p:sp>
      <p:sp>
        <p:nvSpPr>
          <p:cNvPr id="5" name="TextBox 4">
            <a:extLst>
              <a:ext uri="{FF2B5EF4-FFF2-40B4-BE49-F238E27FC236}">
                <a16:creationId xmlns:a16="http://schemas.microsoft.com/office/drawing/2014/main" id="{BD8EFBDC-DB6F-B295-FB56-E829E107FA4B}"/>
              </a:ext>
            </a:extLst>
          </p:cNvPr>
          <p:cNvSpPr txBox="1"/>
          <p:nvPr/>
        </p:nvSpPr>
        <p:spPr>
          <a:xfrm>
            <a:off x="1295400" y="5080963"/>
            <a:ext cx="9448800" cy="1569660"/>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“Is the Grossman model perfect? No, but it provides a logically consistent framework to: (1) explain observed differences in health, investments in health including medical care, and consumption; and (2) evaluate public and private policies to affect these outcomes. It is as relevant today as it was 40 years ago.”</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827356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452431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Laporte (2014) walks through a credible way to test this claim: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a:t>
                </a:r>
                <a:r>
                  <a:rPr lang="en-CA" sz="2400" dirty="0">
                    <a:latin typeface="Times New Roman" panose="02020603050405020304" pitchFamily="18" charset="0"/>
                    <a:cs typeface="Times New Roman" panose="02020603050405020304" pitchFamily="18" charset="0"/>
                  </a:rPr>
                  <a:t> is treating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effectively as non-durable in his critique</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That’s the opposite of what Grossman assumed!</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 can show directly that higher levels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may reduce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tomorrow, but this is because of the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lower returns from increasing an already high level of health </a:t>
                </a:r>
              </a:p>
              <a:p>
                <a:pPr marL="800100" lvl="1" indent="-342900">
                  <a:buFont typeface="Arial" panose="020B0604020202020204" pitchFamily="34" charset="0"/>
                  <a:buChar char="•"/>
                </a:pPr>
                <a:r>
                  <a:rPr lang="en-CA" sz="2400" u="sng" dirty="0">
                    <a:solidFill>
                      <a:schemeClr val="accent2">
                        <a:lumMod val="75000"/>
                      </a:schemeClr>
                    </a:solidFill>
                    <a:latin typeface="Times New Roman" panose="02020603050405020304" pitchFamily="18" charset="0"/>
                    <a:cs typeface="Times New Roman" panose="02020603050405020304" pitchFamily="18" charset="0"/>
                  </a:rPr>
                  <a:t>Still can’t say anything about how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h</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sub>
                    </m:sSub>
                  </m:oMath>
                </a14:m>
                <a:r>
                  <a:rPr lang="en-CA" sz="2400" u="sng" dirty="0">
                    <a:solidFill>
                      <a:schemeClr val="accent2">
                        <a:lumMod val="75000"/>
                      </a:schemeClr>
                    </a:solidFill>
                    <a:latin typeface="Times New Roman" panose="02020603050405020304" pitchFamily="18" charset="0"/>
                    <a:cs typeface="Times New Roman" panose="02020603050405020304" pitchFamily="18" charset="0"/>
                  </a:rPr>
                  <a:t> affects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𝐻</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+1</m:t>
                        </m:r>
                      </m:sub>
                    </m:sSub>
                  </m:oMath>
                </a14:m>
                <a:endParaRPr lang="en-CA" sz="2400" u="sng" dirty="0">
                  <a:solidFill>
                    <a:schemeClr val="accent2">
                      <a:lumMod val="75000"/>
                    </a:schemeClr>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4524315"/>
              </a:xfrm>
              <a:prstGeom prst="rect">
                <a:avLst/>
              </a:prstGeom>
              <a:blipFill>
                <a:blip r:embed="rId3"/>
                <a:stretch>
                  <a:fillRect l="-807" t="-1078" r="-1557"/>
                </a:stretch>
              </a:blipFill>
            </p:spPr>
            <p:txBody>
              <a:bodyPr/>
              <a:lstStyle/>
              <a:p>
                <a:r>
                  <a:rPr lang="en-US">
                    <a:noFill/>
                  </a:rPr>
                  <a:t> </a:t>
                </a:r>
              </a:p>
            </p:txBody>
          </p:sp>
        </mc:Fallback>
      </mc:AlternateContent>
    </p:spTree>
    <p:extLst>
      <p:ext uri="{BB962C8B-B14F-4D97-AF65-F5344CB8AC3E}">
        <p14:creationId xmlns:p14="http://schemas.microsoft.com/office/powerpoint/2010/main" val="1084644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Jacobson (2000)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“The family as producer of health—an extended Grossman model.”            </a:t>
            </a:r>
            <a:r>
              <a:rPr lang="en-US" i="1" dirty="0"/>
              <a:t>Journal of Health Economics.</a:t>
            </a:r>
          </a:p>
        </p:txBody>
      </p:sp>
    </p:spTree>
    <p:extLst>
      <p:ext uri="{BB962C8B-B14F-4D97-AF65-F5344CB8AC3E}">
        <p14:creationId xmlns:p14="http://schemas.microsoft.com/office/powerpoint/2010/main" val="338134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Presentation: 1 presentation, worth 30% of the final grade</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Referee Report: 1 referee report, worth 20% of the final grade </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Paper Proposal: worth 50% of the final grade. </a:t>
            </a:r>
          </a:p>
          <a:p>
            <a:pPr marL="0" indent="0" algn="just">
              <a:spcBef>
                <a:spcPts val="0"/>
              </a:spcBef>
              <a:spcAft>
                <a:spcPts val="0"/>
              </a:spcAft>
              <a:buNone/>
            </a:pP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 </a:t>
            </a:r>
            <a:r>
              <a:rPr lang="en-CA" sz="2400" b="1"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3" name="Screen Recording 2">
            <a:hlinkClick r:id="" action="ppaction://media"/>
            <a:extLst>
              <a:ext uri="{FF2B5EF4-FFF2-40B4-BE49-F238E27FC236}">
                <a16:creationId xmlns:a16="http://schemas.microsoft.com/office/drawing/2014/main" id="{4FA9783E-E385-A2F7-0646-B5570050FAA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05000" y="1500126"/>
            <a:ext cx="7359396" cy="3857748"/>
          </a:xfrm>
          <a:prstGeom prst="rect">
            <a:avLst/>
          </a:prstGeom>
        </p:spPr>
      </p:pic>
    </p:spTree>
    <p:extLst>
      <p:ext uri="{BB962C8B-B14F-4D97-AF65-F5344CB8AC3E}">
        <p14:creationId xmlns:p14="http://schemas.microsoft.com/office/powerpoint/2010/main" val="401498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8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Family members’ investments </a:t>
            </a:r>
            <a:r>
              <a:rPr lang="en-CA" sz="2400" b="1" dirty="0">
                <a:latin typeface="Times New Roman" panose="02020603050405020304" pitchFamily="18" charset="0"/>
                <a:cs typeface="Times New Roman" panose="02020603050405020304" pitchFamily="18" charset="0"/>
              </a:rPr>
              <a:t>spill over </a:t>
            </a:r>
            <a:r>
              <a:rPr lang="en-CA" sz="2400" dirty="0">
                <a:latin typeface="Times New Roman" panose="02020603050405020304" pitchFamily="18" charset="0"/>
                <a:cs typeface="Times New Roman" panose="02020603050405020304" pitchFamily="18" charset="0"/>
              </a:rPr>
              <a:t>to others’ health</a:t>
            </a:r>
          </a:p>
          <a:p>
            <a:pPr marL="800100" lvl="1" indent="-342900">
              <a:buFont typeface="Arial" panose="020B0604020202020204" pitchFamily="34" charset="0"/>
              <a:buChar char="•"/>
            </a:pPr>
            <a:r>
              <a:rPr lang="en-CA" sz="2400" b="1" dirty="0">
                <a:solidFill>
                  <a:schemeClr val="accent2">
                    <a:lumMod val="75000"/>
                  </a:schemeClr>
                </a:solidFill>
                <a:latin typeface="Times New Roman" panose="02020603050405020304" pitchFamily="18" charset="0"/>
                <a:cs typeface="Times New Roman" panose="02020603050405020304" pitchFamily="18" charset="0"/>
              </a:rPr>
              <a:t> What questions does this allow us to answer?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986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271904"/>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271904"/>
              </a:xfrm>
              <a:prstGeom prst="rect">
                <a:avLst/>
              </a:prstGeom>
              <a:blipFill>
                <a:blip r:embed="rId3"/>
                <a:stretch>
                  <a:fillRect l="-807" t="-2151"/>
                </a:stretch>
              </a:blipFill>
            </p:spPr>
            <p:txBody>
              <a:bodyPr/>
              <a:lstStyle/>
              <a:p>
                <a:r>
                  <a:rPr lang="en-CA">
                    <a:noFill/>
                  </a:rPr>
                  <a:t> </a:t>
                </a:r>
              </a:p>
            </p:txBody>
          </p:sp>
        </mc:Fallback>
      </mc:AlternateContent>
    </p:spTree>
    <p:extLst>
      <p:ext uri="{BB962C8B-B14F-4D97-AF65-F5344CB8AC3E}">
        <p14:creationId xmlns:p14="http://schemas.microsoft.com/office/powerpoint/2010/main" val="16038535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59589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Suppose, though that the child’s production function depends on parental investment: </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 </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2</m:t>
                              </m:r>
                            </m:sub>
                          </m:sSub>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constraints also evolve for each family member to take care of one’s own sick time </a:t>
                </a:r>
                <a:r>
                  <a:rPr lang="en-CA" sz="2400" i="1" dirty="0">
                    <a:latin typeface="Times New Roman" panose="02020603050405020304" pitchFamily="18" charset="0"/>
                    <a:cs typeface="Times New Roman" panose="02020603050405020304" pitchFamily="18" charset="0"/>
                  </a:rPr>
                  <a:t>and </a:t>
                </a:r>
                <a:r>
                  <a:rPr lang="en-CA" sz="2400" dirty="0">
                    <a:latin typeface="Times New Roman" panose="02020603050405020304" pitchFamily="18" charset="0"/>
                    <a:cs typeface="Times New Roman" panose="02020603050405020304" pitchFamily="18" charset="0"/>
                  </a:rPr>
                  <a:t>child’s sick time, when needed (how would you write these?)</a:t>
                </a:r>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595891"/>
              </a:xfrm>
              <a:prstGeom prst="rect">
                <a:avLst/>
              </a:prstGeom>
              <a:blipFill>
                <a:blip r:embed="rId3"/>
                <a:stretch>
                  <a:fillRect l="-807" t="-871"/>
                </a:stretch>
              </a:blipFill>
            </p:spPr>
            <p:txBody>
              <a:bodyPr/>
              <a:lstStyle/>
              <a:p>
                <a:r>
                  <a:rPr lang="en-CA">
                    <a:noFill/>
                  </a:rPr>
                  <a:t> </a:t>
                </a:r>
              </a:p>
            </p:txBody>
          </p:sp>
        </mc:Fallback>
      </mc:AlternateContent>
    </p:spTree>
    <p:extLst>
      <p:ext uri="{BB962C8B-B14F-4D97-AF65-F5344CB8AC3E}">
        <p14:creationId xmlns:p14="http://schemas.microsoft.com/office/powerpoint/2010/main" val="40845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71848"/>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The </a:t>
                </a:r>
                <a:r>
                  <a:rPr lang="en-CA" sz="2400" dirty="0" err="1">
                    <a:solidFill>
                      <a:schemeClr val="tx1"/>
                    </a:solidFill>
                    <a:latin typeface="Times New Roman" panose="02020603050405020304" pitchFamily="18" charset="0"/>
                    <a:cs typeface="Times New Roman" panose="02020603050405020304" pitchFamily="18" charset="0"/>
                  </a:rPr>
                  <a:t>Lagrangian</a:t>
                </a:r>
                <a:r>
                  <a:rPr lang="en-CA" sz="2400" dirty="0">
                    <a:solidFill>
                      <a:schemeClr val="tx1"/>
                    </a:solidFill>
                    <a:latin typeface="Times New Roman" panose="02020603050405020304" pitchFamily="18" charset="0"/>
                    <a:cs typeface="Times New Roman" panose="02020603050405020304" pitchFamily="18" charset="0"/>
                  </a:rPr>
                  <a:t> is now given by </a:t>
                </a:r>
              </a:p>
              <a:p>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r>
                            <m:rPr>
                              <m:sty m:val="p"/>
                            </m:rPr>
                            <a:rPr lang="en-CA" sz="2400" b="0" i="0" smtClean="0">
                              <a:solidFill>
                                <a:schemeClr val="tx1"/>
                              </a:solidFill>
                              <a:latin typeface="Cambria Math" panose="02040503050406030204" pitchFamily="18" charset="0"/>
                              <a:cs typeface="Times New Roman" panose="02020603050405020304" pitchFamily="18" charset="0"/>
                            </a:rPr>
                            <m:t>max</m:t>
                          </m:r>
                        </m:fName>
                        <m:e>
                          <m:r>
                            <a:rPr lang="en-CA" sz="2400" b="0" i="1" smtClean="0">
                              <a:solidFill>
                                <a:schemeClr val="tx1"/>
                              </a:solidFill>
                              <a:latin typeface="Cambria Math" panose="02040503050406030204" pitchFamily="18" charset="0"/>
                              <a:cs typeface="Times New Roman" panose="02020603050405020304" pitchFamily="18" charset="0"/>
                            </a:rPr>
                            <m:t>𝑈</m:t>
                          </m:r>
                        </m:e>
                      </m:func>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𝑇</m:t>
                          </m:r>
                        </m:sup>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𝑒</m:t>
                              </m:r>
                            </m:e>
                            <m: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𝜌</m:t>
                              </m:r>
                              <m:r>
                                <a:rPr lang="en-CA" sz="2400" b="0" i="1" smtClean="0">
                                  <a:solidFill>
                                    <a:schemeClr val="tx1"/>
                                  </a:solidFill>
                                  <a:latin typeface="Cambria Math" panose="02040503050406030204" pitchFamily="18" charset="0"/>
                                  <a:cs typeface="Times New Roman" panose="02020603050405020304" pitchFamily="18" charset="0"/>
                                </a:rPr>
                                <m:t>𝑡</m:t>
                              </m:r>
                            </m:sup>
                          </m:sSup>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r>
                            <a:rPr lang="en-CA" sz="2400" b="0" i="1" smtClean="0">
                              <a:solidFill>
                                <a:schemeClr val="tx1"/>
                              </a:solidFill>
                              <a:latin typeface="Cambria Math" panose="02040503050406030204" pitchFamily="18" charset="0"/>
                              <a:cs typeface="Times New Roman" panose="02020603050405020304" pitchFamily="18" charset="0"/>
                            </a:rPr>
                            <m:t>𝑑𝑡</m:t>
                          </m:r>
                          <m:r>
                            <a:rPr lang="en-CA" sz="2400" b="0" i="1" smtClean="0">
                              <a:solidFill>
                                <a:schemeClr val="tx1"/>
                              </a:solidFill>
                              <a:latin typeface="Cambria Math" panose="02040503050406030204" pitchFamily="18" charset="0"/>
                              <a:cs typeface="Times New Roman" panose="02020603050405020304" pitchFamily="18" charset="0"/>
                            </a:rPr>
                            <m:t> </m:t>
                          </m:r>
                        </m:e>
                      </m:nary>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𝑠𝑢𝑏𝑗𝑒𝑐𝑡</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𝑡𝑜</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m:t>
                              </m:r>
                            </m:sub>
                          </m:sSub>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𝐺</m:t>
                          </m:r>
                        </m:e>
                        <m:sub>
                          <m:r>
                            <a:rPr lang="en-CA" sz="2400" i="1">
                              <a:latin typeface="Cambria Math" panose="02040503050406030204" pitchFamily="18" charset="0"/>
                              <a:cs typeface="Times New Roman" panose="02020603050405020304" pitchFamily="18" charset="0"/>
                            </a:rPr>
                            <m:t>𝑖</m:t>
                          </m:r>
                        </m:sub>
                      </m:sSub>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𝛿</m:t>
                          </m:r>
                        </m:e>
                        <m:sub>
                          <m:r>
                            <a:rPr lang="en-CA" sz="2400" i="1">
                              <a:latin typeface="Cambria Math" panose="02040503050406030204" pitchFamily="18" charset="0"/>
                              <a:cs typeface="Times New Roman" panose="02020603050405020304" pitchFamily="18" charset="0"/>
                            </a:rPr>
                            <m:t>𝑖</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𝑡𝑖𝑚𝑒</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𝑛𝑜𝑛𝑛𝑒𝑔𝑎𝑡𝑖𝑣𝑖𝑡𝑦</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Many more choice variables! </a:t>
                </a: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71848"/>
              </a:xfrm>
              <a:prstGeom prst="rect">
                <a:avLst/>
              </a:prstGeom>
              <a:blipFill>
                <a:blip r:embed="rId3"/>
                <a:stretch>
                  <a:fillRect l="-807" t="-1406"/>
                </a:stretch>
              </a:blipFill>
            </p:spPr>
            <p:txBody>
              <a:bodyPr/>
              <a:lstStyle/>
              <a:p>
                <a:r>
                  <a:rPr lang="en-CA">
                    <a:noFill/>
                  </a:rPr>
                  <a:t> </a:t>
                </a:r>
              </a:p>
            </p:txBody>
          </p:sp>
        </mc:Fallback>
      </mc:AlternateContent>
    </p:spTree>
    <p:extLst>
      <p:ext uri="{BB962C8B-B14F-4D97-AF65-F5344CB8AC3E}">
        <p14:creationId xmlns:p14="http://schemas.microsoft.com/office/powerpoint/2010/main" val="501167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41840"/>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 (think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h</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𝑧</m:t>
                        </m:r>
                      </m:sub>
                    </m:sSub>
                  </m:oMath>
                </a14:m>
                <a:r>
                  <a:rPr lang="en-CA" sz="2400" dirty="0">
                    <a:latin typeface="Times New Roman" panose="02020603050405020304" pitchFamily="18" charset="0"/>
                    <a:cs typeface="Times New Roman" panose="02020603050405020304" pitchFamily="18" charset="0"/>
                  </a:rPr>
                  <a:t> scaled by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𝐸</m:t>
                        </m:r>
                      </m:e>
                      <m:sub>
                        <m:r>
                          <a:rPr lang="en-US"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41840"/>
              </a:xfrm>
              <a:prstGeom prst="rect">
                <a:avLst/>
              </a:prstGeom>
              <a:blipFill>
                <a:blip r:embed="rId3"/>
                <a:stretch>
                  <a:fillRect l="-923" t="-1418" b="-3191"/>
                </a:stretch>
              </a:blipFill>
            </p:spPr>
            <p:txBody>
              <a:bodyPr/>
              <a:lstStyle/>
              <a:p>
                <a:r>
                  <a:rPr lang="en-US">
                    <a:noFill/>
                  </a:rPr>
                  <a:t> </a:t>
                </a:r>
              </a:p>
            </p:txBody>
          </p:sp>
        </mc:Fallback>
      </mc:AlternateContent>
    </p:spTree>
    <p:extLst>
      <p:ext uri="{BB962C8B-B14F-4D97-AF65-F5344CB8AC3E}">
        <p14:creationId xmlns:p14="http://schemas.microsoft.com/office/powerpoint/2010/main" val="18088693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65783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r>
                        <a:rPr lang="en-CA" sz="2400" b="0" i="1" smtClean="0">
                          <a:solidFill>
                            <a:schemeClr val="tx1"/>
                          </a:solidFill>
                          <a:latin typeface="Cambria Math" panose="02040503050406030204" pitchFamily="18" charset="0"/>
                          <a:cs typeface="Times New Roman" panose="02020603050405020304" pitchFamily="18" charset="0"/>
                        </a:rPr>
                        <m:t> </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1</m:t>
                          </m:r>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a:p>
                <a:pPr marL="342900" indent="-342900" algn="l">
                  <a:buFont typeface="Arial" panose="020B0604020202020204" pitchFamily="34" charset="0"/>
                  <a:buChar char="•"/>
                </a:pPr>
                <a:endParaRPr lang="en-CA" sz="2400" i="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Note that you can rearrange (1) to get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𝐻𝑐</m:t>
                        </m:r>
                      </m:sub>
                    </m:sSub>
                  </m:oMath>
                </a14:m>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Families whose wealth constraint is binding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&gt;0)</m:t>
                    </m:r>
                  </m:oMath>
                </a14:m>
                <a:r>
                  <a:rPr lang="en-CA" sz="2400" dirty="0">
                    <a:solidFill>
                      <a:schemeClr val="tx1"/>
                    </a:solidFill>
                    <a:latin typeface="Times New Roman" panose="02020603050405020304" pitchFamily="18" charset="0"/>
                    <a:cs typeface="Times New Roman" panose="02020603050405020304" pitchFamily="18" charset="0"/>
                  </a:rPr>
                  <a:t> value marginal change in child’s health </a:t>
                </a:r>
                <a:r>
                  <a:rPr lang="en-CA" sz="2400" i="1" dirty="0">
                    <a:solidFill>
                      <a:schemeClr val="tx1"/>
                    </a:solidFill>
                    <a:latin typeface="Times New Roman" panose="02020603050405020304" pitchFamily="18" charset="0"/>
                    <a:cs typeface="Times New Roman" panose="02020603050405020304" pitchFamily="18" charset="0"/>
                  </a:rPr>
                  <a:t>more </a:t>
                </a:r>
                <a:r>
                  <a:rPr lang="en-CA" sz="2400" dirty="0">
                    <a:solidFill>
                      <a:schemeClr val="tx1"/>
                    </a:solidFill>
                    <a:latin typeface="Times New Roman" panose="02020603050405020304" pitchFamily="18" charset="0"/>
                    <a:cs typeface="Times New Roman" panose="02020603050405020304" pitchFamily="18" charset="0"/>
                  </a:rPr>
                  <a:t>than unconstrained (wealthy) families. </a:t>
                </a: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Further, children with unhealthy parents tend to be less healthy, so should also value more investments. </a:t>
                </a:r>
                <a:r>
                  <a:rPr lang="en-CA" sz="2400" u="sng" dirty="0">
                    <a:latin typeface="Times New Roman" panose="02020603050405020304" pitchFamily="18" charset="0"/>
                    <a:cs typeface="Times New Roman" panose="02020603050405020304" pitchFamily="18" charset="0"/>
                  </a:rPr>
                  <a:t>Does this make sense as a prediction? </a:t>
                </a: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657831"/>
              </a:xfrm>
              <a:prstGeom prst="rect">
                <a:avLst/>
              </a:prstGeom>
              <a:blipFill>
                <a:blip r:embed="rId3"/>
                <a:stretch>
                  <a:fillRect l="-923" t="-862" r="-980" b="-1509"/>
                </a:stretch>
              </a:blipFill>
            </p:spPr>
            <p:txBody>
              <a:bodyPr/>
              <a:lstStyle/>
              <a:p>
                <a:r>
                  <a:rPr lang="en-US">
                    <a:noFill/>
                  </a:rPr>
                  <a:t> </a:t>
                </a:r>
              </a:p>
            </p:txBody>
          </p:sp>
        </mc:Fallback>
      </mc:AlternateContent>
    </p:spTree>
    <p:extLst>
      <p:ext uri="{BB962C8B-B14F-4D97-AF65-F5344CB8AC3E}">
        <p14:creationId xmlns:p14="http://schemas.microsoft.com/office/powerpoint/2010/main" val="3463383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1632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Health spills over across families, particularly from parents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children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This can further compound the long-term dynamics of health production!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Does this contribute to health disparities?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other extensions might be interesting?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chronic conditions affect investment within households?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16320"/>
              </a:xfrm>
              <a:prstGeom prst="rect">
                <a:avLst/>
              </a:prstGeom>
              <a:blipFill>
                <a:blip r:embed="rId3"/>
                <a:stretch>
                  <a:fillRect l="-807" t="-1429"/>
                </a:stretch>
              </a:blipFill>
            </p:spPr>
            <p:txBody>
              <a:bodyPr/>
              <a:lstStyle/>
              <a:p>
                <a:r>
                  <a:rPr lang="en-CA">
                    <a:noFill/>
                  </a:rPr>
                  <a:t> </a:t>
                </a:r>
              </a:p>
            </p:txBody>
          </p:sp>
        </mc:Fallback>
      </mc:AlternateContent>
    </p:spTree>
    <p:extLst>
      <p:ext uri="{BB962C8B-B14F-4D97-AF65-F5344CB8AC3E}">
        <p14:creationId xmlns:p14="http://schemas.microsoft.com/office/powerpoint/2010/main" val="38201042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Small decisions add up to large changes in health</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pPr marL="0" indent="0">
              <a:buNone/>
            </a:pPr>
            <a:r>
              <a:rPr lang="en-US" sz="2400" b="1" dirty="0">
                <a:solidFill>
                  <a:srgbClr val="0070C0"/>
                </a:solidFill>
                <a:cs typeface="Times New Roman" panose="02020603050405020304" pitchFamily="18" charset="0"/>
              </a:rPr>
              <a:t>Next time: moral hazard in health care</a:t>
            </a: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203878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Presentation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presentation, worth 30% of the final grade</a:t>
            </a:r>
          </a:p>
          <a:p>
            <a:pPr lvl="2" algn="just">
              <a:spcBef>
                <a:spcPts val="0"/>
              </a:spcBef>
              <a:spcAft>
                <a:spcPts val="0"/>
              </a:spcAft>
            </a:pPr>
            <a:r>
              <a:rPr lang="en-US" sz="2200" dirty="0">
                <a:ea typeface="Times New Roman" panose="02020603050405020304" pitchFamily="18" charset="0"/>
              </a:rPr>
              <a:t>Options for papers are on syllabus/GitHub </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The topics you choose for the presentation and referee report should be different. </a:t>
            </a:r>
          </a:p>
          <a:p>
            <a:pPr lvl="2" algn="just">
              <a:spcBef>
                <a:spcPts val="0"/>
              </a:spcBef>
              <a:spcAft>
                <a:spcPts val="0"/>
              </a:spcAft>
            </a:pPr>
            <a:r>
              <a:rPr lang="en-US" sz="2200" b="1" dirty="0">
                <a:ea typeface="Times New Roman" panose="02020603050405020304" pitchFamily="18" charset="0"/>
              </a:rPr>
              <a:t>20–30-minute presentation </a:t>
            </a:r>
            <a:r>
              <a:rPr lang="en-US" sz="2200" dirty="0">
                <a:ea typeface="Times New Roman" panose="02020603050405020304" pitchFamily="18" charset="0"/>
              </a:rPr>
              <a:t>(15 slides max): </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1. Motivation</a:t>
            </a:r>
          </a:p>
          <a:p>
            <a:pPr marL="822960" lvl="3" indent="0" algn="just">
              <a:spcBef>
                <a:spcPts val="0"/>
              </a:spcBef>
              <a:spcAft>
                <a:spcPts val="0"/>
              </a:spcAft>
              <a:buNone/>
            </a:pPr>
            <a:r>
              <a:rPr lang="en-US" sz="2200" dirty="0">
                <a:ea typeface="Times New Roman" panose="02020603050405020304" pitchFamily="18" charset="0"/>
              </a:rPr>
              <a:t>2. Contribution</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3. Walk-through of the model (focus 1)</a:t>
            </a:r>
          </a:p>
          <a:p>
            <a:pPr marL="822960" lvl="3" indent="0" algn="just">
              <a:spcBef>
                <a:spcPts val="0"/>
              </a:spcBef>
              <a:spcAft>
                <a:spcPts val="0"/>
              </a:spcAft>
              <a:buNone/>
            </a:pPr>
            <a:r>
              <a:rPr lang="en-US" sz="2200" dirty="0">
                <a:ea typeface="Times New Roman" panose="02020603050405020304" pitchFamily="18" charset="0"/>
              </a:rPr>
              <a:t>4. S</a:t>
            </a:r>
            <a:r>
              <a:rPr lang="en-US" sz="2200" dirty="0">
                <a:effectLst/>
                <a:latin typeface="Times New Roman" panose="02020603050405020304" pitchFamily="18" charset="0"/>
                <a:ea typeface="Times New Roman" panose="02020603050405020304" pitchFamily="18" charset="0"/>
              </a:rPr>
              <a:t>ummary of any empirical analyses or additional findings</a:t>
            </a:r>
          </a:p>
          <a:p>
            <a:pPr marL="822960" lvl="3" indent="0" algn="just">
              <a:spcBef>
                <a:spcPts val="0"/>
              </a:spcBef>
              <a:spcAft>
                <a:spcPts val="0"/>
              </a:spcAft>
              <a:buNone/>
            </a:pPr>
            <a:r>
              <a:rPr lang="en-US" sz="2200" dirty="0">
                <a:ea typeface="Times New Roman" panose="02020603050405020304" pitchFamily="18" charset="0"/>
              </a:rPr>
              <a:t>5. Your </a:t>
            </a:r>
            <a:r>
              <a:rPr lang="en-US" sz="2200" dirty="0">
                <a:effectLst/>
                <a:latin typeface="Times New Roman" panose="02020603050405020304" pitchFamily="18" charset="0"/>
                <a:ea typeface="Times New Roman" panose="02020603050405020304" pitchFamily="18" charset="0"/>
              </a:rPr>
              <a:t>own thoughts on the paper’s strengths and weaknesses (focus 2).</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Presentations will be given on the day the topic is covered in class.</a:t>
            </a:r>
          </a:p>
          <a:p>
            <a:pPr marL="548640" lvl="2" indent="0" algn="just">
              <a:spcBef>
                <a:spcPts val="0"/>
              </a:spcBef>
              <a:spcAft>
                <a:spcPts val="0"/>
              </a:spcAft>
              <a:buNone/>
            </a:pPr>
            <a:endParaRPr lang="en-US" sz="2200" b="1" dirty="0">
              <a:solidFill>
                <a:srgbClr val="0070C0"/>
              </a:solidFill>
              <a:ea typeface="Calibri" panose="020F0502020204030204" pitchFamily="34" charset="0"/>
              <a:cs typeface="Times New Roman" panose="02020603050405020304" pitchFamily="18" charset="0"/>
            </a:endParaRPr>
          </a:p>
          <a:p>
            <a:pPr marL="548640" lvl="2" indent="0" algn="just">
              <a:spcBef>
                <a:spcPts val="0"/>
              </a:spcBef>
              <a:spcAft>
                <a:spcPts val="0"/>
              </a:spcAft>
              <a:buNone/>
            </a:pPr>
            <a:r>
              <a:rPr lang="en-US" sz="2200" b="1" dirty="0">
                <a:solidFill>
                  <a:schemeClr val="tx1"/>
                </a:solidFill>
                <a:ea typeface="Calibri" panose="020F0502020204030204" pitchFamily="34" charset="0"/>
                <a:cs typeface="Times New Roman" panose="02020603050405020304" pitchFamily="18" charset="0"/>
              </a:rPr>
              <a:t>If you haven’t already, </a:t>
            </a:r>
            <a:r>
              <a:rPr lang="en-US" sz="2200" b="1" dirty="0">
                <a:solidFill>
                  <a:srgbClr val="0070C0"/>
                </a:solidFill>
                <a:ea typeface="Calibri" panose="020F0502020204030204" pitchFamily="34" charset="0"/>
                <a:cs typeface="Times New Roman" panose="02020603050405020304" pitchFamily="18" charset="0"/>
                <a:hlinkClick r:id="rId3"/>
              </a:rPr>
              <a:t>please tell me what you’d like to present</a:t>
            </a:r>
            <a:r>
              <a:rPr lang="en-US" sz="2200" b="1" dirty="0">
                <a:solidFill>
                  <a:srgbClr val="0070C0"/>
                </a:solidFill>
                <a:ea typeface="Calibri" panose="020F0502020204030204" pitchFamily="34" charset="0"/>
                <a:cs typeface="Times New Roman" panose="02020603050405020304" pitchFamily="18" charset="0"/>
              </a:rPr>
              <a:t>!</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46596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E462F1A-337A-800E-1262-CC2606C8E2A6}"/>
              </a:ext>
            </a:extLst>
          </p:cNvPr>
          <p:cNvGraphicFramePr>
            <a:graphicFrameLocks noGrp="1"/>
          </p:cNvGraphicFramePr>
          <p:nvPr>
            <p:ph idx="1"/>
            <p:extLst>
              <p:ext uri="{D42A27DB-BD31-4B8C-83A1-F6EECF244321}">
                <p14:modId xmlns:p14="http://schemas.microsoft.com/office/powerpoint/2010/main" val="1500827709"/>
              </p:ext>
            </p:extLst>
          </p:nvPr>
        </p:nvGraphicFramePr>
        <p:xfrm>
          <a:off x="228600" y="1143000"/>
          <a:ext cx="10820400" cy="5105416"/>
        </p:xfrm>
        <a:graphic>
          <a:graphicData uri="http://schemas.openxmlformats.org/drawingml/2006/table">
            <a:tbl>
              <a:tblPr firstRow="1" firstCol="1" bandRow="1">
                <a:tableStyleId>{5C22544A-7EE6-4342-B048-85BDC9FD1C3A}</a:tableStyleId>
              </a:tblPr>
              <a:tblGrid>
                <a:gridCol w="1249551">
                  <a:extLst>
                    <a:ext uri="{9D8B030D-6E8A-4147-A177-3AD203B41FA5}">
                      <a16:colId xmlns:a16="http://schemas.microsoft.com/office/drawing/2014/main" val="3641697439"/>
                    </a:ext>
                  </a:extLst>
                </a:gridCol>
                <a:gridCol w="9570849">
                  <a:extLst>
                    <a:ext uri="{9D8B030D-6E8A-4147-A177-3AD203B41FA5}">
                      <a16:colId xmlns:a16="http://schemas.microsoft.com/office/drawing/2014/main" val="2606369130"/>
                    </a:ext>
                  </a:extLst>
                </a:gridCol>
              </a:tblGrid>
              <a:tr h="381000">
                <a:tc>
                  <a:txBody>
                    <a:bodyPr/>
                    <a:lstStyle/>
                    <a:p>
                      <a:pPr marL="0" marR="113665">
                        <a:spcBef>
                          <a:spcPts val="70"/>
                        </a:spcBef>
                        <a:spcAft>
                          <a:spcPts val="0"/>
                        </a:spcAft>
                      </a:pPr>
                      <a:r>
                        <a:rPr lang="en-US" sz="2000" spc="-5">
                          <a:effectLst/>
                        </a:rPr>
                        <a:t>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13665">
                        <a:spcBef>
                          <a:spcPts val="70"/>
                        </a:spcBef>
                        <a:spcAft>
                          <a:spcPts val="0"/>
                        </a:spcAft>
                      </a:pPr>
                      <a:r>
                        <a:rPr lang="en-US" sz="2000" spc="-5">
                          <a:effectLst/>
                        </a:rPr>
                        <a:t>Presentation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772126"/>
                  </a:ext>
                </a:extLst>
              </a:tr>
              <a:tr h="613614">
                <a:tc>
                  <a:txBody>
                    <a:bodyPr/>
                    <a:lstStyle/>
                    <a:p>
                      <a:pPr marL="0" marR="113665">
                        <a:spcBef>
                          <a:spcPts val="70"/>
                        </a:spcBef>
                        <a:spcAft>
                          <a:spcPts val="0"/>
                        </a:spcAft>
                      </a:pPr>
                      <a:r>
                        <a:rPr lang="en-US" sz="2000" spc="-5" dirty="0">
                          <a:effectLst/>
                        </a:rPr>
                        <a:t>Feb.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pPr>
                      <a:r>
                        <a:rPr lang="en-US" sz="2000" u="sng" dirty="0">
                          <a:effectLst/>
                        </a:rPr>
                        <a:t>Sarah Kipping:</a:t>
                      </a:r>
                      <a:r>
                        <a:rPr lang="en-US" sz="2000" dirty="0">
                          <a:effectLst/>
                        </a:rPr>
                        <a:t> Zhang, X., &amp; Sweetman, A. (2018). Blended capitation and incentives: Fee codes inside and outside the capitated basket.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2969545"/>
                  </a:ext>
                </a:extLst>
              </a:tr>
              <a:tr h="409076">
                <a:tc>
                  <a:txBody>
                    <a:bodyPr/>
                    <a:lstStyle/>
                    <a:p>
                      <a:pPr marL="0" marR="113665">
                        <a:spcBef>
                          <a:spcPts val="70"/>
                        </a:spcBef>
                        <a:spcAft>
                          <a:spcPts val="0"/>
                        </a:spcAft>
                      </a:pPr>
                      <a:r>
                        <a:rPr lang="en-US" sz="2000" spc="-5">
                          <a:effectLst/>
                        </a:rPr>
                        <a:t>Feb.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dirty="0">
                          <a:effectLst/>
                        </a:rPr>
                        <a:t>Casey Chu:</a:t>
                      </a:r>
                      <a:r>
                        <a:rPr lang="en-US" sz="2000" spc="-5" dirty="0">
                          <a:effectLst/>
                        </a:rPr>
                        <a:t> </a:t>
                      </a:r>
                      <a:r>
                        <a:rPr lang="en-US" sz="2000" dirty="0">
                          <a:effectLst/>
                        </a:rPr>
                        <a:t>Chan, D. C. (2016). Teamwork and moral hazard: Evidence from the emergency department.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858250"/>
                  </a:ext>
                </a:extLst>
              </a:tr>
              <a:tr h="613614">
                <a:tc>
                  <a:txBody>
                    <a:bodyPr/>
                    <a:lstStyle/>
                    <a:p>
                      <a:pPr marL="0" marR="113665">
                        <a:spcBef>
                          <a:spcPts val="70"/>
                        </a:spcBef>
                        <a:spcAft>
                          <a:spcPts val="0"/>
                        </a:spcAft>
                      </a:pPr>
                      <a:r>
                        <a:rPr lang="en-US" sz="2000" spc="-5">
                          <a:effectLst/>
                        </a:rPr>
                        <a:t>Feb.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u="sng" dirty="0">
                          <a:effectLst/>
                        </a:rPr>
                        <a:t>Nan Chen: </a:t>
                      </a:r>
                      <a:r>
                        <a:rPr lang="en-US" sz="2000" dirty="0">
                          <a:effectLst/>
                        </a:rPr>
                        <a:t>Jimenez, D., &amp; Smith, P. C. (2005). </a:t>
                      </a:r>
                      <a:r>
                        <a:rPr lang="en-US" sz="2000" dirty="0" err="1">
                          <a:effectLst/>
                        </a:rPr>
                        <a:t>Decentralisation</a:t>
                      </a:r>
                      <a:r>
                        <a:rPr lang="en-US" sz="2000" dirty="0">
                          <a:effectLst/>
                        </a:rPr>
                        <a:t> of Health Care and Its Impact on Health Outcome (Vol. 10).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9687506"/>
                  </a:ext>
                </a:extLst>
              </a:tr>
              <a:tr h="374987">
                <a:tc>
                  <a:txBody>
                    <a:bodyPr/>
                    <a:lstStyle/>
                    <a:p>
                      <a:pPr marL="0" marR="113665">
                        <a:spcBef>
                          <a:spcPts val="70"/>
                        </a:spcBef>
                        <a:spcAft>
                          <a:spcPts val="0"/>
                        </a:spcAft>
                      </a:pPr>
                      <a:r>
                        <a:rPr lang="en-US" sz="2000" spc="-5">
                          <a:effectLst/>
                        </a:rPr>
                        <a:t>Mar.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Yuying Feng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5166663"/>
                  </a:ext>
                </a:extLst>
              </a:tr>
              <a:tr h="613614">
                <a:tc>
                  <a:txBody>
                    <a:bodyPr/>
                    <a:lstStyle/>
                    <a:p>
                      <a:pPr marL="0" marR="113665">
                        <a:spcBef>
                          <a:spcPts val="70"/>
                        </a:spcBef>
                        <a:spcAft>
                          <a:spcPts val="0"/>
                        </a:spcAft>
                      </a:pPr>
                      <a:r>
                        <a:rPr lang="en-US" sz="2000" spc="-5">
                          <a:effectLst/>
                        </a:rPr>
                        <a:t>Mar.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marR="0" indent="-285750">
                        <a:spcBef>
                          <a:spcPts val="0"/>
                        </a:spcBef>
                        <a:spcAft>
                          <a:spcPts val="0"/>
                        </a:spcAft>
                        <a:tabLst>
                          <a:tab pos="285750" algn="l"/>
                        </a:tabLst>
                      </a:pPr>
                      <a:r>
                        <a:rPr lang="en-US" sz="2000" u="sng" spc="-5" dirty="0">
                          <a:effectLst/>
                        </a:rPr>
                        <a:t>Allan Tran:</a:t>
                      </a:r>
                      <a:r>
                        <a:rPr lang="en-US" sz="2000" spc="-5" dirty="0">
                          <a:effectLst/>
                        </a:rPr>
                        <a:t> </a:t>
                      </a:r>
                      <a:r>
                        <a:rPr lang="en-US" sz="2000" dirty="0">
                          <a:effectLst/>
                        </a:rPr>
                        <a:t>Currie, J., </a:t>
                      </a:r>
                      <a:r>
                        <a:rPr lang="en-US" sz="2000" dirty="0" err="1">
                          <a:effectLst/>
                        </a:rPr>
                        <a:t>Zivin</a:t>
                      </a:r>
                      <a:r>
                        <a:rPr lang="en-US" sz="2000" dirty="0">
                          <a:effectLst/>
                        </a:rPr>
                        <a:t>, J. G., Mullins, J., &amp; </a:t>
                      </a:r>
                      <a:r>
                        <a:rPr lang="en-US" sz="2000" dirty="0" err="1">
                          <a:effectLst/>
                        </a:rPr>
                        <a:t>Neidell</a:t>
                      </a:r>
                      <a:r>
                        <a:rPr lang="en-US" sz="2000" dirty="0">
                          <a:effectLst/>
                        </a:rPr>
                        <a:t>, M. (2014). What Do We Know About Short- and Long-Term Effects of Early-Life Exposure to Pollution?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2378057"/>
                  </a:ext>
                </a:extLst>
              </a:tr>
              <a:tr h="374987">
                <a:tc>
                  <a:txBody>
                    <a:bodyPr/>
                    <a:lstStyle/>
                    <a:p>
                      <a:pPr marL="0" marR="113665">
                        <a:spcBef>
                          <a:spcPts val="70"/>
                        </a:spcBef>
                        <a:spcAft>
                          <a:spcPts val="0"/>
                        </a:spcAft>
                      </a:pPr>
                      <a:r>
                        <a:rPr lang="en-US" sz="2000" spc="-5">
                          <a:effectLst/>
                        </a:rPr>
                        <a:t>Mar.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Peiya Cao (?)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702668"/>
                  </a:ext>
                </a:extLst>
              </a:tr>
              <a:tr h="613614">
                <a:tc>
                  <a:txBody>
                    <a:bodyPr/>
                    <a:lstStyle/>
                    <a:p>
                      <a:pPr marL="0" marR="113665">
                        <a:spcBef>
                          <a:spcPts val="70"/>
                        </a:spcBef>
                        <a:spcAft>
                          <a:spcPts val="0"/>
                        </a:spcAft>
                      </a:pPr>
                      <a:r>
                        <a:rPr lang="en-US" sz="2000" spc="-5">
                          <a:effectLst/>
                        </a:rPr>
                        <a:t>Mar. 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Pratyasha Acharya:</a:t>
                      </a:r>
                      <a:r>
                        <a:rPr lang="en-US" sz="2000" dirty="0">
                          <a:effectLst/>
                        </a:rPr>
                        <a:t> Bhargava, S., Loewenstein, G., &amp; Sydnor, J. (2017). Choose to Lose: Health Plan Choices from a Menu with Dominated Option.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09289"/>
                  </a:ext>
                </a:extLst>
              </a:tr>
              <a:tr h="409076">
                <a:tc>
                  <a:txBody>
                    <a:bodyPr/>
                    <a:lstStyle/>
                    <a:p>
                      <a:pPr marL="0" marR="113665">
                        <a:spcBef>
                          <a:spcPts val="70"/>
                        </a:spcBef>
                        <a:spcAft>
                          <a:spcPts val="0"/>
                        </a:spcAft>
                      </a:pPr>
                      <a:r>
                        <a:rPr lang="en-US" sz="2000" spc="-5" dirty="0">
                          <a:effectLst/>
                        </a:rPr>
                        <a:t>Mar. 29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Guan Wang: </a:t>
                      </a:r>
                      <a:r>
                        <a:rPr lang="en-US" sz="2000" dirty="0">
                          <a:effectLst/>
                        </a:rPr>
                        <a:t>Acemoglu D, Linn J. Market Size in innovation: theory and evidence from the pharmaceutical industry. 2004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3800152"/>
                  </a:ext>
                </a:extLst>
              </a:tr>
            </a:tbl>
          </a:graphicData>
        </a:graphic>
      </p:graphicFrame>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Presentation Schedule </a:t>
            </a:r>
          </a:p>
        </p:txBody>
      </p:sp>
    </p:spTree>
    <p:extLst>
      <p:ext uri="{BB962C8B-B14F-4D97-AF65-F5344CB8AC3E}">
        <p14:creationId xmlns:p14="http://schemas.microsoft.com/office/powerpoint/2010/main" val="416685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2"/>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Referee Report: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referee report, worth 20%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Same paper choice sets (but different topic)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Referee report should include: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B</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rief summary of the paper (1-2 paragraphs)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ajor concerns you have, including any potential flaws</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3.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inor concerns you have, including ideas for extensions</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F</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ocus on the </a:t>
            </a:r>
            <a:r>
              <a:rPr lang="en-US" sz="2200" b="1" u="sng" dirty="0">
                <a:effectLst/>
                <a:latin typeface="Times New Roman" panose="02020603050405020304" pitchFamily="18" charset="0"/>
                <a:ea typeface="Calibri" panose="020F0502020204030204" pitchFamily="34" charset="0"/>
                <a:cs typeface="Times New Roman" panose="02020603050405020304" pitchFamily="18" charset="0"/>
              </a:rPr>
              <a:t>theory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as much as possible</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3 pages max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Reports are due </a:t>
            </a:r>
            <a:r>
              <a:rPr lang="en-US" sz="2200" b="1" u="sng"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one week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after the topic has been covered in class. </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579918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1997</TotalTime>
  <Words>5486</Words>
  <Application>Microsoft Office PowerPoint</Application>
  <PresentationFormat>Widescreen</PresentationFormat>
  <Paragraphs>581</Paragraphs>
  <Slides>68</Slides>
  <Notes>67</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Calibri</vt:lpstr>
      <vt:lpstr>Cambria Math</vt:lpstr>
      <vt:lpstr>Century Schoolbook</vt:lpstr>
      <vt:lpstr>Garamond</vt:lpstr>
      <vt:lpstr>SizedSym151</vt:lpstr>
      <vt:lpstr>Times New Roman</vt:lpstr>
      <vt:lpstr>Wingdings 2</vt:lpstr>
      <vt:lpstr>View</vt:lpstr>
      <vt:lpstr>Advanced Health Economics</vt:lpstr>
      <vt:lpstr>Introductions</vt:lpstr>
      <vt:lpstr>PowerPoint Presentation</vt:lpstr>
      <vt:lpstr> </vt:lpstr>
      <vt:lpstr> </vt:lpstr>
      <vt:lpstr> </vt:lpstr>
      <vt:lpstr> </vt:lpstr>
      <vt:lpstr>PowerPoint Presentation</vt:lpstr>
      <vt:lpstr> </vt:lpstr>
      <vt:lpstr> </vt:lpstr>
      <vt:lpstr>Economic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Grossman (1972)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Discussions on Grossman </vt:lpstr>
      <vt:lpstr>PowerPoint Presentation</vt:lpstr>
      <vt:lpstr>PowerPoint Presentation</vt:lpstr>
      <vt:lpstr>PowerPoint Presentation</vt:lpstr>
      <vt:lpstr>PowerPoint Presentation</vt:lpstr>
      <vt:lpstr>PowerPoint Presentation</vt:lpstr>
      <vt:lpstr>PowerPoint Presentation</vt:lpstr>
      <vt:lpstr>Jacobson (2000)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141</cp:revision>
  <dcterms:created xsi:type="dcterms:W3CDTF">2011-01-10T00:42:42Z</dcterms:created>
  <dcterms:modified xsi:type="dcterms:W3CDTF">2023-10-12T18:39:05Z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