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44"/>
  </p:notesMasterIdLst>
  <p:sldIdLst>
    <p:sldId id="256" r:id="rId2"/>
    <p:sldId id="476" r:id="rId3"/>
    <p:sldId id="480" r:id="rId4"/>
    <p:sldId id="516" r:id="rId5"/>
    <p:sldId id="341" r:id="rId6"/>
    <p:sldId id="515" r:id="rId7"/>
    <p:sldId id="482" r:id="rId8"/>
    <p:sldId id="483" r:id="rId9"/>
    <p:sldId id="484" r:id="rId10"/>
    <p:sldId id="485" r:id="rId11"/>
    <p:sldId id="486" r:id="rId12"/>
    <p:sldId id="487" r:id="rId13"/>
    <p:sldId id="511" r:id="rId14"/>
    <p:sldId id="512" r:id="rId15"/>
    <p:sldId id="513" r:id="rId16"/>
    <p:sldId id="514" r:id="rId17"/>
    <p:sldId id="479" r:id="rId18"/>
    <p:sldId id="488" r:id="rId19"/>
    <p:sldId id="489" r:id="rId20"/>
    <p:sldId id="490" r:id="rId21"/>
    <p:sldId id="502" r:id="rId22"/>
    <p:sldId id="491" r:id="rId23"/>
    <p:sldId id="492" r:id="rId24"/>
    <p:sldId id="517" r:id="rId25"/>
    <p:sldId id="494" r:id="rId26"/>
    <p:sldId id="493" r:id="rId27"/>
    <p:sldId id="495" r:id="rId28"/>
    <p:sldId id="496" r:id="rId29"/>
    <p:sldId id="498" r:id="rId30"/>
    <p:sldId id="497" r:id="rId31"/>
    <p:sldId id="499" r:id="rId32"/>
    <p:sldId id="501" r:id="rId33"/>
    <p:sldId id="503" r:id="rId34"/>
    <p:sldId id="504" r:id="rId35"/>
    <p:sldId id="505" r:id="rId36"/>
    <p:sldId id="506" r:id="rId37"/>
    <p:sldId id="507" r:id="rId38"/>
    <p:sldId id="509" r:id="rId39"/>
    <p:sldId id="508" r:id="rId40"/>
    <p:sldId id="510" r:id="rId41"/>
    <p:sldId id="414" r:id="rId42"/>
    <p:sldId id="413" r:id="rId4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8063" autoAdjust="0"/>
  </p:normalViewPr>
  <p:slideViewPr>
    <p:cSldViewPr>
      <p:cViewPr>
        <p:scale>
          <a:sx n="49" d="100"/>
          <a:sy n="49" d="100"/>
        </p:scale>
        <p:origin x="1312"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2/14/2023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Not really going to focus on empirics here. Talk about job market paper/CCHE paper, for example? </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172570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This is very simplified – we’ll be going through the gory details of a more complicated model in a little bit.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89570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This is a lot! Ideally each of these would have some variation in the data that “identifies” them. Some are calibrated to reduce estimation demands (non-bolded)</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2642042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This is very simplified – we’ll be going through the gory details of a more complicated model in a little bit.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2754543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This is very simplified – we’ll be going through the gory details of a more complicated model in a little bit.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2831432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494646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Focus on bargaining model – this is market concentration on prices</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178040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Think about this as hospital bargaining with MOH as well as just a simple insurer (how would it change)? </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948395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Hence, hospitals have </a:t>
            </a:r>
            <a:r>
              <a:rPr lang="en-CA" b="1" dirty="0"/>
              <a:t>bargaining power </a:t>
            </a:r>
            <a:r>
              <a:rPr lang="en-CA" b="0" dirty="0"/>
              <a:t>since their prices and network inclusion decision affects the insurers outcomes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4004966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Hence, hospitals have </a:t>
            </a:r>
            <a:r>
              <a:rPr lang="en-CA" b="1" dirty="0"/>
              <a:t>bargaining power </a:t>
            </a:r>
            <a:r>
              <a:rPr lang="en-CA" b="0" dirty="0"/>
              <a:t>since their prices and network inclusion decision affects the insurers outcomes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2524815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do markets clear? Dynamics – firms enter / exit, etc. </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3515922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Equilibrium specifies all behavior simultaneously. We have to consider all of these interactions – the timing assumptions allow us to get at an </a:t>
            </a:r>
            <a:r>
              <a:rPr lang="en-CA" dirty="0" err="1"/>
              <a:t>eqbm</a:t>
            </a:r>
            <a:r>
              <a:rPr lang="en-CA" dirty="0"/>
              <a:t> by backward induction.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055874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What are we measuring with these shocks? Why the severity weights? Is there a cleaner setup?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23624049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Utility depends on hospital, patient, and illness characteristics, distance to hospital. Theta is the vector of structural parameters to be estimated. We assume that e is Type 1 Extreme Value. </a:t>
            </a:r>
            <a:r>
              <a:rPr lang="en-CA" sz="1800" b="0" i="0" u="none" strike="noStrike" baseline="0" dirty="0">
                <a:latin typeface="AdvBm"/>
              </a:rPr>
              <a:t>In practice, </a:t>
            </a:r>
            <a:r>
              <a:rPr lang="en-CA" sz="1800" b="0" i="0" u="none" strike="noStrike" baseline="0" dirty="0" err="1">
                <a:latin typeface="AdvBmi"/>
              </a:rPr>
              <a:t>uij</a:t>
            </a:r>
            <a:r>
              <a:rPr lang="en-CA" sz="1800" b="0" i="0" u="none" strike="noStrike" baseline="0" dirty="0">
                <a:latin typeface="AdvBmi"/>
              </a:rPr>
              <a:t> </a:t>
            </a:r>
            <a:r>
              <a:rPr lang="en-US" sz="1800" b="0" i="0" u="none" strike="noStrike" baseline="0" dirty="0">
                <a:latin typeface="AdvBm"/>
              </a:rPr>
              <a:t>is parameterized to be a linear function of a hospital fixed effect, travel time and</a:t>
            </a:r>
          </a:p>
          <a:p>
            <a:pPr algn="l"/>
            <a:r>
              <a:rPr lang="en-US" sz="1800" b="0" i="0" u="none" strike="noStrike" baseline="0" dirty="0">
                <a:latin typeface="AdvBm"/>
              </a:rPr>
              <a:t>interactions between hospital characteristics (such as bed size, ownership type,</a:t>
            </a:r>
          </a:p>
          <a:p>
            <a:pPr algn="l"/>
            <a:r>
              <a:rPr lang="en-US" sz="1800" b="0" i="0" u="none" strike="noStrike" baseline="0" dirty="0">
                <a:latin typeface="AdvBm"/>
              </a:rPr>
              <a:t>teaching status, service offerings), patient characteristics, diagnosis, diagnosis weight,</a:t>
            </a:r>
          </a:p>
          <a:p>
            <a:pPr algn="l"/>
            <a:r>
              <a:rPr lang="en-CA" sz="1800" b="0" i="0" u="none" strike="noStrike" baseline="0" dirty="0">
                <a:latin typeface="AdvBm"/>
              </a:rPr>
              <a:t>and travel time.</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2554080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Sorry for the blurry photo here. Why do you want this? It gives logistic choice probabilities! You’ll see.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093092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S is probability that individual will choose care at hospital j</a:t>
            </a:r>
            <a:r>
              <a:rPr lang="en-CA"/>
              <a:t>.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2128437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S is probability that individual will choose care at hospital j. </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42916502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We could complicate this a little bit more – what is the </a:t>
            </a:r>
            <a:r>
              <a:rPr lang="en-CA" dirty="0" err="1"/>
              <a:t>tradeoff</a:t>
            </a:r>
            <a:r>
              <a:rPr lang="en-CA" dirty="0"/>
              <a:t> of doing this? Note we have new structural parameters gamma and alpha , but can also handle more complexity. When should/shouldn’t we do this?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41001330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y is probability that individual will choose plan h. The choice probabilities look different because there’s no outside option assuming insurance is mandatory/good.</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40815499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y is probability that individual will choose plan h. The choice probabilities look different because there’s no outside option assuming insurance is mandatory/good.</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3285736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401812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Need an IV (or some other, more complex model) to think about tracing these out separately. Structural modeling is taking a stand on all of these things and using data to identify them separately</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497298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 What must be satisfied in equilibrium? What does this mean? </a:t>
            </a:r>
          </a:p>
          <a:p>
            <a:pPr algn="l"/>
            <a:r>
              <a:rPr lang="en-CA" dirty="0"/>
              <a:t>* Are we sure that an equilibrium exists? No! It’s not a trivial thing given how complicated the model has become. In this case, </a:t>
            </a:r>
            <a:r>
              <a:rPr lang="en-US" sz="1800" b="0" i="0" u="none" strike="noStrike" baseline="0" dirty="0">
                <a:solidFill>
                  <a:srgbClr val="0000FF"/>
                </a:solidFill>
                <a:latin typeface="AdvBm"/>
              </a:rPr>
              <a:t>Caplin and Nalebuff (1991) </a:t>
            </a:r>
            <a:r>
              <a:rPr lang="en-US" sz="1800" b="0" i="0" u="none" strike="noStrike" baseline="0" dirty="0">
                <a:solidFill>
                  <a:srgbClr val="000000"/>
                </a:solidFill>
                <a:latin typeface="AdvBm"/>
              </a:rPr>
              <a:t>prove that there is a unique equilibrium in the premium setting game given the set of health plan hospital networks. The premiums and thus the profits of all the health plans will depend upon the structure of all the competing plans’ hospital networks, their costs, and the distribution of patients across geography and incomes.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4566484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Why do it this way? Two reasons: (1) simpler, and (2) these weights are roughly DRG weights for risk adjustment</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9622224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4355768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Disagreement is helpful for one party (loss in value of excluding hospital j from network). Recall that q are patient flows. </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22060474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Beta is relative bargaining power of hospital relative to insurer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093447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Let’s talk about comparative statics: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9693652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Let’s talk about comparative statics: </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1220843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Generally requires (1) simulating shocks for all random variables in the model; (2) iterating over guesses of theta; until (3) some kind of convergence. Different models have different techniques.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7693684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Let’s talk about comparative statics: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3342790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4134785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Focus on provider entry/exit models</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591619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In US, markets are becoming more consolidated over time – in Canada, there’s no real sense of competition in the same sense. Even where competition isn’t as well-defined, you can see trends in consolidation over time in terms of informal markets (where people actually go for care). MDs still respond to these incentives no matter the bigger picture! </a:t>
            </a:r>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4283859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AdvBm"/>
              </a:rPr>
              <a:t>Inverse LOCI = Logit Competition Index, for the Netherlands in 2010. LOCI is a measure of how much competition a firm faces in a differentiated products market. It varies between zero and one, where zero is pure monopoly and one is perfect competition. ~20 percent of hospitals have values of inverse LOCI of 2 or below (e.g., </a:t>
            </a:r>
            <a:r>
              <a:rPr lang="en-US" sz="1800" b="0" i="0" u="none" strike="noStrike" baseline="0" dirty="0" err="1">
                <a:solidFill>
                  <a:srgbClr val="000000"/>
                </a:solidFill>
                <a:latin typeface="AdvBm"/>
              </a:rPr>
              <a:t>duopoloy</a:t>
            </a:r>
            <a:r>
              <a:rPr lang="en-US" sz="1800" b="0" i="0" u="none" strike="noStrike" baseline="0" dirty="0">
                <a:solidFill>
                  <a:srgbClr val="000000"/>
                </a:solidFill>
                <a:latin typeface="AdvBm"/>
              </a:rPr>
              <a:t> or less) . ~50% face competition from the equivalent of a triopoly or less.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2640783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Key example for Canada: how do changes in public payment models affect decisions to </a:t>
            </a:r>
            <a:r>
              <a:rPr lang="en-CA" sz="1800" b="0" i="0" u="none" strike="noStrike" baseline="0" dirty="0">
                <a:latin typeface="AdvBm"/>
              </a:rPr>
              <a:t>enter, exit, invest, merge, and innovate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64676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AdvBm"/>
              </a:rPr>
              <a:t>Dynamic in the sense that decisions today affect outcomes tomorrow. We present the outline of a simple model that is loosely based on the work of </a:t>
            </a:r>
            <a:r>
              <a:rPr lang="en-US" sz="1800" b="0" i="0" u="none" strike="noStrike" baseline="0" dirty="0" err="1">
                <a:solidFill>
                  <a:srgbClr val="0000FF"/>
                </a:solidFill>
                <a:latin typeface="AdvBm"/>
              </a:rPr>
              <a:t>Gowrisankaran</a:t>
            </a:r>
            <a:r>
              <a:rPr lang="en-US" sz="1800" b="0" i="0" u="none" strike="noStrike" baseline="0" dirty="0">
                <a:solidFill>
                  <a:srgbClr val="0000FF"/>
                </a:solidFill>
                <a:latin typeface="AdvBm"/>
              </a:rPr>
              <a:t> and Town (1997)</a:t>
            </a:r>
            <a:r>
              <a:rPr lang="en-US" sz="1800" b="0" i="0" u="none" strike="noStrike" baseline="0" dirty="0">
                <a:solidFill>
                  <a:srgbClr val="000000"/>
                </a:solidFill>
                <a:latin typeface="AdvBm"/>
              </a:rPr>
              <a:t>, which in turn is heavily influenced by the work of </a:t>
            </a:r>
            <a:r>
              <a:rPr lang="en-US" sz="1800" b="0" i="0" u="none" strike="noStrike" baseline="0" dirty="0">
                <a:solidFill>
                  <a:srgbClr val="0000FF"/>
                </a:solidFill>
                <a:latin typeface="AdvBm"/>
              </a:rPr>
              <a:t>Ericson and Pakes (1995) </a:t>
            </a:r>
            <a:r>
              <a:rPr lang="en-US" sz="1800" b="0" i="0" u="none" strike="noStrike" baseline="0" dirty="0">
                <a:solidFill>
                  <a:srgbClr val="000000"/>
                </a:solidFill>
                <a:latin typeface="AdvBm"/>
              </a:rPr>
              <a:t>and </a:t>
            </a:r>
            <a:r>
              <a:rPr lang="en-US" sz="1800" b="0" i="0" u="none" strike="noStrike" baseline="0" dirty="0">
                <a:solidFill>
                  <a:srgbClr val="0000FF"/>
                </a:solidFill>
                <a:latin typeface="AdvBm"/>
              </a:rPr>
              <a:t>Pakes and McGuire (1994)</a:t>
            </a:r>
            <a:r>
              <a:rPr lang="en-US" sz="1800" b="0" i="0" u="none" strike="noStrike" baseline="0" dirty="0">
                <a:solidFill>
                  <a:srgbClr val="000000"/>
                </a:solidFill>
                <a:latin typeface="AdvBm"/>
              </a:rPr>
              <a:t>.</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2819956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AdvBm"/>
              </a:rPr>
              <a:t>Literature exists on how forward looking agents are, imperfections, etc. These models are flexible – can parameterize utility to think about a specific policy (e.g., penalty for no price transparency, changes to funding formulae, etc.). Also, can accommodate entry/exit by defining the </a:t>
            </a:r>
            <a:r>
              <a:rPr lang="en-US" sz="1800" b="0" i="0" u="none" strike="noStrike" baseline="0" dirty="0" err="1">
                <a:solidFill>
                  <a:srgbClr val="000000"/>
                </a:solidFill>
                <a:latin typeface="AdvBm"/>
              </a:rPr>
              <a:t>shosks</a:t>
            </a:r>
            <a:r>
              <a:rPr lang="en-US" sz="1800" b="0" i="0" u="none" strike="noStrike" baseline="0" dirty="0">
                <a:solidFill>
                  <a:srgbClr val="000000"/>
                </a:solidFill>
                <a:latin typeface="AdvBm"/>
              </a:rPr>
              <a:t>: entry is incorporated by allowing for a set of potential entrants who receive a random entry cost shock, while exit is incorporated by assigning hospitals a scrap value they receive if they exit. Then, hospitals will enter if the expected present discounted value of market participation exceeds the cost of entry, while exit occurs if the expected presented discounted value of continuing to participate in the market is less than the scrap value.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440380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2/14/2023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2/14/2023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6: Competition and Markets in Health Systems</a:t>
            </a:r>
          </a:p>
          <a:p>
            <a:r>
              <a:rPr lang="en-US" sz="2400" dirty="0"/>
              <a:t>February 15, 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How do we solve a dynamic model?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0" indent="0">
                  <a:buNone/>
                </a:pPr>
                <a:r>
                  <a:rPr lang="en-CA" sz="2400" dirty="0">
                    <a:cs typeface="Times New Roman" panose="02020603050405020304" pitchFamily="18" charset="0"/>
                  </a:rPr>
                  <a:t>All participants are </a:t>
                </a:r>
                <a:r>
                  <a:rPr lang="en-CA" sz="2400" b="1" dirty="0">
                    <a:cs typeface="Times New Roman" panose="02020603050405020304" pitchFamily="18" charset="0"/>
                  </a:rPr>
                  <a:t>forward looking </a:t>
                </a:r>
                <a:r>
                  <a:rPr lang="en-CA" sz="2400" dirty="0">
                    <a:cs typeface="Times New Roman" panose="02020603050405020304" pitchFamily="18" charset="0"/>
                  </a:rPr>
                  <a:t>and maximize full stream of profits </a:t>
                </a:r>
              </a:p>
              <a:p>
                <a:pPr marL="0" indent="0">
                  <a:buNone/>
                </a:pPr>
                <a14:m>
                  <m:oMathPara xmlns:m="http://schemas.openxmlformats.org/officeDocument/2006/math">
                    <m:oMathParaPr>
                      <m:jc m:val="centerGroup"/>
                    </m:oMathParaPr>
                    <m:oMath xmlns:m="http://schemas.openxmlformats.org/officeDocument/2006/math">
                      <m:limLow>
                        <m:limLowPr>
                          <m:ctrlPr>
                            <a:rPr lang="en-CA" sz="2400" b="0" i="1" smtClean="0">
                              <a:latin typeface="Cambria Math" panose="02040503050406030204" pitchFamily="18" charset="0"/>
                              <a:cs typeface="Times New Roman" panose="02020603050405020304" pitchFamily="18" charset="0"/>
                            </a:rPr>
                          </m:ctrlPr>
                        </m:limLowPr>
                        <m:e>
                          <m:r>
                            <m:rPr>
                              <m:sty m:val="p"/>
                            </m:rPr>
                            <a:rPr lang="en-CA" sz="2400" b="0" i="0" smtClean="0">
                              <a:latin typeface="Cambria Math" panose="02040503050406030204" pitchFamily="18" charset="0"/>
                              <a:cs typeface="Times New Roman" panose="02020603050405020304" pitchFamily="18" charset="0"/>
                            </a:rPr>
                            <m:t>max</m:t>
                          </m:r>
                        </m:e>
                        <m:lim>
                          <m:sSub>
                            <m:sSubPr>
                              <m:ctrlPr>
                                <a:rPr lang="en-CA" sz="2400" b="0" i="1" smtClean="0">
                                  <a:latin typeface="Cambria Math" panose="02040503050406030204" pitchFamily="18" charset="0"/>
                                  <a:cs typeface="Times New Roman" panose="02020603050405020304" pitchFamily="18" charset="0"/>
                                </a:rPr>
                              </m:ctrlPr>
                            </m:sSubPr>
                            <m:e>
                              <m:d>
                                <m:dPr>
                                  <m:begChr m:val="{"/>
                                  <m:endChr m:val="}"/>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𝑎</m:t>
                                      </m:r>
                                    </m:e>
                                    <m:sub>
                                      <m:r>
                                        <a:rPr lang="en-CA" sz="2400" b="0" i="1" smtClean="0">
                                          <a:latin typeface="Cambria Math" panose="02040503050406030204" pitchFamily="18" charset="0"/>
                                          <a:cs typeface="Times New Roman" panose="02020603050405020304" pitchFamily="18" charset="0"/>
                                        </a:rPr>
                                        <m:t>𝑡</m:t>
                                      </m:r>
                                    </m:sub>
                                  </m:sSub>
                                </m:e>
                              </m:d>
                            </m:e>
                            <m:sub>
                              <m:r>
                                <a:rPr lang="en-CA" sz="2400" b="0" i="1" smtClean="0">
                                  <a:latin typeface="Cambria Math" panose="02040503050406030204" pitchFamily="18" charset="0"/>
                                  <a:cs typeface="Times New Roman" panose="02020603050405020304" pitchFamily="18" charset="0"/>
                                </a:rPr>
                                <m:t>𝑡</m:t>
                              </m:r>
                            </m:sub>
                          </m:sSub>
                        </m:lim>
                      </m:limLow>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𝔼</m:t>
                      </m:r>
                      <m:r>
                        <a:rPr lang="en-CA" sz="2400" b="0" i="1" smtClean="0">
                          <a:latin typeface="Cambria Math" panose="02040503050406030204" pitchFamily="18" charset="0"/>
                          <a:cs typeface="Times New Roman" panose="02020603050405020304" pitchFamily="18" charset="0"/>
                        </a:rPr>
                        <m:t>[</m:t>
                      </m:r>
                      <m:nary>
                        <m:naryPr>
                          <m:chr m:val="∑"/>
                          <m:supHide m:val="on"/>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𝑡</m:t>
                          </m:r>
                        </m:sub>
                        <m:sup/>
                        <m:e>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𝛽</m:t>
                              </m:r>
                            </m:e>
                            <m:sup>
                              <m:r>
                                <a:rPr lang="en-CA" sz="2400" b="0" i="1" smtClean="0">
                                  <a:latin typeface="Cambria Math" panose="02040503050406030204" pitchFamily="18" charset="0"/>
                                  <a:cs typeface="Times New Roman" panose="02020603050405020304" pitchFamily="18" charset="0"/>
                                </a:rPr>
                                <m:t>𝑡</m:t>
                              </m:r>
                            </m:sup>
                          </m:sSup>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𝑈</m:t>
                              </m:r>
                            </m:e>
                            <m:sub>
                              <m:r>
                                <a:rPr lang="en-CA" sz="2400" b="0" i="1" smtClean="0">
                                  <a:latin typeface="Cambria Math" panose="02040503050406030204" pitchFamily="18" charset="0"/>
                                  <a:cs typeface="Times New Roman" panose="02020603050405020304" pitchFamily="18" charset="0"/>
                                </a:rPr>
                                <m:t>𝑡</m:t>
                              </m:r>
                            </m:sub>
                          </m:sSub>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𝑠</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𝑎</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𝜉</m:t>
                                  </m:r>
                                </m:e>
                                <m:sub>
                                  <m:r>
                                    <a:rPr lang="en-CA" sz="2400" b="0" i="1" smtClean="0">
                                      <a:latin typeface="Cambria Math" panose="02040503050406030204" pitchFamily="18" charset="0"/>
                                      <a:cs typeface="Times New Roman" panose="02020603050405020304" pitchFamily="18" charset="0"/>
                                    </a:rPr>
                                    <m:t>𝑡</m:t>
                                  </m:r>
                                </m:sub>
                              </m:sSub>
                            </m:e>
                          </m:d>
                          <m:r>
                            <a:rPr lang="en-CA" sz="2400" b="0" i="1" smtClean="0">
                              <a:latin typeface="Cambria Math" panose="02040503050406030204" pitchFamily="18" charset="0"/>
                              <a:cs typeface="Times New Roman" panose="02020603050405020304" pitchFamily="18" charset="0"/>
                            </a:rPr>
                            <m:t>]</m:t>
                          </m:r>
                        </m:e>
                      </m:nary>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𝑠𝑢𝑏𝑗𝑒𝑐𝑡</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𝑡𝑜</m:t>
                      </m:r>
                      <m:r>
                        <a:rPr lang="en-CA" sz="2400" b="0" i="1" smtClean="0">
                          <a:latin typeface="Cambria Math" panose="02040503050406030204" pitchFamily="18" charset="0"/>
                          <a:cs typeface="Times New Roman" panose="02020603050405020304" pitchFamily="18" charset="0"/>
                        </a:rPr>
                        <m:t>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𝑠</m:t>
                          </m:r>
                        </m:e>
                        <m:sub>
                          <m:r>
                            <a:rPr lang="en-CA" sz="2400" b="0" i="1" smtClean="0">
                              <a:latin typeface="Cambria Math" panose="02040503050406030204" pitchFamily="18" charset="0"/>
                              <a:cs typeface="Times New Roman" panose="02020603050405020304" pitchFamily="18" charset="0"/>
                            </a:rPr>
                            <m:t>𝑡</m:t>
                          </m:r>
                          <m:r>
                            <a:rPr lang="en-CA" sz="2400" b="0" i="1" smtClean="0">
                              <a:latin typeface="Cambria Math" panose="02040503050406030204" pitchFamily="18" charset="0"/>
                              <a:cs typeface="Times New Roman" panose="02020603050405020304" pitchFamily="18" charset="0"/>
                            </a:rPr>
                            <m:t>+1</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𝑠</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𝑎</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𝜉</m:t>
                              </m:r>
                            </m:e>
                            <m:sub>
                              <m:r>
                                <a:rPr lang="en-CA" sz="2400" b="0" i="1" smtClean="0">
                                  <a:latin typeface="Cambria Math" panose="02040503050406030204" pitchFamily="18" charset="0"/>
                                  <a:cs typeface="Times New Roman" panose="02020603050405020304" pitchFamily="18" charset="0"/>
                                </a:rPr>
                                <m:t>𝑡</m:t>
                              </m:r>
                            </m:sub>
                          </m:sSub>
                        </m:e>
                      </m:d>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305"/>
                </a:stretch>
              </a:blipFill>
            </p:spPr>
            <p:txBody>
              <a:bodyPr/>
              <a:lstStyle/>
              <a:p>
                <a:r>
                  <a:rPr lang="en-CA">
                    <a:noFill/>
                  </a:rPr>
                  <a:t> </a:t>
                </a:r>
              </a:p>
            </p:txBody>
          </p:sp>
        </mc:Fallback>
      </mc:AlternateContent>
    </p:spTree>
    <p:extLst>
      <p:ext uri="{BB962C8B-B14F-4D97-AF65-F5344CB8AC3E}">
        <p14:creationId xmlns:p14="http://schemas.microsoft.com/office/powerpoint/2010/main" val="1211338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How do we solve a dynamic model?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0" indent="0">
                  <a:buNone/>
                </a:pPr>
                <a:r>
                  <a:rPr lang="en-CA" sz="2400" dirty="0">
                    <a:cs typeface="Times New Roman" panose="02020603050405020304" pitchFamily="18" charset="0"/>
                  </a:rPr>
                  <a:t>All participants are </a:t>
                </a:r>
                <a:r>
                  <a:rPr lang="en-CA" sz="2400" b="1" dirty="0">
                    <a:cs typeface="Times New Roman" panose="02020603050405020304" pitchFamily="18" charset="0"/>
                  </a:rPr>
                  <a:t>forward looking </a:t>
                </a:r>
                <a:r>
                  <a:rPr lang="en-CA" sz="2400" dirty="0">
                    <a:cs typeface="Times New Roman" panose="02020603050405020304" pitchFamily="18" charset="0"/>
                  </a:rPr>
                  <a:t>and maximize full stream of profits </a:t>
                </a:r>
              </a:p>
              <a:p>
                <a:pPr marL="0" indent="0">
                  <a:buNone/>
                </a:pPr>
                <a14:m>
                  <m:oMathPara xmlns:m="http://schemas.openxmlformats.org/officeDocument/2006/math">
                    <m:oMathParaPr>
                      <m:jc m:val="centerGroup"/>
                    </m:oMathParaPr>
                    <m:oMath xmlns:m="http://schemas.openxmlformats.org/officeDocument/2006/math">
                      <m:limLow>
                        <m:limLowPr>
                          <m:ctrlPr>
                            <a:rPr lang="en-CA" sz="2400" b="0" i="1" smtClean="0">
                              <a:latin typeface="Cambria Math" panose="02040503050406030204" pitchFamily="18" charset="0"/>
                              <a:cs typeface="Times New Roman" panose="02020603050405020304" pitchFamily="18" charset="0"/>
                            </a:rPr>
                          </m:ctrlPr>
                        </m:limLowPr>
                        <m:e>
                          <m:r>
                            <m:rPr>
                              <m:sty m:val="p"/>
                            </m:rPr>
                            <a:rPr lang="en-CA" sz="2400" b="0" i="0" smtClean="0">
                              <a:latin typeface="Cambria Math" panose="02040503050406030204" pitchFamily="18" charset="0"/>
                              <a:cs typeface="Times New Roman" panose="02020603050405020304" pitchFamily="18" charset="0"/>
                            </a:rPr>
                            <m:t>max</m:t>
                          </m:r>
                        </m:e>
                        <m:lim>
                          <m:sSub>
                            <m:sSubPr>
                              <m:ctrlPr>
                                <a:rPr lang="en-CA" sz="2400" b="0" i="1" smtClean="0">
                                  <a:latin typeface="Cambria Math" panose="02040503050406030204" pitchFamily="18" charset="0"/>
                                  <a:cs typeface="Times New Roman" panose="02020603050405020304" pitchFamily="18" charset="0"/>
                                </a:rPr>
                              </m:ctrlPr>
                            </m:sSubPr>
                            <m:e>
                              <m:d>
                                <m:dPr>
                                  <m:begChr m:val="{"/>
                                  <m:endChr m:val="}"/>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𝑎</m:t>
                                      </m:r>
                                    </m:e>
                                    <m:sub>
                                      <m:r>
                                        <a:rPr lang="en-CA" sz="2400" b="0" i="1" smtClean="0">
                                          <a:latin typeface="Cambria Math" panose="02040503050406030204" pitchFamily="18" charset="0"/>
                                          <a:cs typeface="Times New Roman" panose="02020603050405020304" pitchFamily="18" charset="0"/>
                                        </a:rPr>
                                        <m:t>𝑡</m:t>
                                      </m:r>
                                    </m:sub>
                                  </m:sSub>
                                </m:e>
                              </m:d>
                            </m:e>
                            <m:sub>
                              <m:r>
                                <a:rPr lang="en-CA" sz="2400" b="0" i="1" smtClean="0">
                                  <a:latin typeface="Cambria Math" panose="02040503050406030204" pitchFamily="18" charset="0"/>
                                  <a:cs typeface="Times New Roman" panose="02020603050405020304" pitchFamily="18" charset="0"/>
                                </a:rPr>
                                <m:t>𝑡</m:t>
                              </m:r>
                            </m:sub>
                          </m:sSub>
                        </m:lim>
                      </m:limLow>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𝔼</m:t>
                      </m:r>
                      <m:r>
                        <a:rPr lang="en-CA" sz="2400" b="0" i="1" smtClean="0">
                          <a:latin typeface="Cambria Math" panose="02040503050406030204" pitchFamily="18" charset="0"/>
                          <a:cs typeface="Times New Roman" panose="02020603050405020304" pitchFamily="18" charset="0"/>
                        </a:rPr>
                        <m:t>[</m:t>
                      </m:r>
                      <m:nary>
                        <m:naryPr>
                          <m:chr m:val="∑"/>
                          <m:supHide m:val="on"/>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𝑡</m:t>
                          </m:r>
                        </m:sub>
                        <m:sup/>
                        <m:e>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𝛽</m:t>
                              </m:r>
                            </m:e>
                            <m:sup>
                              <m:r>
                                <a:rPr lang="en-CA" sz="2400" b="0" i="1" smtClean="0">
                                  <a:latin typeface="Cambria Math" panose="02040503050406030204" pitchFamily="18" charset="0"/>
                                  <a:cs typeface="Times New Roman" panose="02020603050405020304" pitchFamily="18" charset="0"/>
                                </a:rPr>
                                <m:t>𝑡</m:t>
                              </m:r>
                            </m:sup>
                          </m:sSup>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𝑈</m:t>
                              </m:r>
                            </m:e>
                            <m:sub>
                              <m:r>
                                <a:rPr lang="en-CA" sz="2400" b="0" i="1" smtClean="0">
                                  <a:latin typeface="Cambria Math" panose="02040503050406030204" pitchFamily="18" charset="0"/>
                                  <a:cs typeface="Times New Roman" panose="02020603050405020304" pitchFamily="18" charset="0"/>
                                </a:rPr>
                                <m:t>𝑡</m:t>
                              </m:r>
                            </m:sub>
                          </m:sSub>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𝑠</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𝑎</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𝜉</m:t>
                                  </m:r>
                                </m:e>
                                <m:sub>
                                  <m:r>
                                    <a:rPr lang="en-CA" sz="2400" b="0" i="1" smtClean="0">
                                      <a:latin typeface="Cambria Math" panose="02040503050406030204" pitchFamily="18" charset="0"/>
                                      <a:cs typeface="Times New Roman" panose="02020603050405020304" pitchFamily="18" charset="0"/>
                                    </a:rPr>
                                    <m:t>𝑡</m:t>
                                  </m:r>
                                </m:sub>
                              </m:sSub>
                            </m:e>
                          </m:d>
                          <m:r>
                            <a:rPr lang="en-CA" sz="2400" b="0" i="1" smtClean="0">
                              <a:latin typeface="Cambria Math" panose="02040503050406030204" pitchFamily="18" charset="0"/>
                              <a:cs typeface="Times New Roman" panose="02020603050405020304" pitchFamily="18" charset="0"/>
                            </a:rPr>
                            <m:t>]</m:t>
                          </m:r>
                        </m:e>
                      </m:nary>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𝑠𝑢𝑏𝑗𝑒𝑐𝑡</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𝑡𝑜</m:t>
                      </m:r>
                      <m:r>
                        <a:rPr lang="en-CA" sz="2400" b="0" i="1" smtClean="0">
                          <a:latin typeface="Cambria Math" panose="02040503050406030204" pitchFamily="18" charset="0"/>
                          <a:cs typeface="Times New Roman" panose="02020603050405020304" pitchFamily="18" charset="0"/>
                        </a:rPr>
                        <m:t>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𝑠</m:t>
                          </m:r>
                        </m:e>
                        <m:sub>
                          <m:r>
                            <a:rPr lang="en-CA" sz="2400" b="0" i="1" smtClean="0">
                              <a:latin typeface="Cambria Math" panose="02040503050406030204" pitchFamily="18" charset="0"/>
                              <a:cs typeface="Times New Roman" panose="02020603050405020304" pitchFamily="18" charset="0"/>
                            </a:rPr>
                            <m:t>𝑡</m:t>
                          </m:r>
                          <m:r>
                            <a:rPr lang="en-CA" sz="2400" b="0" i="1" smtClean="0">
                              <a:latin typeface="Cambria Math" panose="02040503050406030204" pitchFamily="18" charset="0"/>
                              <a:cs typeface="Times New Roman" panose="02020603050405020304" pitchFamily="18" charset="0"/>
                            </a:rPr>
                            <m:t>+1</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𝑠</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𝑎</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𝜉</m:t>
                              </m:r>
                            </m:e>
                            <m:sub>
                              <m:r>
                                <a:rPr lang="en-CA" sz="2400" b="0" i="1" smtClean="0">
                                  <a:latin typeface="Cambria Math" panose="02040503050406030204" pitchFamily="18" charset="0"/>
                                  <a:cs typeface="Times New Roman" panose="02020603050405020304" pitchFamily="18" charset="0"/>
                                </a:rPr>
                                <m:t>𝑡</m:t>
                              </m:r>
                            </m:sub>
                          </m:sSub>
                        </m:e>
                      </m:d>
                    </m:oMath>
                  </m:oMathPara>
                </a14:m>
                <a:endParaRPr lang="en-US" sz="2400" dirty="0">
                  <a:cs typeface="Times New Roman" panose="02020603050405020304" pitchFamily="18" charset="0"/>
                </a:endParaRPr>
              </a:p>
              <a:p>
                <a:r>
                  <a:rPr lang="en-US" sz="2400" dirty="0">
                    <a:cs typeface="Times New Roman" panose="02020603050405020304" pitchFamily="18" charset="0"/>
                  </a:rPr>
                  <a:t>Solution to the model requires a </a:t>
                </a:r>
                <a:r>
                  <a:rPr lang="en-US" sz="2400" b="1" dirty="0">
                    <a:cs typeface="Times New Roman" panose="02020603050405020304" pitchFamily="18" charset="0"/>
                  </a:rPr>
                  <a:t>structural specification </a:t>
                </a:r>
                <a:r>
                  <a:rPr lang="en-US" sz="2400" dirty="0">
                    <a:cs typeface="Times New Roman" panose="02020603050405020304" pitchFamily="18" charset="0"/>
                  </a:rPr>
                  <a:t>of equilibrium parameters (e.g., parts of utility function)</a:t>
                </a:r>
              </a:p>
              <a:p>
                <a:r>
                  <a:rPr lang="en-US" sz="2400" dirty="0">
                    <a:cs typeface="Times New Roman" panose="02020603050405020304" pitchFamily="18" charset="0"/>
                  </a:rPr>
                  <a:t>Typically can be </a:t>
                </a:r>
                <a:r>
                  <a:rPr lang="en-US" sz="2400" b="1" dirty="0">
                    <a:cs typeface="Times New Roman" panose="02020603050405020304" pitchFamily="18" charset="0"/>
                  </a:rPr>
                  <a:t>quite computationally intensive </a:t>
                </a:r>
                <a:r>
                  <a:rPr lang="en-US" sz="2400" dirty="0">
                    <a:cs typeface="Times New Roman" panose="02020603050405020304" pitchFamily="18" charset="0"/>
                  </a:rPr>
                  <a:t>to solve</a:t>
                </a:r>
              </a:p>
              <a:p>
                <a:r>
                  <a:rPr lang="en-US" sz="2400" dirty="0">
                    <a:cs typeface="Times New Roman" panose="02020603050405020304" pitchFamily="18" charset="0"/>
                  </a:rPr>
                  <a:t>Advantages: counterfactual simulations, welfare calculations</a:t>
                </a:r>
              </a:p>
              <a:p>
                <a:r>
                  <a:rPr lang="en-US" sz="2400" dirty="0">
                    <a:cs typeface="Times New Roman" panose="02020603050405020304" pitchFamily="18" charset="0"/>
                  </a:rPr>
                  <a:t>Some two-step methods exist to identify a subset of counterfactuals without solving the full model</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305"/>
                </a:stretch>
              </a:blipFill>
            </p:spPr>
            <p:txBody>
              <a:bodyPr/>
              <a:lstStyle/>
              <a:p>
                <a:r>
                  <a:rPr lang="en-CA">
                    <a:noFill/>
                  </a:rPr>
                  <a:t> </a:t>
                </a:r>
              </a:p>
            </p:txBody>
          </p:sp>
        </mc:Fallback>
      </mc:AlternateContent>
    </p:spTree>
    <p:extLst>
      <p:ext uri="{BB962C8B-B14F-4D97-AF65-F5344CB8AC3E}">
        <p14:creationId xmlns:p14="http://schemas.microsoft.com/office/powerpoint/2010/main" val="1335160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Simple entry model (</a:t>
            </a:r>
            <a:r>
              <a:rPr lang="en-US" sz="3600" dirty="0" err="1">
                <a:cs typeface="Times New Roman" panose="02020603050405020304" pitchFamily="18" charset="0"/>
              </a:rPr>
              <a:t>Gowisankaran</a:t>
            </a:r>
            <a:r>
              <a:rPr lang="en-US" sz="3600" dirty="0">
                <a:cs typeface="Times New Roman" panose="02020603050405020304" pitchFamily="18" charset="0"/>
              </a:rPr>
              <a:t> and Town, 1997)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CA" sz="2400" dirty="0">
                    <a:cs typeface="Times New Roman" panose="02020603050405020304" pitchFamily="18" charset="0"/>
                  </a:rPr>
                  <a:t>Hospitals choose strategies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𝑎</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𝑒𝑛𝑡𝑒𝑟</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𝑒𝑥𝑖𝑡</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𝑚𝑒𝑟𝑔𝑒</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𝑖𝑛𝑣𝑒𝑠𝑡</m:t>
                        </m:r>
                      </m:e>
                    </m:d>
                  </m:oMath>
                </a14:m>
                <a:endParaRPr lang="en-CA" sz="2400" b="0" dirty="0">
                  <a:cs typeface="Times New Roman" panose="02020603050405020304" pitchFamily="18" charset="0"/>
                </a:endParaRPr>
              </a:p>
              <a:p>
                <a:r>
                  <a:rPr lang="en-US" sz="2400" dirty="0">
                    <a:cs typeface="Times New Roman" panose="02020603050405020304" pitchFamily="18" charset="0"/>
                  </a:rPr>
                  <a:t>Equilibrium requires firms maximize total future expected profits </a:t>
                </a:r>
                <a:r>
                  <a:rPr lang="en-US" sz="2400" b="1" dirty="0">
                    <a:cs typeface="Times New Roman" panose="02020603050405020304" pitchFamily="18" charset="0"/>
                  </a:rPr>
                  <a:t>in each period, </a:t>
                </a:r>
                <a:r>
                  <a:rPr lang="en-US" sz="2400" dirty="0">
                    <a:cs typeface="Times New Roman" panose="02020603050405020304" pitchFamily="18" charset="0"/>
                  </a:rPr>
                  <a:t>taking into account competitors’ actions (no one wants to deviate)</a:t>
                </a:r>
              </a:p>
              <a:p>
                <a:pPr marL="0" indent="0">
                  <a:buNone/>
                </a:pPr>
                <a:r>
                  <a:rPr lang="en-US" sz="2400" dirty="0">
                    <a:cs typeface="Times New Roman" panose="02020603050405020304" pitchFamily="18" charset="0"/>
                  </a:rPr>
                  <a:t>At the start of each period: </a:t>
                </a:r>
              </a:p>
              <a:p>
                <a:pPr marL="457200" indent="-457200">
                  <a:buFont typeface="+mj-lt"/>
                  <a:buAutoNum type="arabicPeriod"/>
                </a:pPr>
                <a:r>
                  <a:rPr lang="en-US" sz="2400" dirty="0">
                    <a:cs typeface="Times New Roman" panose="02020603050405020304" pitchFamily="18" charset="0"/>
                  </a:rPr>
                  <a:t>Incumbent hospitals receive a scrap value </a:t>
                </a:r>
                <a14:m>
                  <m:oMath xmlns:m="http://schemas.openxmlformats.org/officeDocument/2006/math">
                    <m:sSubSup>
                      <m:sSubSupPr>
                        <m:ctrlPr>
                          <a:rPr lang="en-CA" sz="2400" b="0" i="1" smtClean="0">
                            <a:latin typeface="Cambria Math" panose="02040503050406030204" pitchFamily="18" charset="0"/>
                            <a:cs typeface="Times New Roman" panose="02020603050405020304" pitchFamily="18" charset="0"/>
                          </a:rPr>
                        </m:ctrlPr>
                      </m:sSubSupPr>
                      <m:e>
                        <m:r>
                          <a:rPr lang="en-CA" sz="2400" b="0" i="1" smtClean="0">
                            <a:latin typeface="Cambria Math" panose="02040503050406030204" pitchFamily="18" charset="0"/>
                            <a:cs typeface="Times New Roman" panose="02020603050405020304" pitchFamily="18" charset="0"/>
                          </a:rPr>
                          <m:t>𝑠</m:t>
                        </m:r>
                      </m:e>
                      <m:sub>
                        <m:r>
                          <a:rPr lang="en-CA" sz="2400" b="0" i="1" smtClean="0">
                            <a:latin typeface="Cambria Math" panose="02040503050406030204" pitchFamily="18" charset="0"/>
                            <a:cs typeface="Times New Roman" panose="02020603050405020304" pitchFamily="18" charset="0"/>
                          </a:rPr>
                          <m:t>𝑗𝑡</m:t>
                        </m:r>
                      </m:sub>
                      <m:sup>
                        <m:r>
                          <a:rPr lang="en-CA" sz="2400" b="0" i="1" smtClean="0">
                            <a:latin typeface="Cambria Math" panose="02040503050406030204" pitchFamily="18" charset="0"/>
                            <a:cs typeface="Times New Roman" panose="02020603050405020304" pitchFamily="18" charset="0"/>
                          </a:rPr>
                          <m:t>𝑒𝑥𝑖𝑡</m:t>
                        </m:r>
                      </m:sup>
                    </m:sSubSup>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r>
                          <m:rPr>
                            <m:sty m:val="p"/>
                          </m:rPr>
                          <a:rPr lang="en-CA" sz="2400" b="0" i="0" smtClean="0">
                            <a:latin typeface="Cambria Math" panose="02040503050406030204" pitchFamily="18" charset="0"/>
                            <a:cs typeface="Times New Roman" panose="02020603050405020304" pitchFamily="18" charset="0"/>
                          </a:rPr>
                          <m:t>Φ</m:t>
                        </m:r>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𝜎</m:t>
                            </m:r>
                          </m:e>
                          <m:sub>
                            <m:r>
                              <m:rPr>
                                <m:sty m:val="p"/>
                              </m:rPr>
                              <a:rPr lang="en-CA" sz="2400" b="0" i="0" smtClean="0">
                                <a:latin typeface="Cambria Math" panose="02040503050406030204" pitchFamily="18" charset="0"/>
                                <a:cs typeface="Times New Roman" panose="02020603050405020304" pitchFamily="18" charset="0"/>
                              </a:rPr>
                              <m:t>Φ</m:t>
                            </m:r>
                          </m:sub>
                        </m:sSub>
                        <m:r>
                          <a:rPr lang="en-CA" sz="2400" b="0" i="1" smtClean="0">
                            <a:latin typeface="Cambria Math" panose="02040503050406030204" pitchFamily="18" charset="0"/>
                            <a:cs typeface="Times New Roman" panose="02020603050405020304" pitchFamily="18" charset="0"/>
                          </a:rPr>
                          <m:t>,</m:t>
                        </m:r>
                        <m:r>
                          <m:rPr>
                            <m:sty m:val="p"/>
                          </m:rPr>
                          <a:rPr lang="en-CA" sz="2400" b="0" i="0" smtClean="0">
                            <a:latin typeface="Cambria Math" panose="02040503050406030204" pitchFamily="18" charset="0"/>
                            <a:cs typeface="Times New Roman" panose="02020603050405020304" pitchFamily="18" charset="0"/>
                          </a:rPr>
                          <m:t>Φ</m:t>
                        </m:r>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𝜎</m:t>
                            </m:r>
                          </m:e>
                          <m:sub>
                            <m:r>
                              <m:rPr>
                                <m:sty m:val="p"/>
                              </m:rPr>
                              <a:rPr lang="en-CA" sz="2400" b="0" i="0" smtClean="0">
                                <a:latin typeface="Cambria Math" panose="02040503050406030204" pitchFamily="18" charset="0"/>
                                <a:cs typeface="Times New Roman" panose="02020603050405020304" pitchFamily="18" charset="0"/>
                              </a:rPr>
                              <m:t>Φ</m:t>
                            </m:r>
                          </m:sub>
                        </m:sSub>
                      </m:e>
                    </m:d>
                  </m:oMath>
                </a14:m>
                <a:endParaRPr lang="en-US" sz="2400" dirty="0">
                  <a:cs typeface="Times New Roman" panose="02020603050405020304" pitchFamily="18" charset="0"/>
                </a:endParaRPr>
              </a:p>
              <a:p>
                <a:pPr lvl="1"/>
                <a:r>
                  <a:rPr lang="en-US" sz="2200" dirty="0">
                    <a:cs typeface="Times New Roman" panose="02020603050405020304" pitchFamily="18" charset="0"/>
                  </a:rPr>
                  <a:t>Exit decisions are made just based on if this draw is large enough relative to expected future </a:t>
                </a:r>
                <a:r>
                  <a:rPr lang="en-US" sz="2200" dirty="0" err="1">
                    <a:cs typeface="Times New Roman" panose="02020603050405020304" pitchFamily="18" charset="0"/>
                  </a:rPr>
                  <a:t>proftis</a:t>
                </a:r>
                <a:endParaRPr lang="en-US" sz="2200"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Remaining incumbents invest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𝑥</m:t>
                        </m:r>
                      </m:e>
                      <m:sub>
                        <m:r>
                          <a:rPr lang="en-CA" sz="2400" b="0" i="1" smtClean="0">
                            <a:latin typeface="Cambria Math" panose="02040503050406030204" pitchFamily="18" charset="0"/>
                            <a:cs typeface="Times New Roman" panose="02020603050405020304" pitchFamily="18" charset="0"/>
                          </a:rPr>
                          <m:t>𝑗𝑡</m:t>
                        </m:r>
                      </m:sub>
                    </m:sSub>
                  </m:oMath>
                </a14:m>
                <a:r>
                  <a:rPr lang="en-US" sz="2400" dirty="0">
                    <a:cs typeface="Times New Roman" panose="02020603050405020304" pitchFamily="18" charset="0"/>
                  </a:rPr>
                  <a:t>, which improves hospital efficiency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𝜔</m:t>
                        </m:r>
                      </m:e>
                      <m:sub>
                        <m:r>
                          <a:rPr lang="en-CA" sz="2400" b="0" i="1" smtClean="0">
                            <a:latin typeface="Cambria Math" panose="02040503050406030204" pitchFamily="18" charset="0"/>
                            <a:cs typeface="Times New Roman" panose="02020603050405020304" pitchFamily="18" charset="0"/>
                          </a:rPr>
                          <m:t>𝑗</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𝑡</m:t>
                        </m:r>
                        <m:r>
                          <a:rPr lang="en-CA" sz="2400" b="0" i="1" smtClean="0">
                            <a:latin typeface="Cambria Math" panose="02040503050406030204" pitchFamily="18" charset="0"/>
                            <a:cs typeface="Times New Roman" panose="02020603050405020304" pitchFamily="18" charset="0"/>
                          </a:rPr>
                          <m:t>+1</m:t>
                        </m:r>
                      </m:sub>
                    </m:sSub>
                  </m:oMath>
                </a14:m>
                <a:endParaRPr lang="en-US" sz="2400"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Firms consider entering based on cost of entry </a:t>
                </a:r>
                <a14:m>
                  <m:oMath xmlns:m="http://schemas.openxmlformats.org/officeDocument/2006/math">
                    <m:sSubSup>
                      <m:sSubSupPr>
                        <m:ctrlPr>
                          <a:rPr lang="en-CA" sz="2400" b="0" i="1" smtClean="0">
                            <a:latin typeface="Cambria Math" panose="02040503050406030204" pitchFamily="18" charset="0"/>
                            <a:cs typeface="Times New Roman" panose="02020603050405020304" pitchFamily="18" charset="0"/>
                          </a:rPr>
                        </m:ctrlPr>
                      </m:sSubSupPr>
                      <m:e>
                        <m:r>
                          <a:rPr lang="en-CA" sz="2400" b="0" i="1" smtClean="0">
                            <a:latin typeface="Cambria Math" panose="02040503050406030204" pitchFamily="18" charset="0"/>
                            <a:cs typeface="Times New Roman" panose="02020603050405020304" pitchFamily="18" charset="0"/>
                          </a:rPr>
                          <m:t>𝑠</m:t>
                        </m:r>
                      </m:e>
                      <m:sub>
                        <m:r>
                          <a:rPr lang="en-CA" sz="2400" b="0" i="1" smtClean="0">
                            <a:latin typeface="Cambria Math" panose="02040503050406030204" pitchFamily="18" charset="0"/>
                            <a:cs typeface="Times New Roman" panose="02020603050405020304" pitchFamily="18" charset="0"/>
                          </a:rPr>
                          <m:t>𝑗𝑡</m:t>
                        </m:r>
                      </m:sub>
                      <m:sup>
                        <m:r>
                          <a:rPr lang="en-CA" sz="2400" b="0" i="1" smtClean="0">
                            <a:latin typeface="Cambria Math" panose="02040503050406030204" pitchFamily="18" charset="0"/>
                            <a:cs typeface="Times New Roman" panose="02020603050405020304" pitchFamily="18" charset="0"/>
                          </a:rPr>
                          <m:t>𝑒𝑛𝑡𝑟𝑦</m:t>
                        </m:r>
                      </m:sup>
                    </m:sSubSup>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𝑆</m:t>
                        </m:r>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𝜎</m:t>
                            </m:r>
                          </m:e>
                          <m:sub>
                            <m:r>
                              <a:rPr lang="en-CA" sz="2400" b="0" i="1" smtClean="0">
                                <a:latin typeface="Cambria Math" panose="02040503050406030204" pitchFamily="18" charset="0"/>
                                <a:cs typeface="Times New Roman" panose="02020603050405020304" pitchFamily="18" charset="0"/>
                              </a:rPr>
                              <m:t>𝑆</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𝑆</m:t>
                        </m:r>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𝜎</m:t>
                            </m:r>
                          </m:e>
                          <m:sub>
                            <m:r>
                              <a:rPr lang="en-CA" sz="2400" b="0" i="1" smtClean="0">
                                <a:latin typeface="Cambria Math" panose="02040503050406030204" pitchFamily="18" charset="0"/>
                                <a:cs typeface="Times New Roman" panose="02020603050405020304" pitchFamily="18" charset="0"/>
                              </a:rPr>
                              <m:t>𝑠</m:t>
                            </m:r>
                          </m:sub>
                        </m:sSub>
                      </m:e>
                    </m:d>
                  </m:oMath>
                </a14:m>
                <a:endParaRPr lang="en-CA" sz="2400" b="0" dirty="0">
                  <a:cs typeface="Times New Roman" panose="02020603050405020304" pitchFamily="18" charset="0"/>
                </a:endParaRPr>
              </a:p>
              <a:p>
                <a:pPr lvl="1"/>
                <a:r>
                  <a:rPr lang="en-US" sz="2200" dirty="0">
                    <a:cs typeface="Times New Roman" panose="02020603050405020304" pitchFamily="18" charset="0"/>
                  </a:rPr>
                  <a:t>If they enter, start at some efficiency </a:t>
                </a:r>
                <a14:m>
                  <m:oMath xmlns:m="http://schemas.openxmlformats.org/officeDocument/2006/math">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𝜔</m:t>
                        </m:r>
                      </m:e>
                      <m:sub>
                        <m:r>
                          <a:rPr lang="en-CA" sz="2200" b="0" i="1" smtClean="0">
                            <a:latin typeface="Cambria Math" panose="02040503050406030204" pitchFamily="18" charset="0"/>
                            <a:cs typeface="Times New Roman" panose="02020603050405020304" pitchFamily="18" charset="0"/>
                          </a:rPr>
                          <m:t>𝐸</m:t>
                        </m:r>
                      </m:sub>
                    </m:sSub>
                  </m:oMath>
                </a14:m>
                <a:r>
                  <a:rPr lang="en-US" sz="2200" dirty="0">
                    <a:cs typeface="Times New Roman" panose="02020603050405020304" pitchFamily="18" charset="0"/>
                  </a:rPr>
                  <a:t> </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305" r="-1518"/>
                </a:stretch>
              </a:blipFill>
            </p:spPr>
            <p:txBody>
              <a:bodyPr/>
              <a:lstStyle/>
              <a:p>
                <a:r>
                  <a:rPr lang="en-CA">
                    <a:noFill/>
                  </a:rPr>
                  <a:t> </a:t>
                </a:r>
              </a:p>
            </p:txBody>
          </p:sp>
        </mc:Fallback>
      </mc:AlternateContent>
    </p:spTree>
    <p:extLst>
      <p:ext uri="{BB962C8B-B14F-4D97-AF65-F5344CB8AC3E}">
        <p14:creationId xmlns:p14="http://schemas.microsoft.com/office/powerpoint/2010/main" val="1631035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2004" y="272076"/>
            <a:ext cx="4676995" cy="1861523"/>
          </a:xfrm>
        </p:spPr>
        <p:txBody>
          <a:bodyPr>
            <a:noAutofit/>
          </a:bodyPr>
          <a:lstStyle/>
          <a:p>
            <a:r>
              <a:rPr lang="en-US" sz="3600" dirty="0">
                <a:cs typeface="Times New Roman" panose="02020603050405020304" pitchFamily="18" charset="0"/>
              </a:rPr>
              <a:t>Structural Parameters (</a:t>
            </a:r>
            <a:r>
              <a:rPr lang="en-US" sz="3600" dirty="0" err="1">
                <a:cs typeface="Times New Roman" panose="02020603050405020304" pitchFamily="18" charset="0"/>
              </a:rPr>
              <a:t>Gowisankaran</a:t>
            </a:r>
            <a:r>
              <a:rPr lang="en-US" sz="3600" dirty="0">
                <a:cs typeface="Times New Roman" panose="02020603050405020304" pitchFamily="18" charset="0"/>
              </a:rPr>
              <a:t> and Town, 1997)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76059A20-AD47-8451-EAEA-D7A40FBC8997}"/>
              </a:ext>
            </a:extLst>
          </p:cNvPr>
          <p:cNvPicPr>
            <a:picLocks noChangeAspect="1"/>
          </p:cNvPicPr>
          <p:nvPr/>
        </p:nvPicPr>
        <p:blipFill>
          <a:blip r:embed="rId3"/>
          <a:stretch>
            <a:fillRect/>
          </a:stretch>
        </p:blipFill>
        <p:spPr>
          <a:xfrm>
            <a:off x="204232" y="30126"/>
            <a:ext cx="5914805" cy="6858000"/>
          </a:xfrm>
          <a:prstGeom prst="rect">
            <a:avLst/>
          </a:prstGeom>
        </p:spPr>
      </p:pic>
    </p:spTree>
    <p:extLst>
      <p:ext uri="{BB962C8B-B14F-4D97-AF65-F5344CB8AC3E}">
        <p14:creationId xmlns:p14="http://schemas.microsoft.com/office/powerpoint/2010/main" val="4155812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Data and Estimation (</a:t>
            </a:r>
            <a:r>
              <a:rPr lang="en-US" sz="3600" dirty="0" err="1">
                <a:cs typeface="Times New Roman" panose="02020603050405020304" pitchFamily="18" charset="0"/>
              </a:rPr>
              <a:t>Gowisankaran</a:t>
            </a:r>
            <a:r>
              <a:rPr lang="en-US" sz="3600" dirty="0">
                <a:cs typeface="Times New Roman" panose="02020603050405020304" pitchFamily="18" charset="0"/>
              </a:rPr>
              <a:t> and Town, 1997)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Observable parameters come from multiple data sources: </a:t>
            </a:r>
          </a:p>
          <a:p>
            <a:pPr lvl="1"/>
            <a:r>
              <a:rPr lang="en-US" sz="2200" dirty="0">
                <a:cs typeface="Times New Roman" panose="02020603050405020304" pitchFamily="18" charset="0"/>
              </a:rPr>
              <a:t>CPS income data, Dartmouth Atlas to define health markets, % of population with different types of insurance</a:t>
            </a:r>
          </a:p>
          <a:p>
            <a:pPr lvl="1"/>
            <a:r>
              <a:rPr lang="en-US" sz="2200" dirty="0">
                <a:cs typeface="Times New Roman" panose="02020603050405020304" pitchFamily="18" charset="0"/>
              </a:rPr>
              <a:t>Calibration is its own headache! </a:t>
            </a:r>
          </a:p>
          <a:p>
            <a:pPr marL="731520" lvl="1" indent="-457200">
              <a:buFont typeface="+mj-lt"/>
              <a:buAutoNum type="arabicPeriod"/>
            </a:pPr>
            <a:endParaRPr lang="en-US" sz="2200" dirty="0">
              <a:cs typeface="Times New Roman" panose="02020603050405020304" pitchFamily="18" charset="0"/>
            </a:endParaRPr>
          </a:p>
          <a:p>
            <a:pPr marL="731520" lvl="1" indent="-457200">
              <a:buFont typeface="+mj-lt"/>
              <a:buAutoNum type="arabicPeriod"/>
            </a:pPr>
            <a:endParaRPr lang="en-US" sz="22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355147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Data and Estimation (</a:t>
            </a:r>
            <a:r>
              <a:rPr lang="en-US" sz="3600" dirty="0" err="1">
                <a:cs typeface="Times New Roman" panose="02020603050405020304" pitchFamily="18" charset="0"/>
              </a:rPr>
              <a:t>Gowisankaran</a:t>
            </a:r>
            <a:r>
              <a:rPr lang="en-US" sz="3600" dirty="0">
                <a:cs typeface="Times New Roman" panose="02020603050405020304" pitchFamily="18" charset="0"/>
              </a:rPr>
              <a:t> and Town, 1997)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Observable parameters come from multiple data sources: </a:t>
            </a:r>
          </a:p>
          <a:p>
            <a:pPr lvl="1"/>
            <a:r>
              <a:rPr lang="en-US" sz="2200" dirty="0">
                <a:cs typeface="Times New Roman" panose="02020603050405020304" pitchFamily="18" charset="0"/>
              </a:rPr>
              <a:t>CPS income data, Dartmouth Atlas to define health markets, % of population with different types of insurance</a:t>
            </a:r>
          </a:p>
          <a:p>
            <a:pPr lvl="1"/>
            <a:r>
              <a:rPr lang="en-US" sz="2200" dirty="0">
                <a:cs typeface="Times New Roman" panose="02020603050405020304" pitchFamily="18" charset="0"/>
              </a:rPr>
              <a:t>Calibration is its own headache! </a:t>
            </a:r>
          </a:p>
          <a:p>
            <a:r>
              <a:rPr lang="en-US" sz="2400" dirty="0">
                <a:cs typeface="Times New Roman" panose="02020603050405020304" pitchFamily="18" charset="0"/>
              </a:rPr>
              <a:t>Unobservable parameters are estimated: </a:t>
            </a:r>
          </a:p>
          <a:p>
            <a:pPr lvl="1"/>
            <a:r>
              <a:rPr lang="en-US" sz="2200" dirty="0">
                <a:cs typeface="Times New Roman" panose="02020603050405020304" pitchFamily="18" charset="0"/>
              </a:rPr>
              <a:t>Typically via GMM or MLE (here, there are 16 moments!) </a:t>
            </a:r>
          </a:p>
          <a:p>
            <a:pPr lvl="1"/>
            <a:r>
              <a:rPr lang="en-US" sz="2200" dirty="0">
                <a:cs typeface="Times New Roman" panose="02020603050405020304" pitchFamily="18" charset="0"/>
              </a:rPr>
              <a:t>Match model predictions/outputs to observed outcomes (e.g., structural parameters should “make sense”) </a:t>
            </a:r>
          </a:p>
          <a:p>
            <a:pPr lvl="1"/>
            <a:r>
              <a:rPr lang="en-US" sz="2200" dirty="0">
                <a:cs typeface="Times New Roman" panose="02020603050405020304" pitchFamily="18" charset="0"/>
              </a:rPr>
              <a:t>Typically must be estimated at an </a:t>
            </a:r>
            <a:r>
              <a:rPr lang="en-US" sz="2200" i="1" dirty="0">
                <a:cs typeface="Times New Roman" panose="02020603050405020304" pitchFamily="18" charset="0"/>
              </a:rPr>
              <a:t>aggregated </a:t>
            </a:r>
            <a:r>
              <a:rPr lang="en-US" sz="2200" dirty="0">
                <a:cs typeface="Times New Roman" panose="02020603050405020304" pitchFamily="18" charset="0"/>
              </a:rPr>
              <a:t>level for data</a:t>
            </a:r>
          </a:p>
          <a:p>
            <a:pPr marL="731520" lvl="1" indent="-457200">
              <a:buFont typeface="+mj-lt"/>
              <a:buAutoNum type="arabicPeriod"/>
            </a:pPr>
            <a:endParaRPr lang="en-US" sz="22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2877255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Data and Estimation (</a:t>
            </a:r>
            <a:r>
              <a:rPr lang="en-US" sz="3600" dirty="0" err="1">
                <a:cs typeface="Times New Roman" panose="02020603050405020304" pitchFamily="18" charset="0"/>
              </a:rPr>
              <a:t>Gowisankaran</a:t>
            </a:r>
            <a:r>
              <a:rPr lang="en-US" sz="3600" dirty="0">
                <a:cs typeface="Times New Roman" panose="02020603050405020304" pitchFamily="18" charset="0"/>
              </a:rPr>
              <a:t> and Town, 1997)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Observable parameters come from multiple data sources: </a:t>
                </a:r>
              </a:p>
              <a:p>
                <a:pPr lvl="1"/>
                <a:r>
                  <a:rPr lang="en-US" sz="2200" dirty="0">
                    <a:cs typeface="Times New Roman" panose="02020603050405020304" pitchFamily="18" charset="0"/>
                  </a:rPr>
                  <a:t>Calibration is its own headache! </a:t>
                </a:r>
              </a:p>
              <a:p>
                <a:r>
                  <a:rPr lang="en-US" sz="2400" dirty="0">
                    <a:cs typeface="Times New Roman" panose="02020603050405020304" pitchFamily="18" charset="0"/>
                  </a:rPr>
                  <a:t>Unobservable parameters are estimated: </a:t>
                </a:r>
              </a:p>
              <a:p>
                <a:pPr lvl="1"/>
                <a:r>
                  <a:rPr lang="en-US" sz="2200" dirty="0">
                    <a:cs typeface="Times New Roman" panose="02020603050405020304" pitchFamily="18" charset="0"/>
                  </a:rPr>
                  <a:t>Typically via GMM or MLE (here, there are 16 moments!) </a:t>
                </a:r>
              </a:p>
              <a:p>
                <a:pPr lvl="1"/>
                <a:r>
                  <a:rPr lang="en-US" sz="2200" dirty="0">
                    <a:cs typeface="Times New Roman" panose="02020603050405020304" pitchFamily="18" charset="0"/>
                  </a:rPr>
                  <a:t>Match model predictions/outputs to observed </a:t>
                </a:r>
                <a:r>
                  <a:rPr lang="en-US" sz="2200" dirty="0" err="1">
                    <a:cs typeface="Times New Roman" panose="02020603050405020304" pitchFamily="18" charset="0"/>
                  </a:rPr>
                  <a:t>outcomesTypically</a:t>
                </a:r>
                <a:r>
                  <a:rPr lang="en-US" sz="2200" dirty="0">
                    <a:cs typeface="Times New Roman" panose="02020603050405020304" pitchFamily="18" charset="0"/>
                  </a:rPr>
                  <a:t> must be estimated at an </a:t>
                </a:r>
                <a:r>
                  <a:rPr lang="en-US" sz="2200" i="1" dirty="0">
                    <a:cs typeface="Times New Roman" panose="02020603050405020304" pitchFamily="18" charset="0"/>
                  </a:rPr>
                  <a:t>aggregated </a:t>
                </a:r>
                <a:r>
                  <a:rPr lang="en-US" sz="2200" dirty="0">
                    <a:cs typeface="Times New Roman" panose="02020603050405020304" pitchFamily="18" charset="0"/>
                  </a:rPr>
                  <a:t>level for data</a:t>
                </a:r>
              </a:p>
              <a:p>
                <a:r>
                  <a:rPr lang="en-US" sz="2400" dirty="0">
                    <a:solidFill>
                      <a:schemeClr val="accent2">
                        <a:lumMod val="75000"/>
                      </a:schemeClr>
                    </a:solidFill>
                    <a:cs typeface="Times New Roman" panose="02020603050405020304" pitchFamily="18" charset="0"/>
                  </a:rPr>
                  <a:t>Estimation algorithm: </a:t>
                </a:r>
              </a:p>
              <a:p>
                <a:pPr marL="731520" lvl="1" indent="-457200">
                  <a:buFont typeface="+mj-lt"/>
                  <a:buAutoNum type="arabicPeriod"/>
                </a:pPr>
                <a:r>
                  <a:rPr lang="en-US" sz="2200" dirty="0">
                    <a:solidFill>
                      <a:schemeClr val="accent2">
                        <a:lumMod val="75000"/>
                      </a:schemeClr>
                    </a:solidFill>
                    <a:cs typeface="Times New Roman" panose="02020603050405020304" pitchFamily="18" charset="0"/>
                  </a:rPr>
                  <a:t>Fix a guess of parameters </a:t>
                </a:r>
                <a14:m>
                  <m:oMath xmlns:m="http://schemas.openxmlformats.org/officeDocument/2006/math">
                    <m:acc>
                      <m:accPr>
                        <m:chr m:val="̂"/>
                        <m:ctrlPr>
                          <a:rPr lang="en-CA" sz="2200" b="0" i="1" smtClean="0">
                            <a:solidFill>
                              <a:schemeClr val="accent2">
                                <a:lumMod val="75000"/>
                              </a:schemeClr>
                            </a:solidFill>
                            <a:latin typeface="Cambria Math" panose="02040503050406030204" pitchFamily="18" charset="0"/>
                            <a:cs typeface="Times New Roman" panose="02020603050405020304" pitchFamily="18" charset="0"/>
                          </a:rPr>
                        </m:ctrlPr>
                      </m:accPr>
                      <m:e>
                        <m:r>
                          <a:rPr lang="en-CA" sz="2200" b="0" i="1" smtClean="0">
                            <a:solidFill>
                              <a:schemeClr val="accent2">
                                <a:lumMod val="75000"/>
                              </a:schemeClr>
                            </a:solidFill>
                            <a:latin typeface="Cambria Math" panose="02040503050406030204" pitchFamily="18" charset="0"/>
                            <a:cs typeface="Times New Roman" panose="02020603050405020304" pitchFamily="18" charset="0"/>
                          </a:rPr>
                          <m:t>𝜃</m:t>
                        </m:r>
                      </m:e>
                    </m:acc>
                  </m:oMath>
                </a14:m>
                <a:endParaRPr lang="en-US" sz="2200" dirty="0">
                  <a:solidFill>
                    <a:schemeClr val="accent2">
                      <a:lumMod val="75000"/>
                    </a:schemeClr>
                  </a:solidFill>
                  <a:cs typeface="Times New Roman" panose="02020603050405020304" pitchFamily="18" charset="0"/>
                </a:endParaRPr>
              </a:p>
              <a:p>
                <a:pPr marL="731520" lvl="1" indent="-457200">
                  <a:buFont typeface="+mj-lt"/>
                  <a:buAutoNum type="arabicPeriod"/>
                </a:pPr>
                <a:r>
                  <a:rPr lang="en-US" sz="2200" dirty="0">
                    <a:solidFill>
                      <a:schemeClr val="accent2">
                        <a:lumMod val="75000"/>
                      </a:schemeClr>
                    </a:solidFill>
                    <a:cs typeface="Times New Roman" panose="02020603050405020304" pitchFamily="18" charset="0"/>
                  </a:rPr>
                  <a:t>Compute the equilibrium </a:t>
                </a:r>
                <a14:m>
                  <m:oMath xmlns:m="http://schemas.openxmlformats.org/officeDocument/2006/math">
                    <m:r>
                      <a:rPr lang="en-CA" sz="2200" b="0" i="1" smtClean="0">
                        <a:solidFill>
                          <a:schemeClr val="accent2">
                            <a:lumMod val="75000"/>
                          </a:schemeClr>
                        </a:solidFill>
                        <a:latin typeface="Cambria Math" panose="02040503050406030204" pitchFamily="18" charset="0"/>
                        <a:cs typeface="Times New Roman" panose="02020603050405020304" pitchFamily="18" charset="0"/>
                      </a:rPr>
                      <m:t>𝐹</m:t>
                    </m:r>
                    <m:d>
                      <m:dPr>
                        <m:ctrlPr>
                          <a:rPr lang="en-CA" sz="2200" b="0" i="1" smtClean="0">
                            <a:solidFill>
                              <a:schemeClr val="accent2">
                                <a:lumMod val="75000"/>
                              </a:schemeClr>
                            </a:solidFill>
                            <a:latin typeface="Cambria Math" panose="02040503050406030204" pitchFamily="18" charset="0"/>
                            <a:cs typeface="Times New Roman" panose="02020603050405020304" pitchFamily="18" charset="0"/>
                          </a:rPr>
                        </m:ctrlPr>
                      </m:dPr>
                      <m:e>
                        <m:acc>
                          <m:accPr>
                            <m:chr m:val="̂"/>
                            <m:ctrlPr>
                              <a:rPr lang="en-CA" sz="2200" b="0" i="1" smtClean="0">
                                <a:solidFill>
                                  <a:schemeClr val="accent2">
                                    <a:lumMod val="75000"/>
                                  </a:schemeClr>
                                </a:solidFill>
                                <a:latin typeface="Cambria Math" panose="02040503050406030204" pitchFamily="18" charset="0"/>
                                <a:cs typeface="Times New Roman" panose="02020603050405020304" pitchFamily="18" charset="0"/>
                              </a:rPr>
                            </m:ctrlPr>
                          </m:accPr>
                          <m:e>
                            <m:r>
                              <a:rPr lang="en-CA" sz="2200" b="0" i="1" smtClean="0">
                                <a:solidFill>
                                  <a:schemeClr val="accent2">
                                    <a:lumMod val="75000"/>
                                  </a:schemeClr>
                                </a:solidFill>
                                <a:latin typeface="Cambria Math" panose="02040503050406030204" pitchFamily="18" charset="0"/>
                                <a:cs typeface="Times New Roman" panose="02020603050405020304" pitchFamily="18" charset="0"/>
                              </a:rPr>
                              <m:t>𝜃</m:t>
                            </m:r>
                          </m:e>
                        </m:acc>
                      </m:e>
                    </m:d>
                    <m:r>
                      <a:rPr lang="en-CA" sz="2200" b="0" i="0" smtClean="0">
                        <a:solidFill>
                          <a:schemeClr val="accent2">
                            <a:lumMod val="75000"/>
                          </a:schemeClr>
                        </a:solidFill>
                        <a:latin typeface="Cambria Math" panose="02040503050406030204" pitchFamily="18" charset="0"/>
                        <a:cs typeface="Times New Roman" panose="02020603050405020304" pitchFamily="18" charset="0"/>
                      </a:rPr>
                      <m:t> </m:t>
                    </m:r>
                    <m:r>
                      <m:rPr>
                        <m:sty m:val="p"/>
                      </m:rPr>
                      <a:rPr lang="en-CA" sz="2200" b="0" i="0" smtClean="0">
                        <a:solidFill>
                          <a:schemeClr val="accent2">
                            <a:lumMod val="75000"/>
                          </a:schemeClr>
                        </a:solidFill>
                        <a:latin typeface="Cambria Math" panose="02040503050406030204" pitchFamily="18" charset="0"/>
                        <a:cs typeface="Times New Roman" panose="02020603050405020304" pitchFamily="18" charset="0"/>
                      </a:rPr>
                      <m:t>and</m:t>
                    </m:r>
                    <m:r>
                      <a:rPr lang="en-CA" sz="2200" b="0" i="0" smtClean="0">
                        <a:solidFill>
                          <a:schemeClr val="accent2">
                            <a:lumMod val="75000"/>
                          </a:schemeClr>
                        </a:solidFill>
                        <a:latin typeface="Cambria Math" panose="02040503050406030204" pitchFamily="18" charset="0"/>
                        <a:cs typeface="Times New Roman" panose="02020603050405020304" pitchFamily="18" charset="0"/>
                      </a:rPr>
                      <m:t> </m:t>
                    </m:r>
                    <m:r>
                      <m:rPr>
                        <m:sty m:val="p"/>
                      </m:rPr>
                      <a:rPr lang="en-CA" sz="2200" b="0" i="0" smtClean="0">
                        <a:solidFill>
                          <a:schemeClr val="accent2">
                            <a:lumMod val="75000"/>
                          </a:schemeClr>
                        </a:solidFill>
                        <a:latin typeface="Cambria Math" panose="02040503050406030204" pitchFamily="18" charset="0"/>
                        <a:cs typeface="Times New Roman" panose="02020603050405020304" pitchFamily="18" charset="0"/>
                      </a:rPr>
                      <m:t>simulate</m:t>
                    </m:r>
                    <m:r>
                      <a:rPr lang="en-CA" sz="2200" b="0" i="0" smtClean="0">
                        <a:solidFill>
                          <a:schemeClr val="accent2">
                            <a:lumMod val="75000"/>
                          </a:schemeClr>
                        </a:solidFill>
                        <a:latin typeface="Cambria Math" panose="02040503050406030204" pitchFamily="18" charset="0"/>
                        <a:cs typeface="Times New Roman" panose="02020603050405020304" pitchFamily="18" charset="0"/>
                      </a:rPr>
                      <m:t> </m:t>
                    </m:r>
                    <m:r>
                      <m:rPr>
                        <m:sty m:val="p"/>
                      </m:rPr>
                      <a:rPr lang="en-CA" sz="2200" b="0" i="0" smtClean="0">
                        <a:solidFill>
                          <a:schemeClr val="accent2">
                            <a:lumMod val="75000"/>
                          </a:schemeClr>
                        </a:solidFill>
                        <a:latin typeface="Cambria Math" panose="02040503050406030204" pitchFamily="18" charset="0"/>
                        <a:cs typeface="Times New Roman" panose="02020603050405020304" pitchFamily="18" charset="0"/>
                      </a:rPr>
                      <m:t>predicted</m:t>
                    </m:r>
                    <m:r>
                      <a:rPr lang="en-CA" sz="2200" b="0" i="0" smtClean="0">
                        <a:solidFill>
                          <a:schemeClr val="accent2">
                            <a:lumMod val="75000"/>
                          </a:schemeClr>
                        </a:solidFill>
                        <a:latin typeface="Cambria Math" panose="02040503050406030204" pitchFamily="18" charset="0"/>
                        <a:cs typeface="Times New Roman" panose="02020603050405020304" pitchFamily="18" charset="0"/>
                      </a:rPr>
                      <m:t> </m:t>
                    </m:r>
                    <m:r>
                      <m:rPr>
                        <m:sty m:val="p"/>
                      </m:rPr>
                      <a:rPr lang="en-CA" sz="2200" b="0" i="0" smtClean="0">
                        <a:solidFill>
                          <a:schemeClr val="accent2">
                            <a:lumMod val="75000"/>
                          </a:schemeClr>
                        </a:solidFill>
                        <a:latin typeface="Cambria Math" panose="02040503050406030204" pitchFamily="18" charset="0"/>
                        <a:cs typeface="Times New Roman" panose="02020603050405020304" pitchFamily="18" charset="0"/>
                      </a:rPr>
                      <m:t>actions</m:t>
                    </m:r>
                    <m:r>
                      <a:rPr lang="en-CA" sz="2200" b="0" i="0" smtClean="0">
                        <a:solidFill>
                          <a:schemeClr val="accent2">
                            <a:lumMod val="75000"/>
                          </a:schemeClr>
                        </a:solidFill>
                        <a:latin typeface="Cambria Math" panose="02040503050406030204" pitchFamily="18" charset="0"/>
                        <a:cs typeface="Times New Roman" panose="02020603050405020304" pitchFamily="18" charset="0"/>
                      </a:rPr>
                      <m:t> </m:t>
                    </m:r>
                    <m:r>
                      <m:rPr>
                        <m:lit/>
                      </m:rPr>
                      <a:rPr lang="en-CA" sz="2200" b="0" i="0" smtClean="0">
                        <a:solidFill>
                          <a:schemeClr val="accent2">
                            <a:lumMod val="75000"/>
                          </a:schemeClr>
                        </a:solidFill>
                        <a:latin typeface="Cambria Math" panose="02040503050406030204" pitchFamily="18" charset="0"/>
                        <a:cs typeface="Times New Roman" panose="02020603050405020304" pitchFamily="18" charset="0"/>
                      </a:rPr>
                      <m:t>{</m:t>
                    </m:r>
                    <m:sSub>
                      <m:sSubPr>
                        <m:ctrlPr>
                          <a:rPr lang="en-CA" sz="2200" b="0" i="1" smtClean="0">
                            <a:solidFill>
                              <a:schemeClr val="accent2">
                                <a:lumMod val="75000"/>
                              </a:schemeClr>
                            </a:solidFill>
                            <a:latin typeface="Cambria Math" panose="02040503050406030204" pitchFamily="18" charset="0"/>
                            <a:cs typeface="Times New Roman" panose="02020603050405020304" pitchFamily="18" charset="0"/>
                          </a:rPr>
                        </m:ctrlPr>
                      </m:sSubPr>
                      <m:e>
                        <m:r>
                          <m:rPr>
                            <m:sty m:val="p"/>
                          </m:rPr>
                          <a:rPr lang="en-CA" sz="2200" b="0" i="0" smtClean="0">
                            <a:solidFill>
                              <a:schemeClr val="accent2">
                                <a:lumMod val="75000"/>
                              </a:schemeClr>
                            </a:solidFill>
                            <a:latin typeface="Cambria Math" panose="02040503050406030204" pitchFamily="18" charset="0"/>
                            <a:cs typeface="Times New Roman" panose="02020603050405020304" pitchFamily="18" charset="0"/>
                          </a:rPr>
                          <m:t>a</m:t>
                        </m:r>
                      </m:e>
                      <m:sub>
                        <m:r>
                          <m:rPr>
                            <m:sty m:val="p"/>
                          </m:rPr>
                          <a:rPr lang="en-CA" sz="2200" b="0" i="0" smtClean="0">
                            <a:solidFill>
                              <a:schemeClr val="accent2">
                                <a:lumMod val="75000"/>
                              </a:schemeClr>
                            </a:solidFill>
                            <a:latin typeface="Cambria Math" panose="02040503050406030204" pitchFamily="18" charset="0"/>
                            <a:cs typeface="Times New Roman" panose="02020603050405020304" pitchFamily="18" charset="0"/>
                          </a:rPr>
                          <m:t>t</m:t>
                        </m:r>
                      </m:sub>
                    </m:sSub>
                    <m:sSub>
                      <m:sSubPr>
                        <m:ctrlPr>
                          <a:rPr lang="en-CA" sz="2200" b="0" i="1" smtClean="0">
                            <a:solidFill>
                              <a:schemeClr val="accent2">
                                <a:lumMod val="75000"/>
                              </a:schemeClr>
                            </a:solidFill>
                            <a:latin typeface="Cambria Math" panose="02040503050406030204" pitchFamily="18" charset="0"/>
                            <a:cs typeface="Times New Roman" panose="02020603050405020304" pitchFamily="18" charset="0"/>
                          </a:rPr>
                        </m:ctrlPr>
                      </m:sSubPr>
                      <m:e>
                        <m:r>
                          <m:rPr>
                            <m:lit/>
                          </m:rPr>
                          <a:rPr lang="en-CA" sz="2200" b="0" i="0" smtClean="0">
                            <a:solidFill>
                              <a:schemeClr val="accent2">
                                <a:lumMod val="75000"/>
                              </a:schemeClr>
                            </a:solidFill>
                            <a:latin typeface="Cambria Math" panose="02040503050406030204" pitchFamily="18" charset="0"/>
                            <a:cs typeface="Times New Roman" panose="02020603050405020304" pitchFamily="18" charset="0"/>
                          </a:rPr>
                          <m:t>}</m:t>
                        </m:r>
                      </m:e>
                      <m:sub>
                        <m:r>
                          <m:rPr>
                            <m:sty m:val="p"/>
                          </m:rPr>
                          <a:rPr lang="en-CA" sz="2200" b="0" i="0" smtClean="0">
                            <a:solidFill>
                              <a:schemeClr val="accent2">
                                <a:lumMod val="75000"/>
                              </a:schemeClr>
                            </a:solidFill>
                            <a:latin typeface="Cambria Math" panose="02040503050406030204" pitchFamily="18" charset="0"/>
                            <a:cs typeface="Times New Roman" panose="02020603050405020304" pitchFamily="18" charset="0"/>
                          </a:rPr>
                          <m:t>t</m:t>
                        </m:r>
                      </m:sub>
                    </m:sSub>
                    <m:r>
                      <a:rPr lang="en-CA" sz="2200" b="0" i="0" smtClean="0">
                        <a:solidFill>
                          <a:schemeClr val="accent2">
                            <a:lumMod val="75000"/>
                          </a:schemeClr>
                        </a:solidFill>
                        <a:latin typeface="Cambria Math" panose="02040503050406030204" pitchFamily="18" charset="0"/>
                        <a:cs typeface="Times New Roman" panose="02020603050405020304" pitchFamily="18" charset="0"/>
                      </a:rPr>
                      <m:t>|</m:t>
                    </m:r>
                    <m:r>
                      <m:rPr>
                        <m:sty m:val="p"/>
                      </m:rPr>
                      <a:rPr lang="en-CA" sz="2200" b="0" i="0" smtClean="0">
                        <a:solidFill>
                          <a:schemeClr val="accent2">
                            <a:lumMod val="75000"/>
                          </a:schemeClr>
                        </a:solidFill>
                        <a:latin typeface="Cambria Math" panose="02040503050406030204" pitchFamily="18" charset="0"/>
                        <a:cs typeface="Times New Roman" panose="02020603050405020304" pitchFamily="18" charset="0"/>
                      </a:rPr>
                      <m:t>F</m:t>
                    </m:r>
                    <m:r>
                      <a:rPr lang="en-CA" sz="2200" b="0" i="0" smtClean="0">
                        <a:solidFill>
                          <a:schemeClr val="accent2">
                            <a:lumMod val="75000"/>
                          </a:schemeClr>
                        </a:solidFill>
                        <a:latin typeface="Cambria Math" panose="02040503050406030204" pitchFamily="18" charset="0"/>
                        <a:cs typeface="Times New Roman" panose="02020603050405020304" pitchFamily="18" charset="0"/>
                      </a:rPr>
                      <m:t>(</m:t>
                    </m:r>
                    <m:acc>
                      <m:accPr>
                        <m:chr m:val="̂"/>
                        <m:ctrlPr>
                          <a:rPr lang="en-CA" sz="2200" b="0" i="1" smtClean="0">
                            <a:solidFill>
                              <a:schemeClr val="accent2">
                                <a:lumMod val="75000"/>
                              </a:schemeClr>
                            </a:solidFill>
                            <a:latin typeface="Cambria Math" panose="02040503050406030204" pitchFamily="18" charset="0"/>
                            <a:cs typeface="Times New Roman" panose="02020603050405020304" pitchFamily="18" charset="0"/>
                          </a:rPr>
                        </m:ctrlPr>
                      </m:accPr>
                      <m:e>
                        <m:r>
                          <a:rPr lang="en-CA" sz="2200" b="0" i="1" smtClean="0">
                            <a:solidFill>
                              <a:schemeClr val="accent2">
                                <a:lumMod val="75000"/>
                              </a:schemeClr>
                            </a:solidFill>
                            <a:latin typeface="Cambria Math" panose="02040503050406030204" pitchFamily="18" charset="0"/>
                            <a:cs typeface="Times New Roman" panose="02020603050405020304" pitchFamily="18" charset="0"/>
                          </a:rPr>
                          <m:t>𝜃</m:t>
                        </m:r>
                      </m:e>
                    </m:acc>
                    <m:r>
                      <a:rPr lang="en-CA" sz="2200" b="0" i="0" smtClean="0">
                        <a:solidFill>
                          <a:schemeClr val="accent2">
                            <a:lumMod val="75000"/>
                          </a:schemeClr>
                        </a:solidFill>
                        <a:latin typeface="Cambria Math" panose="02040503050406030204" pitchFamily="18" charset="0"/>
                        <a:cs typeface="Times New Roman" panose="02020603050405020304" pitchFamily="18" charset="0"/>
                      </a:rPr>
                      <m:t>)</m:t>
                    </m:r>
                  </m:oMath>
                </a14:m>
                <a:endParaRPr lang="en-US" sz="2200" dirty="0">
                  <a:solidFill>
                    <a:schemeClr val="accent2">
                      <a:lumMod val="75000"/>
                    </a:schemeClr>
                  </a:solidFill>
                  <a:cs typeface="Times New Roman" panose="02020603050405020304" pitchFamily="18" charset="0"/>
                </a:endParaRPr>
              </a:p>
              <a:p>
                <a:pPr marL="731520" lvl="1" indent="-457200">
                  <a:buFont typeface="+mj-lt"/>
                  <a:buAutoNum type="arabicPeriod"/>
                </a:pPr>
                <a:r>
                  <a:rPr lang="en-US" sz="2200" dirty="0">
                    <a:solidFill>
                      <a:schemeClr val="accent2">
                        <a:lumMod val="75000"/>
                      </a:schemeClr>
                    </a:solidFill>
                    <a:cs typeface="Times New Roman" panose="02020603050405020304" pitchFamily="18" charset="0"/>
                  </a:rPr>
                  <a:t>Then compute “loss function” of differences in moments </a:t>
                </a:r>
                <a14:m>
                  <m:oMath xmlns:m="http://schemas.openxmlformats.org/officeDocument/2006/math">
                    <m:r>
                      <m:rPr>
                        <m:sty m:val="p"/>
                      </m:rPr>
                      <a:rPr lang="en-CA" sz="2200" b="0" i="0" smtClean="0">
                        <a:solidFill>
                          <a:schemeClr val="accent2">
                            <a:lumMod val="75000"/>
                          </a:schemeClr>
                        </a:solidFill>
                        <a:latin typeface="Cambria Math" panose="02040503050406030204" pitchFamily="18" charset="0"/>
                        <a:cs typeface="Times New Roman" panose="02020603050405020304" pitchFamily="18" charset="0"/>
                      </a:rPr>
                      <m:t>G</m:t>
                    </m:r>
                    <m:d>
                      <m:dPr>
                        <m:ctrlPr>
                          <a:rPr lang="en-CA"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CA" sz="2200" b="0" i="1" smtClean="0">
                            <a:solidFill>
                              <a:schemeClr val="accent2">
                                <a:lumMod val="75000"/>
                              </a:schemeClr>
                            </a:solidFill>
                            <a:latin typeface="Cambria Math" panose="02040503050406030204" pitchFamily="18" charset="0"/>
                            <a:cs typeface="Times New Roman" panose="02020603050405020304" pitchFamily="18" charset="0"/>
                          </a:rPr>
                          <m:t>𝑀</m:t>
                        </m:r>
                        <m:r>
                          <a:rPr lang="en-CA" sz="2200" b="0" i="1" smtClean="0">
                            <a:solidFill>
                              <a:schemeClr val="accent2">
                                <a:lumMod val="75000"/>
                              </a:schemeClr>
                            </a:solidFill>
                            <a:latin typeface="Cambria Math" panose="02040503050406030204" pitchFamily="18" charset="0"/>
                            <a:cs typeface="Times New Roman" panose="02020603050405020304" pitchFamily="18" charset="0"/>
                          </a:rPr>
                          <m:t>−</m:t>
                        </m:r>
                        <m:sSub>
                          <m:sSubPr>
                            <m:ctrlPr>
                              <a:rPr lang="en-CA" sz="2200" b="0" i="1" smtClean="0">
                                <a:solidFill>
                                  <a:schemeClr val="accent2">
                                    <a:lumMod val="75000"/>
                                  </a:schemeClr>
                                </a:solidFill>
                                <a:latin typeface="Cambria Math" panose="02040503050406030204" pitchFamily="18" charset="0"/>
                                <a:cs typeface="Times New Roman" panose="02020603050405020304" pitchFamily="18" charset="0"/>
                              </a:rPr>
                            </m:ctrlPr>
                          </m:sSubPr>
                          <m:e>
                            <m:acc>
                              <m:accPr>
                                <m:chr m:val="̂"/>
                                <m:ctrlPr>
                                  <a:rPr lang="en-CA" sz="2200" b="0" i="1" smtClean="0">
                                    <a:solidFill>
                                      <a:schemeClr val="accent2">
                                        <a:lumMod val="75000"/>
                                      </a:schemeClr>
                                    </a:solidFill>
                                    <a:latin typeface="Cambria Math" panose="02040503050406030204" pitchFamily="18" charset="0"/>
                                    <a:cs typeface="Times New Roman" panose="02020603050405020304" pitchFamily="18" charset="0"/>
                                  </a:rPr>
                                </m:ctrlPr>
                              </m:accPr>
                              <m:e>
                                <m:r>
                                  <a:rPr lang="en-CA" sz="2200" b="0" i="1" smtClean="0">
                                    <a:solidFill>
                                      <a:schemeClr val="accent2">
                                        <a:lumMod val="75000"/>
                                      </a:schemeClr>
                                    </a:solidFill>
                                    <a:latin typeface="Cambria Math" panose="02040503050406030204" pitchFamily="18" charset="0"/>
                                    <a:cs typeface="Times New Roman" panose="02020603050405020304" pitchFamily="18" charset="0"/>
                                  </a:rPr>
                                  <m:t>𝑀</m:t>
                                </m:r>
                              </m:e>
                            </m:acc>
                          </m:e>
                          <m:sub>
                            <m:r>
                              <m:rPr>
                                <m:lit/>
                              </m:rPr>
                              <a:rPr lang="en-CA" sz="2200">
                                <a:solidFill>
                                  <a:schemeClr val="accent2">
                                    <a:lumMod val="75000"/>
                                  </a:schemeClr>
                                </a:solidFill>
                                <a:latin typeface="Cambria Math" panose="02040503050406030204" pitchFamily="18" charset="0"/>
                                <a:cs typeface="Times New Roman" panose="02020603050405020304" pitchFamily="18" charset="0"/>
                              </a:rPr>
                              <m:t>{</m:t>
                            </m:r>
                            <m:sSub>
                              <m:sSubPr>
                                <m:ctrlPr>
                                  <a:rPr lang="en-CA" sz="2200" i="1">
                                    <a:solidFill>
                                      <a:schemeClr val="accent2">
                                        <a:lumMod val="75000"/>
                                      </a:schemeClr>
                                    </a:solidFill>
                                    <a:latin typeface="Cambria Math" panose="02040503050406030204" pitchFamily="18" charset="0"/>
                                    <a:cs typeface="Times New Roman" panose="02020603050405020304" pitchFamily="18" charset="0"/>
                                  </a:rPr>
                                </m:ctrlPr>
                              </m:sSubPr>
                              <m:e>
                                <m:r>
                                  <m:rPr>
                                    <m:sty m:val="p"/>
                                  </m:rPr>
                                  <a:rPr lang="en-CA" sz="2200">
                                    <a:solidFill>
                                      <a:schemeClr val="accent2">
                                        <a:lumMod val="75000"/>
                                      </a:schemeClr>
                                    </a:solidFill>
                                    <a:latin typeface="Cambria Math" panose="02040503050406030204" pitchFamily="18" charset="0"/>
                                    <a:cs typeface="Times New Roman" panose="02020603050405020304" pitchFamily="18" charset="0"/>
                                  </a:rPr>
                                  <m:t>a</m:t>
                                </m:r>
                              </m:e>
                              <m:sub>
                                <m:r>
                                  <m:rPr>
                                    <m:sty m:val="p"/>
                                  </m:rPr>
                                  <a:rPr lang="en-CA" sz="2200">
                                    <a:solidFill>
                                      <a:schemeClr val="accent2">
                                        <a:lumMod val="75000"/>
                                      </a:schemeClr>
                                    </a:solidFill>
                                    <a:latin typeface="Cambria Math" panose="02040503050406030204" pitchFamily="18" charset="0"/>
                                    <a:cs typeface="Times New Roman" panose="02020603050405020304" pitchFamily="18" charset="0"/>
                                  </a:rPr>
                                  <m:t>t</m:t>
                                </m:r>
                              </m:sub>
                            </m:sSub>
                            <m:sSub>
                              <m:sSubPr>
                                <m:ctrlPr>
                                  <a:rPr lang="en-CA" sz="2200" i="1">
                                    <a:solidFill>
                                      <a:schemeClr val="accent2">
                                        <a:lumMod val="75000"/>
                                      </a:schemeClr>
                                    </a:solidFill>
                                    <a:latin typeface="Cambria Math" panose="02040503050406030204" pitchFamily="18" charset="0"/>
                                    <a:cs typeface="Times New Roman" panose="02020603050405020304" pitchFamily="18" charset="0"/>
                                  </a:rPr>
                                </m:ctrlPr>
                              </m:sSubPr>
                              <m:e>
                                <m:r>
                                  <m:rPr>
                                    <m:lit/>
                                  </m:rPr>
                                  <a:rPr lang="en-CA" sz="2200">
                                    <a:solidFill>
                                      <a:schemeClr val="accent2">
                                        <a:lumMod val="75000"/>
                                      </a:schemeClr>
                                    </a:solidFill>
                                    <a:latin typeface="Cambria Math" panose="02040503050406030204" pitchFamily="18" charset="0"/>
                                    <a:cs typeface="Times New Roman" panose="02020603050405020304" pitchFamily="18" charset="0"/>
                                  </a:rPr>
                                  <m:t>}</m:t>
                                </m:r>
                              </m:e>
                              <m:sub>
                                <m:r>
                                  <m:rPr>
                                    <m:sty m:val="p"/>
                                  </m:rPr>
                                  <a:rPr lang="en-CA" sz="2200">
                                    <a:solidFill>
                                      <a:schemeClr val="accent2">
                                        <a:lumMod val="75000"/>
                                      </a:schemeClr>
                                    </a:solidFill>
                                    <a:latin typeface="Cambria Math" panose="02040503050406030204" pitchFamily="18" charset="0"/>
                                    <a:cs typeface="Times New Roman" panose="02020603050405020304" pitchFamily="18" charset="0"/>
                                  </a:rPr>
                                  <m:t>t</m:t>
                                </m:r>
                              </m:sub>
                            </m:sSub>
                            <m:r>
                              <a:rPr lang="en-CA" sz="2200">
                                <a:solidFill>
                                  <a:schemeClr val="accent2">
                                    <a:lumMod val="75000"/>
                                  </a:schemeClr>
                                </a:solidFill>
                                <a:latin typeface="Cambria Math" panose="02040503050406030204" pitchFamily="18" charset="0"/>
                                <a:cs typeface="Times New Roman" panose="02020603050405020304" pitchFamily="18" charset="0"/>
                              </a:rPr>
                              <m:t>|</m:t>
                            </m:r>
                            <m:r>
                              <m:rPr>
                                <m:sty m:val="p"/>
                              </m:rPr>
                              <a:rPr lang="en-CA" sz="2200">
                                <a:solidFill>
                                  <a:schemeClr val="accent2">
                                    <a:lumMod val="75000"/>
                                  </a:schemeClr>
                                </a:solidFill>
                                <a:latin typeface="Cambria Math" panose="02040503050406030204" pitchFamily="18" charset="0"/>
                                <a:cs typeface="Times New Roman" panose="02020603050405020304" pitchFamily="18" charset="0"/>
                              </a:rPr>
                              <m:t>F</m:t>
                            </m:r>
                            <m:r>
                              <a:rPr lang="en-CA" sz="2200">
                                <a:solidFill>
                                  <a:schemeClr val="accent2">
                                    <a:lumMod val="75000"/>
                                  </a:schemeClr>
                                </a:solidFill>
                                <a:latin typeface="Cambria Math" panose="02040503050406030204" pitchFamily="18" charset="0"/>
                                <a:cs typeface="Times New Roman" panose="02020603050405020304" pitchFamily="18" charset="0"/>
                              </a:rPr>
                              <m:t>(</m:t>
                            </m:r>
                            <m:acc>
                              <m:accPr>
                                <m:chr m:val="̂"/>
                                <m:ctrlPr>
                                  <a:rPr lang="en-CA" sz="2200" i="1">
                                    <a:solidFill>
                                      <a:schemeClr val="accent2">
                                        <a:lumMod val="75000"/>
                                      </a:schemeClr>
                                    </a:solidFill>
                                    <a:latin typeface="Cambria Math" panose="02040503050406030204" pitchFamily="18" charset="0"/>
                                    <a:cs typeface="Times New Roman" panose="02020603050405020304" pitchFamily="18" charset="0"/>
                                  </a:rPr>
                                </m:ctrlPr>
                              </m:accPr>
                              <m:e>
                                <m:r>
                                  <a:rPr lang="en-CA" sz="2200" i="1">
                                    <a:solidFill>
                                      <a:schemeClr val="accent2">
                                        <a:lumMod val="75000"/>
                                      </a:schemeClr>
                                    </a:solidFill>
                                    <a:latin typeface="Cambria Math" panose="02040503050406030204" pitchFamily="18" charset="0"/>
                                    <a:cs typeface="Times New Roman" panose="02020603050405020304" pitchFamily="18" charset="0"/>
                                  </a:rPr>
                                  <m:t>𝜃</m:t>
                                </m:r>
                              </m:e>
                            </m:acc>
                            <m:r>
                              <a:rPr lang="en-CA" sz="2200">
                                <a:solidFill>
                                  <a:schemeClr val="accent2">
                                    <a:lumMod val="75000"/>
                                  </a:schemeClr>
                                </a:solidFill>
                                <a:latin typeface="Cambria Math" panose="02040503050406030204" pitchFamily="18" charset="0"/>
                                <a:cs typeface="Times New Roman" panose="02020603050405020304" pitchFamily="18" charset="0"/>
                              </a:rPr>
                              <m:t>)</m:t>
                            </m:r>
                            <m:r>
                              <m:rPr>
                                <m:nor/>
                              </m:rPr>
                              <a:rPr lang="en-US" sz="2200" dirty="0">
                                <a:solidFill>
                                  <a:schemeClr val="accent2">
                                    <a:lumMod val="75000"/>
                                  </a:schemeClr>
                                </a:solidFill>
                                <a:cs typeface="Times New Roman" panose="02020603050405020304" pitchFamily="18" charset="0"/>
                              </a:rPr>
                              <m:t> </m:t>
                            </m:r>
                          </m:sub>
                        </m:sSub>
                      </m:e>
                    </m:d>
                  </m:oMath>
                </a14:m>
                <a:endParaRPr lang="en-US" sz="2200" dirty="0">
                  <a:solidFill>
                    <a:schemeClr val="accent2">
                      <a:lumMod val="75000"/>
                    </a:schemeClr>
                  </a:solidFill>
                  <a:cs typeface="Times New Roman" panose="02020603050405020304" pitchFamily="18" charset="0"/>
                </a:endParaRPr>
              </a:p>
              <a:p>
                <a:pPr marL="731520" lvl="1" indent="-457200">
                  <a:buFont typeface="+mj-lt"/>
                  <a:buAutoNum type="arabicPeriod"/>
                </a:pPr>
                <a:r>
                  <a:rPr lang="en-US" sz="2200" dirty="0">
                    <a:solidFill>
                      <a:schemeClr val="accent2">
                        <a:lumMod val="75000"/>
                      </a:schemeClr>
                    </a:solidFill>
                    <a:cs typeface="Times New Roman" panose="02020603050405020304" pitchFamily="18" charset="0"/>
                  </a:rPr>
                  <a:t>Repeat over state space of </a:t>
                </a:r>
                <a14:m>
                  <m:oMath xmlns:m="http://schemas.openxmlformats.org/officeDocument/2006/math">
                    <m:r>
                      <a:rPr lang="en-CA" sz="2200" b="0" i="1" smtClean="0">
                        <a:solidFill>
                          <a:schemeClr val="accent2">
                            <a:lumMod val="75000"/>
                          </a:schemeClr>
                        </a:solidFill>
                        <a:latin typeface="Cambria Math" panose="02040503050406030204" pitchFamily="18" charset="0"/>
                        <a:cs typeface="Times New Roman" panose="02020603050405020304" pitchFamily="18" charset="0"/>
                      </a:rPr>
                      <m:t>𝜃</m:t>
                    </m:r>
                  </m:oMath>
                </a14:m>
                <a:r>
                  <a:rPr lang="en-US" sz="2200" dirty="0">
                    <a:solidFill>
                      <a:schemeClr val="accent2">
                        <a:lumMod val="75000"/>
                      </a:schemeClr>
                    </a:solidFill>
                    <a:cs typeface="Times New Roman" panose="02020603050405020304" pitchFamily="18" charset="0"/>
                  </a:rPr>
                  <a:t> to find values that minimize differences in (3) </a:t>
                </a:r>
              </a:p>
              <a:p>
                <a:pPr marL="731520" lvl="1" indent="-457200">
                  <a:buFont typeface="+mj-lt"/>
                  <a:buAutoNum type="arabicPeriod"/>
                </a:pPr>
                <a:endParaRPr lang="en-US" sz="2200" dirty="0">
                  <a:cs typeface="Times New Roman" panose="02020603050405020304" pitchFamily="18" charset="0"/>
                </a:endParaRPr>
              </a:p>
              <a:p>
                <a:pPr marL="731520" lvl="1" indent="-457200">
                  <a:buFont typeface="+mj-lt"/>
                  <a:buAutoNum type="arabicPeriod"/>
                </a:pPr>
                <a:endParaRPr lang="en-US" sz="22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CA">
                    <a:noFill/>
                  </a:rPr>
                  <a:t> </a:t>
                </a:r>
              </a:p>
            </p:txBody>
          </p:sp>
        </mc:Fallback>
      </mc:AlternateContent>
    </p:spTree>
    <p:extLst>
      <p:ext uri="{BB962C8B-B14F-4D97-AF65-F5344CB8AC3E}">
        <p14:creationId xmlns:p14="http://schemas.microsoft.com/office/powerpoint/2010/main" val="2727184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Gaynor, Ho, &amp; Town (2015)</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“The Industrial Organization of Healthcare Markets”</a:t>
            </a:r>
          </a:p>
          <a:p>
            <a:r>
              <a:rPr lang="en-US" sz="2400" i="1" dirty="0"/>
              <a:t>Journal of Economic Literature</a:t>
            </a:r>
            <a:endParaRPr lang="en-US" sz="2400" dirty="0"/>
          </a:p>
        </p:txBody>
      </p:sp>
    </p:spTree>
    <p:extLst>
      <p:ext uri="{BB962C8B-B14F-4D97-AF65-F5344CB8AC3E}">
        <p14:creationId xmlns:p14="http://schemas.microsoft.com/office/powerpoint/2010/main" val="4163151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Example 2: hospital-insurer bargaining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CA" sz="2400" dirty="0">
                <a:cs typeface="Times New Roman" panose="02020603050405020304" pitchFamily="18" charset="0"/>
              </a:rPr>
              <a:t>Goals of the model (</a:t>
            </a:r>
            <a:r>
              <a:rPr lang="en-CA" sz="2400" i="1" dirty="0">
                <a:cs typeface="Times New Roman" panose="02020603050405020304" pitchFamily="18" charset="0"/>
              </a:rPr>
              <a:t>research questions</a:t>
            </a:r>
            <a:r>
              <a:rPr lang="en-CA" sz="2400" dirty="0">
                <a:cs typeface="Times New Roman" panose="02020603050405020304" pitchFamily="18" charset="0"/>
              </a:rPr>
              <a:t>): </a:t>
            </a:r>
          </a:p>
          <a:p>
            <a:pPr marL="457200" indent="-457200">
              <a:buFont typeface="+mj-lt"/>
              <a:buAutoNum type="arabicPeriod"/>
            </a:pPr>
            <a:r>
              <a:rPr lang="en-CA" sz="2400" dirty="0">
                <a:cs typeface="Times New Roman" panose="02020603050405020304" pitchFamily="18" charset="0"/>
              </a:rPr>
              <a:t>What is the role of market power in how hospitals provide care? </a:t>
            </a:r>
          </a:p>
          <a:p>
            <a:pPr marL="457200" indent="-457200">
              <a:buFont typeface="+mj-lt"/>
              <a:buAutoNum type="arabicPeriod"/>
            </a:pPr>
            <a:r>
              <a:rPr lang="en-CA" sz="2400" dirty="0">
                <a:cs typeface="Times New Roman" panose="02020603050405020304" pitchFamily="18" charset="0"/>
              </a:rPr>
              <a:t>How do hospital mergers (which change (1)) affect prices and welfare? </a:t>
            </a:r>
          </a:p>
          <a:p>
            <a:pPr marL="457200" indent="-457200">
              <a:buFont typeface="+mj-lt"/>
              <a:buAutoNum type="arabicPeriod"/>
            </a:pPr>
            <a:r>
              <a:rPr lang="en-CA" sz="2400" dirty="0">
                <a:cs typeface="Times New Roman" panose="02020603050405020304" pitchFamily="18" charset="0"/>
              </a:rPr>
              <a:t>What does a structural model tell us about </a:t>
            </a:r>
            <a:r>
              <a:rPr lang="en-CA" sz="2400" b="1" dirty="0">
                <a:cs typeface="Times New Roman" panose="02020603050405020304" pitchFamily="18" charset="0"/>
              </a:rPr>
              <a:t>reduced-form estimation? </a:t>
            </a:r>
          </a:p>
          <a:p>
            <a:pPr marL="457200" indent="-457200">
              <a:buFont typeface="+mj-lt"/>
              <a:buAutoNum type="arabicPeriod"/>
            </a:pPr>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933140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Example 2: hospital-insurer bargaining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CA" sz="2400" dirty="0">
                <a:cs typeface="Times New Roman" panose="02020603050405020304" pitchFamily="18" charset="0"/>
              </a:rPr>
              <a:t>Goals of the model (</a:t>
            </a:r>
            <a:r>
              <a:rPr lang="en-CA" sz="2400" i="1" dirty="0">
                <a:cs typeface="Times New Roman" panose="02020603050405020304" pitchFamily="18" charset="0"/>
              </a:rPr>
              <a:t>research questions</a:t>
            </a:r>
            <a:r>
              <a:rPr lang="en-CA" sz="2400" dirty="0">
                <a:cs typeface="Times New Roman" panose="02020603050405020304" pitchFamily="18" charset="0"/>
              </a:rPr>
              <a:t>): </a:t>
            </a:r>
          </a:p>
          <a:p>
            <a:pPr marL="457200" indent="-457200">
              <a:buFont typeface="+mj-lt"/>
              <a:buAutoNum type="arabicPeriod"/>
            </a:pPr>
            <a:r>
              <a:rPr lang="en-CA" sz="2400" dirty="0">
                <a:cs typeface="Times New Roman" panose="02020603050405020304" pitchFamily="18" charset="0"/>
              </a:rPr>
              <a:t>What is the role of market power in how hospitals provide care? </a:t>
            </a:r>
          </a:p>
          <a:p>
            <a:pPr marL="457200" indent="-457200">
              <a:buFont typeface="+mj-lt"/>
              <a:buAutoNum type="arabicPeriod"/>
            </a:pPr>
            <a:r>
              <a:rPr lang="en-CA" sz="2400" dirty="0">
                <a:cs typeface="Times New Roman" panose="02020603050405020304" pitchFamily="18" charset="0"/>
              </a:rPr>
              <a:t>How do hospital mergers (which change (1)) affect prices and welfare? </a:t>
            </a:r>
          </a:p>
          <a:p>
            <a:pPr marL="457200" indent="-457200">
              <a:buFont typeface="+mj-lt"/>
              <a:buAutoNum type="arabicPeriod"/>
            </a:pPr>
            <a:r>
              <a:rPr lang="en-CA" sz="2400" dirty="0">
                <a:cs typeface="Times New Roman" panose="02020603050405020304" pitchFamily="18" charset="0"/>
              </a:rPr>
              <a:t>What does a structural model tell us about </a:t>
            </a:r>
            <a:r>
              <a:rPr lang="en-CA" sz="2400" b="1" dirty="0">
                <a:cs typeface="Times New Roman" panose="02020603050405020304" pitchFamily="18" charset="0"/>
              </a:rPr>
              <a:t>reduced-form estimation? </a:t>
            </a:r>
          </a:p>
          <a:p>
            <a:pPr marL="0" indent="0">
              <a:buNone/>
            </a:pPr>
            <a:r>
              <a:rPr lang="en-US" sz="2400" dirty="0">
                <a:cs typeface="Times New Roman" panose="02020603050405020304" pitchFamily="18" charset="0"/>
              </a:rPr>
              <a:t>How are hospitals different from other markets? </a:t>
            </a:r>
          </a:p>
          <a:p>
            <a:r>
              <a:rPr lang="en-US" sz="2400" dirty="0">
                <a:cs typeface="Times New Roman" panose="02020603050405020304" pitchFamily="18" charset="0"/>
              </a:rPr>
              <a:t>Health insurance plans! </a:t>
            </a:r>
          </a:p>
          <a:p>
            <a:r>
              <a:rPr lang="en-US" sz="2400" dirty="0">
                <a:cs typeface="Times New Roman" panose="02020603050405020304" pitchFamily="18" charset="0"/>
              </a:rPr>
              <a:t>Insurers must have networks that include hospitals with an agreed-upon set of prices </a:t>
            </a:r>
          </a:p>
          <a:p>
            <a:r>
              <a:rPr lang="en-US" sz="2400" dirty="0">
                <a:cs typeface="Times New Roman" panose="02020603050405020304" pitchFamily="18" charset="0"/>
              </a:rPr>
              <a:t>These networks are an important feature of what consumers pick when they enroll in a health plan (there is a tradeoff between premiums and networks)</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78782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89154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Patient-Physician Interactions</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215434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endParaRPr lang="en-US" sz="2400" dirty="0">
              <a:cs typeface="Times New Roman" panose="02020603050405020304" pitchFamily="18" charset="0"/>
            </a:endParaRPr>
          </a:p>
        </p:txBody>
      </p:sp>
      <p:sp>
        <p:nvSpPr>
          <p:cNvPr id="3" name="Title 1">
            <a:extLst>
              <a:ext uri="{FF2B5EF4-FFF2-40B4-BE49-F238E27FC236}">
                <a16:creationId xmlns:a16="http://schemas.microsoft.com/office/drawing/2014/main" id="{8B00CFD6-47D4-A5ED-8B83-09DCEAB85E25}"/>
              </a:ext>
            </a:extLst>
          </p:cNvPr>
          <p:cNvSpPr txBox="1">
            <a:spLocks/>
          </p:cNvSpPr>
          <p:nvPr/>
        </p:nvSpPr>
        <p:spPr>
          <a:xfrm>
            <a:off x="597074" y="3116580"/>
            <a:ext cx="7269480"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Health Systems</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503F776D-A7DB-4AED-9B16-D81631B561AC}"/>
                  </a:ext>
                </a:extLst>
              </p:cNvPr>
              <p:cNvSpPr txBox="1">
                <a:spLocks/>
              </p:cNvSpPr>
              <p:nvPr/>
            </p:nvSpPr>
            <p:spPr>
              <a:xfrm>
                <a:off x="609600" y="3774077"/>
                <a:ext cx="10439400" cy="1661225"/>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Bringing supply + demand together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r>
                  <a:rPr lang="en-US" sz="2400" b="1" dirty="0">
                    <a:cs typeface="Times New Roman" panose="02020603050405020304" pitchFamily="18" charset="0"/>
                  </a:rPr>
                  <a:t>competitive equilibria!</a:t>
                </a:r>
                <a:endParaRPr lang="en-US" sz="2400" dirty="0">
                  <a:cs typeface="Times New Roman" panose="02020603050405020304" pitchFamily="18" charset="0"/>
                </a:endParaRPr>
              </a:p>
              <a:p>
                <a:r>
                  <a:rPr lang="en-US" sz="2400" dirty="0">
                    <a:cs typeface="Times New Roman" panose="02020603050405020304" pitchFamily="18" charset="0"/>
                  </a:rPr>
                  <a:t>Focus on competition and markets</a:t>
                </a:r>
              </a:p>
              <a:p>
                <a:r>
                  <a:rPr lang="en-US" sz="2400" dirty="0">
                    <a:cs typeface="Times New Roman" panose="02020603050405020304" pitchFamily="18" charset="0"/>
                  </a:rPr>
                  <a:t>Structural estimation! </a:t>
                </a:r>
              </a:p>
            </p:txBody>
          </p:sp>
        </mc:Choice>
        <mc:Fallback>
          <p:sp>
            <p:nvSpPr>
              <p:cNvPr id="4" name="Content Placeholder 2">
                <a:extLst>
                  <a:ext uri="{FF2B5EF4-FFF2-40B4-BE49-F238E27FC236}">
                    <a16:creationId xmlns:a16="http://schemas.microsoft.com/office/drawing/2014/main" id="{503F776D-A7DB-4AED-9B16-D81631B561AC}"/>
                  </a:ext>
                </a:extLst>
              </p:cNvPr>
              <p:cNvSpPr txBox="1">
                <a:spLocks noRot="1" noChangeAspect="1" noMove="1" noResize="1" noEditPoints="1" noAdjustHandles="1" noChangeArrowheads="1" noChangeShapeType="1" noTextEdit="1"/>
              </p:cNvSpPr>
              <p:nvPr/>
            </p:nvSpPr>
            <p:spPr>
              <a:xfrm>
                <a:off x="609600" y="3774077"/>
                <a:ext cx="10439400" cy="1661225"/>
              </a:xfrm>
              <a:prstGeom prst="rect">
                <a:avLst/>
              </a:prstGeom>
              <a:blipFill>
                <a:blip r:embed="rId2"/>
                <a:stretch>
                  <a:fillRect l="-409" t="-4029" b="-1099"/>
                </a:stretch>
              </a:blipFill>
            </p:spPr>
            <p:txBody>
              <a:bodyPr/>
              <a:lstStyle/>
              <a:p>
                <a:r>
                  <a:rPr lang="en-US">
                    <a:noFill/>
                  </a:rPr>
                  <a:t> </a:t>
                </a:r>
              </a:p>
            </p:txBody>
          </p:sp>
        </mc:Fallback>
      </mc:AlternateContent>
    </p:spTree>
    <p:extLst>
      <p:ext uri="{BB962C8B-B14F-4D97-AF65-F5344CB8AC3E}">
        <p14:creationId xmlns:p14="http://schemas.microsoft.com/office/powerpoint/2010/main" val="565854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Simple Bargaining Model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US" sz="2400" dirty="0">
                <a:cs typeface="Times New Roman" panose="02020603050405020304" pitchFamily="18" charset="0"/>
              </a:rPr>
              <a:t>Model timing: </a:t>
            </a:r>
          </a:p>
          <a:p>
            <a:pPr marL="457200" indent="-457200">
              <a:buFont typeface="+mj-lt"/>
              <a:buAutoNum type="arabicPeriod"/>
            </a:pPr>
            <a:r>
              <a:rPr lang="en-US" sz="2400" dirty="0">
                <a:cs typeface="Times New Roman" panose="02020603050405020304" pitchFamily="18" charset="0"/>
              </a:rPr>
              <a:t>Insurers and hospitals bargain over </a:t>
            </a:r>
            <a:r>
              <a:rPr lang="en-US" sz="2400" b="1" dirty="0">
                <a:cs typeface="Times New Roman" panose="02020603050405020304" pitchFamily="18" charset="0"/>
              </a:rPr>
              <a:t>prices </a:t>
            </a:r>
            <a:r>
              <a:rPr lang="en-US" sz="2400" dirty="0">
                <a:cs typeface="Times New Roman" panose="02020603050405020304" pitchFamily="18" charset="0"/>
              </a:rPr>
              <a:t>and </a:t>
            </a:r>
            <a:r>
              <a:rPr lang="en-US" sz="2400" b="1" dirty="0">
                <a:cs typeface="Times New Roman" panose="02020603050405020304" pitchFamily="18" charset="0"/>
              </a:rPr>
              <a:t>inclusion </a:t>
            </a:r>
            <a:r>
              <a:rPr lang="en-US" sz="2400" dirty="0">
                <a:cs typeface="Times New Roman" panose="02020603050405020304" pitchFamily="18" charset="0"/>
              </a:rPr>
              <a:t>in networks</a:t>
            </a:r>
          </a:p>
          <a:p>
            <a:pPr marL="457200" indent="-457200">
              <a:buFont typeface="+mj-lt"/>
              <a:buAutoNum type="arabicPeriod"/>
            </a:pPr>
            <a:r>
              <a:rPr lang="en-US" sz="2400" dirty="0">
                <a:cs typeface="Times New Roman" panose="02020603050405020304" pitchFamily="18" charset="0"/>
              </a:rPr>
              <a:t>Patients choose health plans</a:t>
            </a:r>
          </a:p>
          <a:p>
            <a:pPr marL="457200" indent="-457200">
              <a:buFont typeface="+mj-lt"/>
              <a:buAutoNum type="arabicPeriod"/>
            </a:pPr>
            <a:r>
              <a:rPr lang="en-US" sz="2400" dirty="0">
                <a:cs typeface="Times New Roman" panose="02020603050405020304" pitchFamily="18" charset="0"/>
              </a:rPr>
              <a:t>Patients realize illness shocks, seek care based on results in (1) and (2) </a:t>
            </a:r>
          </a:p>
          <a:p>
            <a:pPr marL="0" indent="0">
              <a:buNone/>
            </a:pPr>
            <a:r>
              <a:rPr lang="en-US" sz="2400" dirty="0">
                <a:cs typeface="Times New Roman" panose="02020603050405020304" pitchFamily="18" charset="0"/>
              </a:rPr>
              <a:t>What do agents know about each other? </a:t>
            </a:r>
          </a:p>
          <a:p>
            <a:r>
              <a:rPr lang="en-US" sz="2400" dirty="0">
                <a:cs typeface="Times New Roman" panose="02020603050405020304" pitchFamily="18" charset="0"/>
              </a:rPr>
              <a:t>“Passive beliefs”: competitors are acting independently (offer from insurer 1 gives me no information about insurer 2) </a:t>
            </a:r>
          </a:p>
          <a:p>
            <a:r>
              <a:rPr lang="en-US" sz="2400" dirty="0">
                <a:cs typeface="Times New Roman" panose="02020603050405020304" pitchFamily="18" charset="0"/>
              </a:rPr>
              <a:t>Health shocks and patient choices are well-understood (ha!) </a:t>
            </a:r>
          </a:p>
        </p:txBody>
      </p:sp>
    </p:spTree>
    <p:extLst>
      <p:ext uri="{BB962C8B-B14F-4D97-AF65-F5344CB8AC3E}">
        <p14:creationId xmlns:p14="http://schemas.microsoft.com/office/powerpoint/2010/main" val="3565739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Simple Bargaining Model: Equilibrium </a:t>
            </a:r>
            <a:endParaRPr lang="en-US"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04A98D8-C1A9-4683-2502-7E282CD2CF8C}"/>
              </a:ext>
            </a:extLst>
          </p:cNvPr>
          <p:cNvSpPr txBox="1"/>
          <p:nvPr/>
        </p:nvSpPr>
        <p:spPr>
          <a:xfrm>
            <a:off x="3429000" y="1298326"/>
            <a:ext cx="1295400" cy="369332"/>
          </a:xfrm>
          <a:prstGeom prst="rect">
            <a:avLst/>
          </a:prstGeom>
          <a:solidFill>
            <a:schemeClr val="accent2"/>
          </a:solidFill>
        </p:spPr>
        <p:txBody>
          <a:bodyPr wrap="square" rtlCol="0">
            <a:spAutoFit/>
          </a:bodyPr>
          <a:lstStyle/>
          <a:p>
            <a:r>
              <a:rPr lang="en-CA" dirty="0">
                <a:solidFill>
                  <a:schemeClr val="bg1"/>
                </a:solidFill>
              </a:rPr>
              <a:t>Hospitals</a:t>
            </a:r>
          </a:p>
        </p:txBody>
      </p:sp>
      <p:sp>
        <p:nvSpPr>
          <p:cNvPr id="5" name="TextBox 4">
            <a:extLst>
              <a:ext uri="{FF2B5EF4-FFF2-40B4-BE49-F238E27FC236}">
                <a16:creationId xmlns:a16="http://schemas.microsoft.com/office/drawing/2014/main" id="{0E86AB8D-85DE-1E88-2971-279E1CC861DF}"/>
              </a:ext>
            </a:extLst>
          </p:cNvPr>
          <p:cNvSpPr txBox="1"/>
          <p:nvPr/>
        </p:nvSpPr>
        <p:spPr>
          <a:xfrm>
            <a:off x="8001000" y="3429000"/>
            <a:ext cx="1295400" cy="369332"/>
          </a:xfrm>
          <a:prstGeom prst="rect">
            <a:avLst/>
          </a:prstGeom>
          <a:solidFill>
            <a:schemeClr val="accent3">
              <a:lumMod val="75000"/>
            </a:schemeClr>
          </a:solidFill>
        </p:spPr>
        <p:txBody>
          <a:bodyPr wrap="square" rtlCol="0">
            <a:spAutoFit/>
          </a:bodyPr>
          <a:lstStyle/>
          <a:p>
            <a:r>
              <a:rPr lang="en-CA" dirty="0">
                <a:solidFill>
                  <a:schemeClr val="bg1"/>
                </a:solidFill>
              </a:rPr>
              <a:t>Insurers</a:t>
            </a:r>
          </a:p>
        </p:txBody>
      </p:sp>
      <p:sp>
        <p:nvSpPr>
          <p:cNvPr id="6" name="TextBox 5">
            <a:extLst>
              <a:ext uri="{FF2B5EF4-FFF2-40B4-BE49-F238E27FC236}">
                <a16:creationId xmlns:a16="http://schemas.microsoft.com/office/drawing/2014/main" id="{6F698F23-D540-EC63-2E7C-3AF79616B16C}"/>
              </a:ext>
            </a:extLst>
          </p:cNvPr>
          <p:cNvSpPr txBox="1"/>
          <p:nvPr/>
        </p:nvSpPr>
        <p:spPr>
          <a:xfrm>
            <a:off x="1828800" y="5486400"/>
            <a:ext cx="1295400" cy="369332"/>
          </a:xfrm>
          <a:prstGeom prst="rect">
            <a:avLst/>
          </a:prstGeom>
          <a:solidFill>
            <a:schemeClr val="accent5">
              <a:lumMod val="60000"/>
              <a:lumOff val="40000"/>
            </a:schemeClr>
          </a:solidFill>
        </p:spPr>
        <p:txBody>
          <a:bodyPr wrap="square" rtlCol="0">
            <a:spAutoFit/>
          </a:bodyPr>
          <a:lstStyle/>
          <a:p>
            <a:r>
              <a:rPr lang="en-CA" dirty="0">
                <a:solidFill>
                  <a:schemeClr val="bg1"/>
                </a:solidFill>
              </a:rPr>
              <a:t>Patients</a:t>
            </a:r>
          </a:p>
        </p:txBody>
      </p:sp>
      <p:cxnSp>
        <p:nvCxnSpPr>
          <p:cNvPr id="8" name="Straight Arrow Connector 7">
            <a:extLst>
              <a:ext uri="{FF2B5EF4-FFF2-40B4-BE49-F238E27FC236}">
                <a16:creationId xmlns:a16="http://schemas.microsoft.com/office/drawing/2014/main" id="{14F71629-A660-DE3D-53B1-3FEEEBA69A9E}"/>
              </a:ext>
            </a:extLst>
          </p:cNvPr>
          <p:cNvCxnSpPr>
            <a:cxnSpLocks/>
            <a:stCxn id="4" idx="2"/>
            <a:endCxn id="6" idx="0"/>
          </p:cNvCxnSpPr>
          <p:nvPr/>
        </p:nvCxnSpPr>
        <p:spPr>
          <a:xfrm flipH="1">
            <a:off x="2476500" y="1667658"/>
            <a:ext cx="1600200" cy="38187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5148E0E-C63F-288B-4006-8688C2CFAD4E}"/>
              </a:ext>
            </a:extLst>
          </p:cNvPr>
          <p:cNvCxnSpPr>
            <a:cxnSpLocks/>
            <a:stCxn id="4" idx="2"/>
            <a:endCxn id="5" idx="0"/>
          </p:cNvCxnSpPr>
          <p:nvPr/>
        </p:nvCxnSpPr>
        <p:spPr>
          <a:xfrm>
            <a:off x="4076700" y="1667658"/>
            <a:ext cx="4572000" cy="17613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8AF0E0C-FE7D-176E-4C49-05272E4A5F98}"/>
              </a:ext>
            </a:extLst>
          </p:cNvPr>
          <p:cNvCxnSpPr>
            <a:cxnSpLocks/>
            <a:stCxn id="5" idx="2"/>
            <a:endCxn id="6" idx="0"/>
          </p:cNvCxnSpPr>
          <p:nvPr/>
        </p:nvCxnSpPr>
        <p:spPr>
          <a:xfrm flipH="1">
            <a:off x="2476500" y="3798332"/>
            <a:ext cx="6172200" cy="16880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FE454D5-BCA2-42F0-30FC-1A64369034CC}"/>
              </a:ext>
            </a:extLst>
          </p:cNvPr>
          <p:cNvSpPr txBox="1"/>
          <p:nvPr/>
        </p:nvSpPr>
        <p:spPr>
          <a:xfrm>
            <a:off x="5943600" y="4724400"/>
            <a:ext cx="3344185" cy="369332"/>
          </a:xfrm>
          <a:prstGeom prst="rect">
            <a:avLst/>
          </a:prstGeom>
          <a:noFill/>
        </p:spPr>
        <p:txBody>
          <a:bodyPr wrap="none" rtlCol="0">
            <a:spAutoFit/>
          </a:bodyPr>
          <a:lstStyle/>
          <a:p>
            <a:r>
              <a:rPr lang="en-CA" dirty="0"/>
              <a:t>What plans do patients pick? </a:t>
            </a:r>
          </a:p>
        </p:txBody>
      </p:sp>
      <p:sp>
        <p:nvSpPr>
          <p:cNvPr id="24" name="TextBox 23">
            <a:extLst>
              <a:ext uri="{FF2B5EF4-FFF2-40B4-BE49-F238E27FC236}">
                <a16:creationId xmlns:a16="http://schemas.microsoft.com/office/drawing/2014/main" id="{238B810B-89C9-7757-DFAD-B78183D167A3}"/>
              </a:ext>
            </a:extLst>
          </p:cNvPr>
          <p:cNvSpPr txBox="1"/>
          <p:nvPr/>
        </p:nvSpPr>
        <p:spPr>
          <a:xfrm>
            <a:off x="5829300" y="1793626"/>
            <a:ext cx="4339650" cy="369332"/>
          </a:xfrm>
          <a:prstGeom prst="rect">
            <a:avLst/>
          </a:prstGeom>
          <a:noFill/>
        </p:spPr>
        <p:txBody>
          <a:bodyPr wrap="none" rtlCol="0">
            <a:spAutoFit/>
          </a:bodyPr>
          <a:lstStyle/>
          <a:p>
            <a:r>
              <a:rPr lang="en-CA" b="1" dirty="0"/>
              <a:t>Main interest: </a:t>
            </a:r>
            <a:r>
              <a:rPr lang="en-CA" dirty="0"/>
              <a:t>bargaining + contracts</a:t>
            </a:r>
          </a:p>
        </p:txBody>
      </p:sp>
      <p:sp>
        <p:nvSpPr>
          <p:cNvPr id="25" name="TextBox 24">
            <a:extLst>
              <a:ext uri="{FF2B5EF4-FFF2-40B4-BE49-F238E27FC236}">
                <a16:creationId xmlns:a16="http://schemas.microsoft.com/office/drawing/2014/main" id="{E1C083E5-064D-ED54-8145-D913A450C6F5}"/>
              </a:ext>
            </a:extLst>
          </p:cNvPr>
          <p:cNvSpPr txBox="1"/>
          <p:nvPr/>
        </p:nvSpPr>
        <p:spPr>
          <a:xfrm>
            <a:off x="88580" y="2818793"/>
            <a:ext cx="3480440" cy="369332"/>
          </a:xfrm>
          <a:prstGeom prst="rect">
            <a:avLst/>
          </a:prstGeom>
          <a:noFill/>
        </p:spPr>
        <p:txBody>
          <a:bodyPr wrap="none" rtlCol="0">
            <a:spAutoFit/>
          </a:bodyPr>
          <a:lstStyle/>
          <a:p>
            <a:r>
              <a:rPr lang="en-CA" dirty="0"/>
              <a:t>Where do patients go for care? </a:t>
            </a:r>
          </a:p>
        </p:txBody>
      </p:sp>
    </p:spTree>
    <p:extLst>
      <p:ext uri="{BB962C8B-B14F-4D97-AF65-F5344CB8AC3E}">
        <p14:creationId xmlns:p14="http://schemas.microsoft.com/office/powerpoint/2010/main" val="485071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Simple Bargaining Model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0" indent="0">
                  <a:buNone/>
                </a:pPr>
                <a:r>
                  <a:rPr lang="en-CA" sz="2400" b="0" dirty="0">
                    <a:cs typeface="Times New Roman" panose="02020603050405020304" pitchFamily="18" charset="0"/>
                  </a:rPr>
                  <a:t>How do we solve? </a:t>
                </a:r>
                <a:r>
                  <a:rPr lang="en-CA" sz="2400" b="1" dirty="0">
                    <a:cs typeface="Times New Roman" panose="02020603050405020304" pitchFamily="18" charset="0"/>
                  </a:rPr>
                  <a:t>Backward induction! </a:t>
                </a:r>
                <a:r>
                  <a:rPr lang="en-CA" sz="2400" dirty="0">
                    <a:cs typeface="Times New Roman" panose="02020603050405020304" pitchFamily="18" charset="0"/>
                  </a:rPr>
                  <a:t>Start with patient choices</a:t>
                </a:r>
                <a:endParaRPr lang="en-CA" sz="2400" b="0" dirty="0">
                  <a:cs typeface="Times New Roman" panose="02020603050405020304" pitchFamily="18" charset="0"/>
                </a:endParaRPr>
              </a:p>
              <a:p>
                <a:r>
                  <a:rPr lang="en-CA" sz="2400" b="0" dirty="0">
                    <a:cs typeface="Times New Roman" panose="02020603050405020304" pitchFamily="18" charset="0"/>
                  </a:rPr>
                  <a:t>In a market: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US" sz="2400" dirty="0">
                    <a:cs typeface="Times New Roman" panose="02020603050405020304" pitchFamily="18" charset="0"/>
                  </a:rPr>
                  <a:t> health plans,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𝑁</m:t>
                    </m:r>
                    <m:r>
                      <a:rPr lang="en-CA"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hospitals,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𝐼</m:t>
                    </m:r>
                    <m:r>
                      <a:rPr lang="en-CA"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patients</a:t>
                </a:r>
              </a:p>
              <a:p>
                <a:r>
                  <a:rPr lang="en-US" sz="2400" dirty="0">
                    <a:cs typeface="Times New Roman" panose="02020603050405020304" pitchFamily="18" charset="0"/>
                  </a:rPr>
                  <a:t>Patient health shocks are given: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𝑚</m:t>
                    </m:r>
                    <m:r>
                      <a:rPr lang="en-CA" sz="2400" b="0" i="1" smtClean="0">
                        <a:latin typeface="Cambria Math" panose="02040503050406030204" pitchFamily="18" charset="0"/>
                        <a:cs typeface="Times New Roman" panose="02020603050405020304" pitchFamily="18" charset="0"/>
                      </a:rPr>
                      <m:t>∈</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0, 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𝑚</m:t>
                            </m:r>
                          </m:e>
                          <m:sub>
                            <m:r>
                              <a:rPr lang="en-CA" sz="2400" b="0" i="1" smtClean="0">
                                <a:latin typeface="Cambria Math" panose="02040503050406030204" pitchFamily="18" charset="0"/>
                                <a:cs typeface="Times New Roman" panose="02020603050405020304" pitchFamily="18" charset="0"/>
                              </a:rPr>
                              <m:t>1</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𝑚</m:t>
                            </m:r>
                          </m:e>
                          <m:sub>
                            <m:r>
                              <a:rPr lang="en-CA" sz="2400" b="0" i="1" smtClean="0">
                                <a:latin typeface="Cambria Math" panose="02040503050406030204" pitchFamily="18" charset="0"/>
                                <a:cs typeface="Times New Roman" panose="02020603050405020304" pitchFamily="18" charset="0"/>
                              </a:rPr>
                              <m:t>𝑀</m:t>
                            </m:r>
                          </m:sub>
                        </m:sSub>
                      </m:e>
                    </m:d>
                    <m:r>
                      <a:rPr lang="en-CA"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with probability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𝜌</m:t>
                        </m:r>
                      </m:e>
                      <m:sub>
                        <m:r>
                          <a:rPr lang="en-CA" sz="2400" b="0" i="1" smtClean="0">
                            <a:latin typeface="Cambria Math" panose="02040503050406030204" pitchFamily="18" charset="0"/>
                            <a:cs typeface="Times New Roman" panose="02020603050405020304" pitchFamily="18" charset="0"/>
                          </a:rPr>
                          <m:t>𝑚</m:t>
                        </m:r>
                      </m:sub>
                    </m:sSub>
                  </m:oMath>
                </a14:m>
                <a:r>
                  <a:rPr lang="en-US" sz="2400" dirty="0">
                    <a:cs typeface="Times New Roman" panose="02020603050405020304" pitchFamily="18" charset="0"/>
                  </a:rPr>
                  <a:t> and severity weight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𝑤</m:t>
                        </m:r>
                      </m:e>
                      <m:sub>
                        <m:r>
                          <a:rPr lang="en-CA" sz="2400" b="0" i="1" smtClean="0">
                            <a:latin typeface="Cambria Math" panose="02040503050406030204" pitchFamily="18" charset="0"/>
                            <a:cs typeface="Times New Roman" panose="02020603050405020304" pitchFamily="18" charset="0"/>
                          </a:rPr>
                          <m:t>𝑚</m:t>
                        </m:r>
                      </m:sub>
                    </m:sSub>
                  </m:oMath>
                </a14:m>
                <a:r>
                  <a:rPr lang="en-US" sz="2400" dirty="0">
                    <a:cs typeface="Times New Roman" panose="02020603050405020304" pitchFamily="18" charset="0"/>
                  </a:rPr>
                  <a:t> </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305"/>
                </a:stretch>
              </a:blipFill>
            </p:spPr>
            <p:txBody>
              <a:bodyPr/>
              <a:lstStyle/>
              <a:p>
                <a:r>
                  <a:rPr lang="en-CA">
                    <a:noFill/>
                  </a:rPr>
                  <a:t> </a:t>
                </a:r>
              </a:p>
            </p:txBody>
          </p:sp>
        </mc:Fallback>
      </mc:AlternateContent>
    </p:spTree>
    <p:extLst>
      <p:ext uri="{BB962C8B-B14F-4D97-AF65-F5344CB8AC3E}">
        <p14:creationId xmlns:p14="http://schemas.microsoft.com/office/powerpoint/2010/main" val="314821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Simple Bargaining Model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0" indent="0">
                  <a:buNone/>
                </a:pPr>
                <a:r>
                  <a:rPr lang="en-CA" sz="2400" b="0" dirty="0">
                    <a:cs typeface="Times New Roman" panose="02020603050405020304" pitchFamily="18" charset="0"/>
                  </a:rPr>
                  <a:t>How do we solve? </a:t>
                </a:r>
                <a:r>
                  <a:rPr lang="en-CA" sz="2400" b="1" dirty="0">
                    <a:cs typeface="Times New Roman" panose="02020603050405020304" pitchFamily="18" charset="0"/>
                  </a:rPr>
                  <a:t>Backward induction! </a:t>
                </a:r>
                <a:r>
                  <a:rPr lang="en-CA" sz="2400" dirty="0">
                    <a:cs typeface="Times New Roman" panose="02020603050405020304" pitchFamily="18" charset="0"/>
                  </a:rPr>
                  <a:t>Start with patient choices</a:t>
                </a:r>
                <a:endParaRPr lang="en-CA" sz="2400" b="0" dirty="0">
                  <a:cs typeface="Times New Roman" panose="02020603050405020304" pitchFamily="18" charset="0"/>
                </a:endParaRPr>
              </a:p>
              <a:p>
                <a:r>
                  <a:rPr lang="en-CA" sz="2400" b="0" dirty="0">
                    <a:cs typeface="Times New Roman" panose="02020603050405020304" pitchFamily="18" charset="0"/>
                  </a:rPr>
                  <a:t>In a market: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US" sz="2400" dirty="0">
                    <a:cs typeface="Times New Roman" panose="02020603050405020304" pitchFamily="18" charset="0"/>
                  </a:rPr>
                  <a:t> health plans,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𝑁</m:t>
                    </m:r>
                    <m:r>
                      <a:rPr lang="en-CA"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hospitals,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𝐼</m:t>
                    </m:r>
                    <m:r>
                      <a:rPr lang="en-CA"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patients</a:t>
                </a:r>
              </a:p>
              <a:p>
                <a:r>
                  <a:rPr lang="en-US" sz="2400" dirty="0">
                    <a:cs typeface="Times New Roman" panose="02020603050405020304" pitchFamily="18" charset="0"/>
                  </a:rPr>
                  <a:t>Patient health shocks are given: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𝑚</m:t>
                    </m:r>
                    <m:r>
                      <a:rPr lang="en-CA" sz="2400" b="0" i="1" smtClean="0">
                        <a:latin typeface="Cambria Math" panose="02040503050406030204" pitchFamily="18" charset="0"/>
                        <a:cs typeface="Times New Roman" panose="02020603050405020304" pitchFamily="18" charset="0"/>
                      </a:rPr>
                      <m:t>∈</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0, 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𝑚</m:t>
                            </m:r>
                          </m:e>
                          <m:sub>
                            <m:r>
                              <a:rPr lang="en-CA" sz="2400" b="0" i="1" smtClean="0">
                                <a:latin typeface="Cambria Math" panose="02040503050406030204" pitchFamily="18" charset="0"/>
                                <a:cs typeface="Times New Roman" panose="02020603050405020304" pitchFamily="18" charset="0"/>
                              </a:rPr>
                              <m:t>1</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𝑚</m:t>
                            </m:r>
                          </m:e>
                          <m:sub>
                            <m:r>
                              <a:rPr lang="en-CA" sz="2400" b="0" i="1" smtClean="0">
                                <a:latin typeface="Cambria Math" panose="02040503050406030204" pitchFamily="18" charset="0"/>
                                <a:cs typeface="Times New Roman" panose="02020603050405020304" pitchFamily="18" charset="0"/>
                              </a:rPr>
                              <m:t>𝑀</m:t>
                            </m:r>
                          </m:sub>
                        </m:sSub>
                      </m:e>
                    </m:d>
                    <m:r>
                      <a:rPr lang="en-CA"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with probability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𝜌</m:t>
                        </m:r>
                      </m:e>
                      <m:sub>
                        <m:r>
                          <a:rPr lang="en-CA" sz="2400" b="0" i="1" smtClean="0">
                            <a:latin typeface="Cambria Math" panose="02040503050406030204" pitchFamily="18" charset="0"/>
                            <a:cs typeface="Times New Roman" panose="02020603050405020304" pitchFamily="18" charset="0"/>
                          </a:rPr>
                          <m:t>𝑚</m:t>
                        </m:r>
                      </m:sub>
                    </m:sSub>
                  </m:oMath>
                </a14:m>
                <a:r>
                  <a:rPr lang="en-US" sz="2400" dirty="0">
                    <a:cs typeface="Times New Roman" panose="02020603050405020304" pitchFamily="18" charset="0"/>
                  </a:rPr>
                  <a:t> and severity weight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𝑤</m:t>
                        </m:r>
                      </m:e>
                      <m:sub>
                        <m:r>
                          <a:rPr lang="en-CA" sz="2400" b="0" i="1" smtClean="0">
                            <a:latin typeface="Cambria Math" panose="02040503050406030204" pitchFamily="18" charset="0"/>
                            <a:cs typeface="Times New Roman" panose="02020603050405020304" pitchFamily="18" charset="0"/>
                          </a:rPr>
                          <m:t>𝑚</m:t>
                        </m:r>
                      </m:sub>
                    </m:sSub>
                  </m:oMath>
                </a14:m>
                <a:r>
                  <a:rPr lang="en-US" sz="2400" dirty="0">
                    <a:cs typeface="Times New Roman" panose="02020603050405020304" pitchFamily="18" charset="0"/>
                  </a:rPr>
                  <a:t> </a:t>
                </a:r>
              </a:p>
              <a:p>
                <a:r>
                  <a:rPr lang="en-US" sz="2400" dirty="0">
                    <a:cs typeface="Times New Roman" panose="02020603050405020304" pitchFamily="18" charset="0"/>
                  </a:rPr>
                  <a:t>Assume if patients select a hospital in the network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𝐽</m:t>
                        </m:r>
                      </m:e>
                      <m:sub>
                        <m:r>
                          <a:rPr lang="en-CA" sz="2400" b="0" i="1" smtClean="0">
                            <a:latin typeface="Cambria Math" panose="02040503050406030204" pitchFamily="18" charset="0"/>
                            <a:cs typeface="Times New Roman" panose="02020603050405020304" pitchFamily="18" charset="0"/>
                          </a:rPr>
                          <m:t>h</m:t>
                        </m:r>
                      </m:sub>
                    </m:sSub>
                  </m:oMath>
                </a14:m>
                <a:r>
                  <a:rPr lang="en-US" sz="2400" dirty="0">
                    <a:cs typeface="Times New Roman" panose="02020603050405020304" pitchFamily="18" charset="0"/>
                  </a:rPr>
                  <a:t> of chosen plan, no OOP</a:t>
                </a:r>
              </a:p>
              <a:p>
                <a:pPr lvl="1"/>
                <a:r>
                  <a:rPr lang="en-US" sz="2200" dirty="0">
                    <a:cs typeface="Times New Roman" panose="02020603050405020304" pitchFamily="18" charset="0"/>
                  </a:rPr>
                  <a:t>Patients have the outside option of not seeking any care	</a:t>
                </a:r>
              </a:p>
              <a:p>
                <a:r>
                  <a:rPr lang="en-US" sz="2400" dirty="0">
                    <a:cs typeface="Times New Roman" panose="02020603050405020304" pitchFamily="18" charset="0"/>
                  </a:rPr>
                  <a:t>Patient utility is therefore: </a:t>
                </a:r>
              </a:p>
              <a:p>
                <a:pPr marL="0" indent="0">
                  <a:buNone/>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𝑖𝑗</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𝑚</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𝑤</m:t>
                          </m:r>
                        </m:e>
                        <m:sub>
                          <m:r>
                            <a:rPr lang="en-CA" sz="2400" b="0" i="1" smtClean="0">
                              <a:latin typeface="Cambria Math" panose="02040503050406030204" pitchFamily="18" charset="0"/>
                              <a:cs typeface="Times New Roman" panose="02020603050405020304" pitchFamily="18" charset="0"/>
                            </a:rPr>
                            <m:t>𝑚</m:t>
                          </m:r>
                        </m:sub>
                      </m:sSub>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𝑥</m:t>
                                  </m:r>
                                </m:e>
                                <m:sub>
                                  <m:r>
                                    <a:rPr lang="en-CA" sz="2400" b="0" i="1" smtClean="0">
                                      <a:latin typeface="Cambria Math" panose="02040503050406030204" pitchFamily="18" charset="0"/>
                                      <a:cs typeface="Times New Roman" panose="02020603050405020304" pitchFamily="18" charset="0"/>
                                    </a:rPr>
                                    <m:t>𝑗</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𝑧</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𝑑</m:t>
                                  </m:r>
                                </m:e>
                                <m:sub>
                                  <m:r>
                                    <a:rPr lang="en-CA" sz="2400" b="0" i="1" smtClean="0">
                                      <a:latin typeface="Cambria Math" panose="02040503050406030204" pitchFamily="18" charset="0"/>
                                      <a:cs typeface="Times New Roman" panose="02020603050405020304" pitchFamily="18" charset="0"/>
                                    </a:rPr>
                                    <m:t>𝑖𝑗</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𝑚</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𝑒</m:t>
                              </m:r>
                            </m:e>
                            <m:sub>
                              <m:r>
                                <a:rPr lang="en-CA" sz="2400" b="0" i="1" smtClean="0">
                                  <a:latin typeface="Cambria Math" panose="02040503050406030204" pitchFamily="18" charset="0"/>
                                  <a:cs typeface="Times New Roman" panose="02020603050405020304" pitchFamily="18" charset="0"/>
                                </a:rPr>
                                <m:t>𝑖𝑗</m:t>
                              </m:r>
                            </m:sub>
                          </m:sSub>
                        </m:e>
                      </m:d>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305"/>
                </a:stretch>
              </a:blipFill>
            </p:spPr>
            <p:txBody>
              <a:bodyPr/>
              <a:lstStyle/>
              <a:p>
                <a:r>
                  <a:rPr lang="en-CA">
                    <a:noFill/>
                  </a:rPr>
                  <a:t> </a:t>
                </a:r>
              </a:p>
            </p:txBody>
          </p:sp>
        </mc:Fallback>
      </mc:AlternateContent>
      <p:sp>
        <p:nvSpPr>
          <p:cNvPr id="4" name="AutoShape 2" descr="Extreme Value Distribution - 1.70.0">
            <a:extLst>
              <a:ext uri="{FF2B5EF4-FFF2-40B4-BE49-F238E27FC236}">
                <a16:creationId xmlns:a16="http://schemas.microsoft.com/office/drawing/2014/main" id="{5417D63C-E78A-A243-D3F8-885F7A8D9EA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32784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Type 1 Extreme Value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𝑓</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𝑛𝑗</m:t>
                              </m:r>
                            </m:sub>
                          </m:sSub>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𝑒</m:t>
                          </m:r>
                        </m:e>
                        <m:sup>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𝑛𝑗</m:t>
                              </m:r>
                            </m:sub>
                          </m:sSub>
                        </m:sup>
                      </m:sSup>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𝑒</m:t>
                          </m:r>
                        </m:e>
                        <m:sup>
                          <m:r>
                            <a:rPr lang="en-US" sz="2400" b="0" i="1" smtClean="0">
                              <a:latin typeface="Cambria Math" panose="02040503050406030204" pitchFamily="18" charset="0"/>
                              <a:cs typeface="Times New Roman" panose="02020603050405020304" pitchFamily="18" charset="0"/>
                            </a:rPr>
                            <m:t>−</m:t>
                          </m:r>
                          <m:sSup>
                            <m:sSupPr>
                              <m:ctrlPr>
                                <a:rPr lang="en-US" sz="2400" i="1">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cs typeface="Times New Roman" panose="02020603050405020304" pitchFamily="18" charset="0"/>
                                </a:rPr>
                                <m:t>𝑒</m:t>
                              </m:r>
                            </m:e>
                            <m:sup>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𝜀</m:t>
                                  </m:r>
                                </m:e>
                                <m:sub>
                                  <m:r>
                                    <a:rPr lang="en-US" sz="2400" i="1">
                                      <a:latin typeface="Cambria Math" panose="02040503050406030204" pitchFamily="18" charset="0"/>
                                      <a:cs typeface="Times New Roman" panose="02020603050405020304" pitchFamily="18" charset="0"/>
                                    </a:rPr>
                                    <m:t>𝑛𝑗</m:t>
                                  </m:r>
                                </m:sub>
                              </m:sSub>
                            </m:sup>
                          </m:sSup>
                        </m:sup>
                      </m:sSup>
                    </m:oMath>
                  </m:oMathPara>
                </a14:m>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a:stretch>
              </a:blipFill>
            </p:spPr>
            <p:txBody>
              <a:bodyPr/>
              <a:lstStyle/>
              <a:p>
                <a:r>
                  <a:rPr lang="en-US">
                    <a:noFill/>
                  </a:rPr>
                  <a:t> </a:t>
                </a:r>
              </a:p>
            </p:txBody>
          </p:sp>
        </mc:Fallback>
      </mc:AlternateContent>
      <p:sp>
        <p:nvSpPr>
          <p:cNvPr id="4" name="AutoShape 2" descr="Extreme Value Distribution - 1.70.0">
            <a:extLst>
              <a:ext uri="{FF2B5EF4-FFF2-40B4-BE49-F238E27FC236}">
                <a16:creationId xmlns:a16="http://schemas.microsoft.com/office/drawing/2014/main" id="{5417D63C-E78A-A243-D3F8-885F7A8D9EA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Extreme Value Distribution - 1.70.0">
            <a:extLst>
              <a:ext uri="{FF2B5EF4-FFF2-40B4-BE49-F238E27FC236}">
                <a16:creationId xmlns:a16="http://schemas.microsoft.com/office/drawing/2014/main" id="{AA2C50B9-9831-471D-E4D7-68C47A45A6DF}"/>
              </a:ext>
            </a:extLst>
          </p:cNvPr>
          <p:cNvSpPr>
            <a:spLocks noChangeAspect="1" noChangeArrowheads="1"/>
          </p:cNvSpPr>
          <p:nvPr/>
        </p:nvSpPr>
        <p:spPr bwMode="auto">
          <a:xfrm>
            <a:off x="6096000" y="3429000"/>
            <a:ext cx="9144000" cy="9144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4" name="Picture 4" descr="1.3.6.6.16. Extreme Value Type I Distribution">
            <a:extLst>
              <a:ext uri="{FF2B5EF4-FFF2-40B4-BE49-F238E27FC236}">
                <a16:creationId xmlns:a16="http://schemas.microsoft.com/office/drawing/2014/main" id="{C961BB78-1707-4425-50AC-42E0BB6E98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676400"/>
            <a:ext cx="7447859"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923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Patient-Hospital Choice: Logit Probabiliti</a:t>
            </a:r>
            <a:r>
              <a:rPr lang="en-US" sz="3600" dirty="0">
                <a:cs typeface="Times New Roman" panose="02020603050405020304" pitchFamily="18" charset="0"/>
              </a:rPr>
              <a:t>es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The assumption of the type 1 error term gives us </a:t>
                </a:r>
                <a:r>
                  <a:rPr lang="en-US" sz="2400" b="1" dirty="0">
                    <a:cs typeface="Times New Roman" panose="02020603050405020304" pitchFamily="18" charset="0"/>
                  </a:rPr>
                  <a:t>logit choice probabilities </a:t>
                </a:r>
                <a:r>
                  <a:rPr lang="en-US" sz="2400" dirty="0">
                    <a:cs typeface="Times New Roman" panose="02020603050405020304" pitchFamily="18" charset="0"/>
                  </a:rPr>
                  <a:t> </a:t>
                </a:r>
              </a:p>
              <a:p>
                <a:pPr marL="0" indent="0">
                  <a:buNone/>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𝑠</m:t>
                          </m:r>
                        </m:e>
                        <m:sub>
                          <m:r>
                            <a:rPr lang="en-CA" sz="2400" b="0" i="1" smtClean="0">
                              <a:latin typeface="Cambria Math" panose="02040503050406030204" pitchFamily="18" charset="0"/>
                              <a:cs typeface="Times New Roman" panose="02020603050405020304" pitchFamily="18" charset="0"/>
                            </a:rPr>
                            <m:t>𝑖𝑗</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𝑚</m:t>
                          </m:r>
                        </m:sub>
                      </m:sSub>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r>
                            <m:rPr>
                              <m:sty m:val="p"/>
                            </m:rPr>
                            <a:rPr lang="en-CA" sz="2400" b="0" i="0" smtClean="0">
                              <a:latin typeface="Cambria Math" panose="02040503050406030204" pitchFamily="18" charset="0"/>
                              <a:cs typeface="Times New Roman" panose="02020603050405020304" pitchFamily="18" charset="0"/>
                            </a:rPr>
                            <m:t>exp</m:t>
                          </m:r>
                          <m:d>
                            <m:dPr>
                              <m:ctrlPr>
                                <a:rPr lang="en-CA" sz="2400" b="0" i="1" smtClean="0">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𝑤</m:t>
                                  </m:r>
                                </m:e>
                                <m:sub>
                                  <m:r>
                                    <a:rPr lang="en-CA" sz="2400" i="1">
                                      <a:latin typeface="Cambria Math" panose="02040503050406030204" pitchFamily="18" charset="0"/>
                                      <a:cs typeface="Times New Roman" panose="02020603050405020304" pitchFamily="18" charset="0"/>
                                    </a:rPr>
                                    <m:t>𝑚</m:t>
                                  </m:r>
                                </m:sub>
                              </m:sSub>
                              <m:d>
                                <m:dPr>
                                  <m:begChr m:val="["/>
                                  <m:endChr m:val="]"/>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𝑓</m:t>
                                  </m:r>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𝑥</m:t>
                                          </m:r>
                                        </m:e>
                                        <m:sub>
                                          <m:r>
                                            <a:rPr lang="en-CA" sz="2400" i="1">
                                              <a:latin typeface="Cambria Math" panose="02040503050406030204" pitchFamily="18" charset="0"/>
                                              <a:cs typeface="Times New Roman" panose="02020603050405020304" pitchFamily="18" charset="0"/>
                                            </a:rPr>
                                            <m:t>𝑗</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𝑧</m:t>
                                          </m:r>
                                        </m:e>
                                        <m:sub>
                                          <m:r>
                                            <a:rPr lang="en-CA" sz="2400" i="1">
                                              <a:latin typeface="Cambria Math" panose="02040503050406030204" pitchFamily="18" charset="0"/>
                                              <a:cs typeface="Times New Roman" panose="02020603050405020304" pitchFamily="18" charset="0"/>
                                            </a:rPr>
                                            <m:t>𝑖</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𝑑</m:t>
                                          </m:r>
                                        </m:e>
                                        <m:sub>
                                          <m:r>
                                            <a:rPr lang="en-CA" sz="2400" i="1">
                                              <a:latin typeface="Cambria Math" panose="02040503050406030204" pitchFamily="18" charset="0"/>
                                              <a:cs typeface="Times New Roman" panose="02020603050405020304" pitchFamily="18" charset="0"/>
                                            </a:rPr>
                                            <m:t>𝑖𝑗</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𝑚</m:t>
                                          </m:r>
                                        </m:e>
                                        <m:sub>
                                          <m:r>
                                            <a:rPr lang="en-CA" sz="2400" i="1">
                                              <a:latin typeface="Cambria Math" panose="02040503050406030204" pitchFamily="18" charset="0"/>
                                              <a:cs typeface="Times New Roman" panose="02020603050405020304" pitchFamily="18" charset="0"/>
                                            </a:rPr>
                                            <m:t>𝑖</m:t>
                                          </m:r>
                                        </m:sub>
                                      </m:sSub>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𝜃</m:t>
                                      </m:r>
                                    </m:e>
                                  </m:d>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𝑒</m:t>
                                      </m:r>
                                    </m:e>
                                    <m:sub>
                                      <m:r>
                                        <a:rPr lang="en-CA" sz="2400" i="1">
                                          <a:latin typeface="Cambria Math" panose="02040503050406030204" pitchFamily="18" charset="0"/>
                                          <a:cs typeface="Times New Roman" panose="02020603050405020304" pitchFamily="18" charset="0"/>
                                        </a:rPr>
                                        <m:t>𝑖𝑗</m:t>
                                      </m:r>
                                    </m:sub>
                                  </m:sSub>
                                </m:e>
                              </m:d>
                            </m:e>
                          </m:d>
                        </m:num>
                        <m:den>
                          <m:r>
                            <a:rPr lang="en-CA" sz="2400" b="0" i="0" smtClean="0">
                              <a:latin typeface="Cambria Math" panose="02040503050406030204" pitchFamily="18" charset="0"/>
                              <a:cs typeface="Times New Roman" panose="02020603050405020304" pitchFamily="18" charset="0"/>
                            </a:rPr>
                            <m:t>1+</m:t>
                          </m:r>
                          <m:nary>
                            <m:naryPr>
                              <m:chr m:val="∑"/>
                              <m:supHide m:val="on"/>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𝑘</m:t>
                              </m:r>
                            </m:sub>
                            <m:sup/>
                            <m:e/>
                          </m:nary>
                          <m:r>
                            <m:rPr>
                              <m:sty m:val="p"/>
                            </m:rPr>
                            <a:rPr lang="en-CA" sz="2400" b="0" i="0" smtClean="0">
                              <a:latin typeface="Cambria Math" panose="02040503050406030204" pitchFamily="18" charset="0"/>
                              <a:cs typeface="Times New Roman" panose="02020603050405020304" pitchFamily="18" charset="0"/>
                            </a:rPr>
                            <m:t>exp</m:t>
                          </m:r>
                          <m:d>
                            <m:dPr>
                              <m:ctrlPr>
                                <a:rPr lang="en-CA" sz="2400" b="0" i="1" smtClean="0">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𝑤</m:t>
                                  </m:r>
                                </m:e>
                                <m:sub>
                                  <m:r>
                                    <a:rPr lang="en-CA" sz="2400" i="1">
                                      <a:latin typeface="Cambria Math" panose="02040503050406030204" pitchFamily="18" charset="0"/>
                                      <a:cs typeface="Times New Roman" panose="02020603050405020304" pitchFamily="18" charset="0"/>
                                    </a:rPr>
                                    <m:t>𝑚</m:t>
                                  </m:r>
                                </m:sub>
                              </m:sSub>
                              <m:d>
                                <m:dPr>
                                  <m:begChr m:val="["/>
                                  <m:endChr m:val="]"/>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𝑓</m:t>
                                  </m:r>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𝑥</m:t>
                                          </m:r>
                                        </m:e>
                                        <m:sub>
                                          <m:r>
                                            <a:rPr lang="en-CA" sz="2400" b="0" i="1" smtClean="0">
                                              <a:latin typeface="Cambria Math" panose="02040503050406030204" pitchFamily="18" charset="0"/>
                                              <a:cs typeface="Times New Roman" panose="02020603050405020304" pitchFamily="18" charset="0"/>
                                            </a:rPr>
                                            <m:t>𝑘</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𝑧</m:t>
                                          </m:r>
                                        </m:e>
                                        <m:sub>
                                          <m:r>
                                            <a:rPr lang="en-CA" sz="2400" i="1">
                                              <a:latin typeface="Cambria Math" panose="02040503050406030204" pitchFamily="18" charset="0"/>
                                              <a:cs typeface="Times New Roman" panose="02020603050405020304" pitchFamily="18" charset="0"/>
                                            </a:rPr>
                                            <m:t>𝑖</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𝑑</m:t>
                                          </m:r>
                                        </m:e>
                                        <m:sub>
                                          <m:r>
                                            <a:rPr lang="en-CA" sz="2400" i="1">
                                              <a:latin typeface="Cambria Math" panose="02040503050406030204" pitchFamily="18" charset="0"/>
                                              <a:cs typeface="Times New Roman" panose="02020603050405020304" pitchFamily="18" charset="0"/>
                                            </a:rPr>
                                            <m:t>𝑖</m:t>
                                          </m:r>
                                          <m:r>
                                            <a:rPr lang="en-CA" sz="2400" b="0" i="1" smtClean="0">
                                              <a:latin typeface="Cambria Math" panose="02040503050406030204" pitchFamily="18" charset="0"/>
                                              <a:cs typeface="Times New Roman" panose="02020603050405020304" pitchFamily="18" charset="0"/>
                                            </a:rPr>
                                            <m:t>𝑘</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𝑚</m:t>
                                          </m:r>
                                        </m:e>
                                        <m:sub>
                                          <m:r>
                                            <a:rPr lang="en-CA" sz="2400" i="1">
                                              <a:latin typeface="Cambria Math" panose="02040503050406030204" pitchFamily="18" charset="0"/>
                                              <a:cs typeface="Times New Roman" panose="02020603050405020304" pitchFamily="18" charset="0"/>
                                            </a:rPr>
                                            <m:t>𝑖</m:t>
                                          </m:r>
                                        </m:sub>
                                      </m:sSub>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𝜃</m:t>
                                      </m:r>
                                    </m:e>
                                  </m:d>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𝑒</m:t>
                                      </m:r>
                                    </m:e>
                                    <m:sub>
                                      <m:r>
                                        <a:rPr lang="en-CA" sz="2400" i="1">
                                          <a:latin typeface="Cambria Math" panose="02040503050406030204" pitchFamily="18" charset="0"/>
                                          <a:cs typeface="Times New Roman" panose="02020603050405020304" pitchFamily="18" charset="0"/>
                                        </a:rPr>
                                        <m:t>𝑖</m:t>
                                      </m:r>
                                      <m:r>
                                        <a:rPr lang="en-CA" sz="2400" b="0" i="1" smtClean="0">
                                          <a:latin typeface="Cambria Math" panose="02040503050406030204" pitchFamily="18" charset="0"/>
                                          <a:cs typeface="Times New Roman" panose="02020603050405020304" pitchFamily="18" charset="0"/>
                                        </a:rPr>
                                        <m:t>𝑘</m:t>
                                      </m:r>
                                    </m:sub>
                                  </m:sSub>
                                </m:e>
                              </m:d>
                            </m:e>
                          </m:d>
                        </m:den>
                      </m:f>
                    </m:oMath>
                  </m:oMathPara>
                </a14:m>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CA">
                    <a:noFill/>
                  </a:rPr>
                  <a:t> </a:t>
                </a:r>
              </a:p>
            </p:txBody>
          </p:sp>
        </mc:Fallback>
      </mc:AlternateContent>
    </p:spTree>
    <p:extLst>
      <p:ext uri="{BB962C8B-B14F-4D97-AF65-F5344CB8AC3E}">
        <p14:creationId xmlns:p14="http://schemas.microsoft.com/office/powerpoint/2010/main" val="529986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Patient-Hospital Choice: Logit Probabiliti</a:t>
            </a:r>
            <a:r>
              <a:rPr lang="en-US" sz="3600" dirty="0">
                <a:cs typeface="Times New Roman" panose="02020603050405020304" pitchFamily="18" charset="0"/>
              </a:rPr>
              <a:t>es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The assumption of the type 1 error term gives us </a:t>
                </a:r>
                <a:r>
                  <a:rPr lang="en-US" sz="2400" b="1" dirty="0">
                    <a:cs typeface="Times New Roman" panose="02020603050405020304" pitchFamily="18" charset="0"/>
                  </a:rPr>
                  <a:t>logit choice probabilities </a:t>
                </a:r>
                <a:r>
                  <a:rPr lang="en-US" sz="2400" dirty="0">
                    <a:cs typeface="Times New Roman" panose="02020603050405020304" pitchFamily="18" charset="0"/>
                  </a:rPr>
                  <a:t> </a:t>
                </a:r>
              </a:p>
              <a:p>
                <a:pPr marL="0" indent="0">
                  <a:buNone/>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𝑠</m:t>
                          </m:r>
                        </m:e>
                        <m:sub>
                          <m:r>
                            <a:rPr lang="en-CA" sz="2400" b="0" i="1" smtClean="0">
                              <a:latin typeface="Cambria Math" panose="02040503050406030204" pitchFamily="18" charset="0"/>
                              <a:cs typeface="Times New Roman" panose="02020603050405020304" pitchFamily="18" charset="0"/>
                            </a:rPr>
                            <m:t>𝑖𝑗</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𝑚</m:t>
                          </m:r>
                        </m:sub>
                      </m:sSub>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r>
                            <m:rPr>
                              <m:sty m:val="p"/>
                            </m:rPr>
                            <a:rPr lang="en-CA" sz="2400" b="0" i="0" smtClean="0">
                              <a:latin typeface="Cambria Math" panose="02040503050406030204" pitchFamily="18" charset="0"/>
                              <a:cs typeface="Times New Roman" panose="02020603050405020304" pitchFamily="18" charset="0"/>
                            </a:rPr>
                            <m:t>exp</m:t>
                          </m:r>
                          <m:d>
                            <m:dPr>
                              <m:ctrlPr>
                                <a:rPr lang="en-CA" sz="2400" b="0" i="1" smtClean="0">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𝑤</m:t>
                                  </m:r>
                                </m:e>
                                <m:sub>
                                  <m:r>
                                    <a:rPr lang="en-CA" sz="2400" i="1">
                                      <a:latin typeface="Cambria Math" panose="02040503050406030204" pitchFamily="18" charset="0"/>
                                      <a:cs typeface="Times New Roman" panose="02020603050405020304" pitchFamily="18" charset="0"/>
                                    </a:rPr>
                                    <m:t>𝑚</m:t>
                                  </m:r>
                                </m:sub>
                              </m:sSub>
                              <m:d>
                                <m:dPr>
                                  <m:begChr m:val="["/>
                                  <m:endChr m:val="]"/>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𝑓</m:t>
                                  </m:r>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𝑥</m:t>
                                          </m:r>
                                        </m:e>
                                        <m:sub>
                                          <m:r>
                                            <a:rPr lang="en-CA" sz="2400" i="1">
                                              <a:latin typeface="Cambria Math" panose="02040503050406030204" pitchFamily="18" charset="0"/>
                                              <a:cs typeface="Times New Roman" panose="02020603050405020304" pitchFamily="18" charset="0"/>
                                            </a:rPr>
                                            <m:t>𝑗</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𝑧</m:t>
                                          </m:r>
                                        </m:e>
                                        <m:sub>
                                          <m:r>
                                            <a:rPr lang="en-CA" sz="2400" i="1">
                                              <a:latin typeface="Cambria Math" panose="02040503050406030204" pitchFamily="18" charset="0"/>
                                              <a:cs typeface="Times New Roman" panose="02020603050405020304" pitchFamily="18" charset="0"/>
                                            </a:rPr>
                                            <m:t>𝑖</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𝑑</m:t>
                                          </m:r>
                                        </m:e>
                                        <m:sub>
                                          <m:r>
                                            <a:rPr lang="en-CA" sz="2400" i="1">
                                              <a:latin typeface="Cambria Math" panose="02040503050406030204" pitchFamily="18" charset="0"/>
                                              <a:cs typeface="Times New Roman" panose="02020603050405020304" pitchFamily="18" charset="0"/>
                                            </a:rPr>
                                            <m:t>𝑖𝑗</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𝑚</m:t>
                                          </m:r>
                                        </m:e>
                                        <m:sub>
                                          <m:r>
                                            <a:rPr lang="en-CA" sz="2400" i="1">
                                              <a:latin typeface="Cambria Math" panose="02040503050406030204" pitchFamily="18" charset="0"/>
                                              <a:cs typeface="Times New Roman" panose="02020603050405020304" pitchFamily="18" charset="0"/>
                                            </a:rPr>
                                            <m:t>𝑖</m:t>
                                          </m:r>
                                        </m:sub>
                                      </m:sSub>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𝜃</m:t>
                                      </m:r>
                                    </m:e>
                                  </m:d>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𝑒</m:t>
                                      </m:r>
                                    </m:e>
                                    <m:sub>
                                      <m:r>
                                        <a:rPr lang="en-CA" sz="2400" i="1">
                                          <a:latin typeface="Cambria Math" panose="02040503050406030204" pitchFamily="18" charset="0"/>
                                          <a:cs typeface="Times New Roman" panose="02020603050405020304" pitchFamily="18" charset="0"/>
                                        </a:rPr>
                                        <m:t>𝑖𝑗</m:t>
                                      </m:r>
                                    </m:sub>
                                  </m:sSub>
                                </m:e>
                              </m:d>
                            </m:e>
                          </m:d>
                        </m:num>
                        <m:den>
                          <m:r>
                            <a:rPr lang="en-CA" sz="2400" b="0" i="0" smtClean="0">
                              <a:latin typeface="Cambria Math" panose="02040503050406030204" pitchFamily="18" charset="0"/>
                              <a:cs typeface="Times New Roman" panose="02020603050405020304" pitchFamily="18" charset="0"/>
                            </a:rPr>
                            <m:t>1+</m:t>
                          </m:r>
                          <m:nary>
                            <m:naryPr>
                              <m:chr m:val="∑"/>
                              <m:supHide m:val="on"/>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𝑘</m:t>
                              </m:r>
                            </m:sub>
                            <m:sup/>
                            <m:e/>
                          </m:nary>
                          <m:r>
                            <m:rPr>
                              <m:sty m:val="p"/>
                            </m:rPr>
                            <a:rPr lang="en-CA" sz="2400" b="0" i="0" smtClean="0">
                              <a:latin typeface="Cambria Math" panose="02040503050406030204" pitchFamily="18" charset="0"/>
                              <a:cs typeface="Times New Roman" panose="02020603050405020304" pitchFamily="18" charset="0"/>
                            </a:rPr>
                            <m:t>exp</m:t>
                          </m:r>
                          <m:d>
                            <m:dPr>
                              <m:ctrlPr>
                                <a:rPr lang="en-CA" sz="2400" b="0" i="1" smtClean="0">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𝑤</m:t>
                                  </m:r>
                                </m:e>
                                <m:sub>
                                  <m:r>
                                    <a:rPr lang="en-CA" sz="2400" i="1">
                                      <a:latin typeface="Cambria Math" panose="02040503050406030204" pitchFamily="18" charset="0"/>
                                      <a:cs typeface="Times New Roman" panose="02020603050405020304" pitchFamily="18" charset="0"/>
                                    </a:rPr>
                                    <m:t>𝑚</m:t>
                                  </m:r>
                                </m:sub>
                              </m:sSub>
                              <m:d>
                                <m:dPr>
                                  <m:begChr m:val="["/>
                                  <m:endChr m:val="]"/>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𝑓</m:t>
                                  </m:r>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𝑥</m:t>
                                          </m:r>
                                        </m:e>
                                        <m:sub>
                                          <m:r>
                                            <a:rPr lang="en-CA" sz="2400" b="0" i="1" smtClean="0">
                                              <a:latin typeface="Cambria Math" panose="02040503050406030204" pitchFamily="18" charset="0"/>
                                              <a:cs typeface="Times New Roman" panose="02020603050405020304" pitchFamily="18" charset="0"/>
                                            </a:rPr>
                                            <m:t>𝑘</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𝑧</m:t>
                                          </m:r>
                                        </m:e>
                                        <m:sub>
                                          <m:r>
                                            <a:rPr lang="en-CA" sz="2400" i="1">
                                              <a:latin typeface="Cambria Math" panose="02040503050406030204" pitchFamily="18" charset="0"/>
                                              <a:cs typeface="Times New Roman" panose="02020603050405020304" pitchFamily="18" charset="0"/>
                                            </a:rPr>
                                            <m:t>𝑖</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𝑑</m:t>
                                          </m:r>
                                        </m:e>
                                        <m:sub>
                                          <m:r>
                                            <a:rPr lang="en-CA" sz="2400" i="1">
                                              <a:latin typeface="Cambria Math" panose="02040503050406030204" pitchFamily="18" charset="0"/>
                                              <a:cs typeface="Times New Roman" panose="02020603050405020304" pitchFamily="18" charset="0"/>
                                            </a:rPr>
                                            <m:t>𝑖</m:t>
                                          </m:r>
                                          <m:r>
                                            <a:rPr lang="en-CA" sz="2400" b="0" i="1" smtClean="0">
                                              <a:latin typeface="Cambria Math" panose="02040503050406030204" pitchFamily="18" charset="0"/>
                                              <a:cs typeface="Times New Roman" panose="02020603050405020304" pitchFamily="18" charset="0"/>
                                            </a:rPr>
                                            <m:t>𝑘</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𝑚</m:t>
                                          </m:r>
                                        </m:e>
                                        <m:sub>
                                          <m:r>
                                            <a:rPr lang="en-CA" sz="2400" i="1">
                                              <a:latin typeface="Cambria Math" panose="02040503050406030204" pitchFamily="18" charset="0"/>
                                              <a:cs typeface="Times New Roman" panose="02020603050405020304" pitchFamily="18" charset="0"/>
                                            </a:rPr>
                                            <m:t>𝑖</m:t>
                                          </m:r>
                                        </m:sub>
                                      </m:sSub>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𝜃</m:t>
                                      </m:r>
                                    </m:e>
                                  </m:d>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𝑒</m:t>
                                      </m:r>
                                    </m:e>
                                    <m:sub>
                                      <m:r>
                                        <a:rPr lang="en-CA" sz="2400" i="1">
                                          <a:latin typeface="Cambria Math" panose="02040503050406030204" pitchFamily="18" charset="0"/>
                                          <a:cs typeface="Times New Roman" panose="02020603050405020304" pitchFamily="18" charset="0"/>
                                        </a:rPr>
                                        <m:t>𝑖</m:t>
                                      </m:r>
                                      <m:r>
                                        <a:rPr lang="en-CA" sz="2400" b="0" i="1" smtClean="0">
                                          <a:latin typeface="Cambria Math" panose="02040503050406030204" pitchFamily="18" charset="0"/>
                                          <a:cs typeface="Times New Roman" panose="02020603050405020304" pitchFamily="18" charset="0"/>
                                        </a:rPr>
                                        <m:t>𝑘</m:t>
                                      </m:r>
                                    </m:sub>
                                  </m:sSub>
                                </m:e>
                              </m:d>
                            </m:e>
                          </m:d>
                        </m:den>
                      </m:f>
                    </m:oMath>
                  </m:oMathPara>
                </a14:m>
                <a:endParaRPr lang="en-US" sz="2400" dirty="0">
                  <a:cs typeface="Times New Roman" panose="02020603050405020304" pitchFamily="18" charset="0"/>
                </a:endParaRPr>
              </a:p>
              <a:p>
                <a:r>
                  <a:rPr lang="en-US" sz="2400" dirty="0">
                    <a:cs typeface="Times New Roman" panose="02020603050405020304" pitchFamily="18" charset="0"/>
                  </a:rPr>
                  <a:t>Hence, patient </a:t>
                </a:r>
                <a:r>
                  <a:rPr lang="en-US" sz="2400" i="1" dirty="0">
                    <a:cs typeface="Times New Roman" panose="02020603050405020304" pitchFamily="18" charset="0"/>
                  </a:rPr>
                  <a:t>ex-ante </a:t>
                </a:r>
                <a:r>
                  <a:rPr lang="en-US" sz="2400" dirty="0">
                    <a:cs typeface="Times New Roman" panose="02020603050405020304" pitchFamily="18" charset="0"/>
                  </a:rPr>
                  <a:t>expected utility from a given health plan is: </a:t>
                </a:r>
              </a:p>
              <a:p>
                <a:pPr marL="0" indent="0">
                  <a:buNone/>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𝑊</m:t>
                          </m:r>
                        </m:e>
                        <m:sub>
                          <m:r>
                            <a:rPr lang="en-CA" sz="2400" b="0" i="1" smtClean="0">
                              <a:latin typeface="Cambria Math" panose="02040503050406030204" pitchFamily="18" charset="0"/>
                              <a:cs typeface="Times New Roman" panose="02020603050405020304" pitchFamily="18" charset="0"/>
                            </a:rPr>
                            <m:t>𝑖</m:t>
                          </m:r>
                        </m:sub>
                      </m:sSub>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𝐽</m:t>
                              </m:r>
                            </m:e>
                            <m:sub>
                              <m:r>
                                <a:rPr lang="en-CA" sz="2400" b="0" i="1" smtClean="0">
                                  <a:latin typeface="Cambria Math" panose="02040503050406030204" pitchFamily="18" charset="0"/>
                                  <a:cs typeface="Times New Roman" panose="02020603050405020304" pitchFamily="18" charset="0"/>
                                </a:rPr>
                                <m:t>h</m:t>
                              </m:r>
                            </m:sub>
                          </m:sSub>
                        </m:e>
                      </m:d>
                      <m:r>
                        <a:rPr lang="en-CA" sz="2400" b="0" i="1" smtClean="0">
                          <a:latin typeface="Cambria Math" panose="02040503050406030204" pitchFamily="18" charset="0"/>
                          <a:cs typeface="Times New Roman" panose="02020603050405020304" pitchFamily="18" charset="0"/>
                        </a:rPr>
                        <m:t>=</m:t>
                      </m:r>
                      <m:nary>
                        <m:naryPr>
                          <m:chr m:val="∑"/>
                          <m:supHide m:val="on"/>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𝑚</m:t>
                          </m:r>
                        </m:sub>
                        <m:sup/>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𝜌</m:t>
                                  </m:r>
                                </m:e>
                                <m:sub>
                                  <m:r>
                                    <a:rPr lang="en-CA" sz="2400" b="0" i="1" smtClean="0">
                                      <a:latin typeface="Cambria Math" panose="02040503050406030204" pitchFamily="18" charset="0"/>
                                      <a:cs typeface="Times New Roman" panose="02020603050405020304" pitchFamily="18" charset="0"/>
                                    </a:rPr>
                                    <m:t>𝑖</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𝑚</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𝑤</m:t>
                                  </m:r>
                                </m:e>
                                <m:sub>
                                  <m:r>
                                    <a:rPr lang="en-CA" sz="2400" b="0" i="1" smtClean="0">
                                      <a:latin typeface="Cambria Math" panose="02040503050406030204" pitchFamily="18" charset="0"/>
                                      <a:cs typeface="Times New Roman" panose="02020603050405020304" pitchFamily="18" charset="0"/>
                                    </a:rPr>
                                    <m:t>𝑚</m:t>
                                  </m:r>
                                </m:sub>
                              </m:sSub>
                              <m:r>
                                <m:rPr>
                                  <m:sty m:val="p"/>
                                </m:rPr>
                                <a:rPr lang="en-CA" sz="2400" b="0" i="1" smtClean="0">
                                  <a:latin typeface="Cambria Math" panose="02040503050406030204" pitchFamily="18" charset="0"/>
                                  <a:cs typeface="Times New Roman" panose="02020603050405020304" pitchFamily="18" charset="0"/>
                                </a:rPr>
                                <m:t>ln</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nary>
                                    <m:naryPr>
                                      <m:chr m:val="∑"/>
                                      <m:supHide m:val="on"/>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𝑗</m:t>
                                      </m:r>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𝐽</m:t>
                                          </m:r>
                                        </m:e>
                                        <m:sub>
                                          <m:r>
                                            <a:rPr lang="en-CA" sz="2400" b="0" i="1" smtClean="0">
                                              <a:latin typeface="Cambria Math" panose="02040503050406030204" pitchFamily="18" charset="0"/>
                                              <a:cs typeface="Times New Roman" panose="02020603050405020304" pitchFamily="18" charset="0"/>
                                            </a:rPr>
                                            <m:t>h</m:t>
                                          </m:r>
                                        </m:sub>
                                      </m:sSub>
                                    </m:sub>
                                    <m:sup/>
                                    <m:e>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exp</m:t>
                                          </m:r>
                                        </m:fName>
                                        <m:e>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𝑥</m:t>
                                                      </m:r>
                                                    </m:e>
                                                    <m:sub>
                                                      <m:r>
                                                        <a:rPr lang="en-CA" sz="2400" b="0" i="1" smtClean="0">
                                                          <a:latin typeface="Cambria Math" panose="02040503050406030204" pitchFamily="18" charset="0"/>
                                                          <a:cs typeface="Times New Roman" panose="02020603050405020304" pitchFamily="18" charset="0"/>
                                                        </a:rPr>
                                                        <m:t>𝑗</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𝑧</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𝑑</m:t>
                                                      </m:r>
                                                    </m:e>
                                                    <m:sub>
                                                      <m:r>
                                                        <a:rPr lang="en-CA" sz="2400" b="0" i="1" smtClean="0">
                                                          <a:latin typeface="Cambria Math" panose="02040503050406030204" pitchFamily="18" charset="0"/>
                                                          <a:cs typeface="Times New Roman" panose="02020603050405020304" pitchFamily="18" charset="0"/>
                                                        </a:rPr>
                                                        <m:t>𝑖𝑗</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𝑚</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e>
                                              </m:d>
                                            </m:e>
                                          </m:d>
                                        </m:e>
                                      </m:func>
                                    </m:e>
                                  </m:nary>
                                </m:e>
                              </m:d>
                            </m:e>
                          </m:d>
                        </m:e>
                      </m:nary>
                    </m:oMath>
                  </m:oMathPara>
                </a14:m>
                <a:endParaRPr lang="en-US" sz="2400" dirty="0">
                  <a:cs typeface="Times New Roman" panose="02020603050405020304" pitchFamily="18" charset="0"/>
                </a:endParaRPr>
              </a:p>
              <a:p>
                <a:r>
                  <a:rPr lang="en-US" sz="2400" dirty="0">
                    <a:cs typeface="Times New Roman" panose="02020603050405020304" pitchFamily="18" charset="0"/>
                  </a:rPr>
                  <a:t>Notice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r>
                  <a:rPr lang="en-US" sz="2400" dirty="0">
                    <a:cs typeface="Times New Roman" panose="02020603050405020304" pitchFamily="18" charset="0"/>
                  </a:rPr>
                  <a:t> changes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𝜃</m:t>
                    </m:r>
                  </m:oMath>
                </a14:m>
                <a:endParaRPr lang="en-US" sz="2400" dirty="0">
                  <a:cs typeface="Times New Roman" panose="02020603050405020304" pitchFamily="18" charset="0"/>
                </a:endParaRPr>
              </a:p>
              <a:p>
                <a:r>
                  <a:rPr lang="en-US" sz="2400" dirty="0">
                    <a:cs typeface="Times New Roman" panose="02020603050405020304" pitchFamily="18" charset="0"/>
                  </a:rPr>
                  <a:t>Patients pick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𝐽</m:t>
                        </m:r>
                      </m:e>
                      <m:sub>
                        <m:r>
                          <a:rPr lang="en-US" sz="2400" b="0" i="1" smtClean="0">
                            <a:latin typeface="Cambria Math" panose="02040503050406030204" pitchFamily="18" charset="0"/>
                            <a:cs typeface="Times New Roman" panose="02020603050405020304" pitchFamily="18" charset="0"/>
                          </a:rPr>
                          <m:t>h</m:t>
                        </m:r>
                      </m:sub>
                    </m:sSub>
                  </m:oMath>
                </a14:m>
                <a:r>
                  <a:rPr lang="en-US" sz="2400" dirty="0">
                    <a:cs typeface="Times New Roman" panose="02020603050405020304" pitchFamily="18" charset="0"/>
                  </a:rPr>
                  <a:t> that gives the highest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𝑊</m:t>
                        </m:r>
                      </m:e>
                      <m:sub>
                        <m:r>
                          <a:rPr lang="en-US" sz="2400" b="0" i="1" smtClean="0">
                            <a:latin typeface="Cambria Math" panose="02040503050406030204" pitchFamily="18" charset="0"/>
                            <a:cs typeface="Times New Roman" panose="02020603050405020304" pitchFamily="18" charset="0"/>
                          </a:rPr>
                          <m:t>𝑖</m:t>
                        </m:r>
                      </m:sub>
                    </m:sSub>
                  </m:oMath>
                </a14:m>
                <a:r>
                  <a:rPr lang="en-US" sz="2400" dirty="0">
                    <a:cs typeface="Times New Roman" panose="02020603050405020304" pitchFamily="18" charset="0"/>
                  </a:rPr>
                  <a:t>, based on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𝜃</m:t>
                    </m:r>
                  </m:oMath>
                </a14:m>
                <a:r>
                  <a:rPr lang="en-US" sz="2400" dirty="0">
                    <a:cs typeface="Times New Roman" panose="02020603050405020304" pitchFamily="18" charset="0"/>
                  </a:rPr>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US">
                    <a:noFill/>
                  </a:rPr>
                  <a:t> </a:t>
                </a:r>
              </a:p>
            </p:txBody>
          </p:sp>
        </mc:Fallback>
      </mc:AlternateContent>
    </p:spTree>
    <p:extLst>
      <p:ext uri="{BB962C8B-B14F-4D97-AF65-F5344CB8AC3E}">
        <p14:creationId xmlns:p14="http://schemas.microsoft.com/office/powerpoint/2010/main" val="2901206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Side note: Patient-</a:t>
            </a:r>
            <a:r>
              <a:rPr lang="en-US" sz="3600" b="1" dirty="0">
                <a:latin typeface="Times New Roman" panose="02020603050405020304" pitchFamily="18" charset="0"/>
                <a:cs typeface="Times New Roman" panose="02020603050405020304" pitchFamily="18" charset="0"/>
              </a:rPr>
              <a:t>Plan </a:t>
            </a:r>
            <a:r>
              <a:rPr lang="en-US" sz="3600" dirty="0">
                <a:latin typeface="Times New Roman" panose="02020603050405020304" pitchFamily="18" charset="0"/>
                <a:cs typeface="Times New Roman" panose="02020603050405020304" pitchFamily="18" charset="0"/>
              </a:rPr>
              <a:t>Choice</a:t>
            </a:r>
            <a:r>
              <a:rPr lang="en-US" sz="3600" dirty="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CA" sz="2400" dirty="0">
                    <a:cs typeface="Times New Roman" panose="02020603050405020304" pitchFamily="18" charset="0"/>
                  </a:rPr>
                  <a:t>When choosing a plan, patients consider</a:t>
                </a:r>
                <a14:m>
                  <m:oMath xmlns:m="http://schemas.openxmlformats.org/officeDocument/2006/math">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𝑊</m:t>
                    </m:r>
                  </m:oMath>
                </a14:m>
                <a:r>
                  <a:rPr lang="en-US" sz="2400" dirty="0">
                    <a:cs typeface="Times New Roman" panose="02020603050405020304" pitchFamily="18" charset="0"/>
                  </a:rPr>
                  <a:t>as well as plan features: </a:t>
                </a:r>
              </a:p>
              <a:p>
                <a:pPr marL="0" indent="0">
                  <a:buNone/>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𝑣</m:t>
                          </m:r>
                        </m:e>
                        <m:sub>
                          <m:r>
                            <a:rPr lang="en-CA" sz="2400" b="0" i="1" smtClean="0">
                              <a:latin typeface="Cambria Math" panose="02040503050406030204" pitchFamily="18" charset="0"/>
                              <a:cs typeface="Times New Roman" panose="02020603050405020304" pitchFamily="18" charset="0"/>
                            </a:rPr>
                            <m:t>𝑖𝑗</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𝑊</m:t>
                          </m:r>
                        </m:e>
                        <m:sub>
                          <m:r>
                            <a:rPr lang="en-CA" sz="2400" b="0" i="1" smtClean="0">
                              <a:latin typeface="Cambria Math" panose="02040503050406030204" pitchFamily="18" charset="0"/>
                              <a:cs typeface="Times New Roman" panose="02020603050405020304" pitchFamily="18" charset="0"/>
                            </a:rPr>
                            <m:t>𝑖</m:t>
                          </m:r>
                        </m:sub>
                      </m:sSub>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𝐽</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𝛾</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𝑐</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𝜉</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𝛼</m:t>
                          </m:r>
                        </m:e>
                        <m:sup>
                          <m:r>
                            <a:rPr lang="en-CA" sz="2400" b="0" i="1" smtClean="0">
                              <a:latin typeface="Cambria Math" panose="02040503050406030204" pitchFamily="18" charset="0"/>
                              <a:cs typeface="Times New Roman" panose="02020603050405020304" pitchFamily="18" charset="0"/>
                            </a:rPr>
                            <m:t>𝑃</m:t>
                          </m:r>
                        </m:sup>
                      </m:sSup>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ln</m:t>
                          </m:r>
                        </m:fName>
                        <m:e>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𝑖𝑛𝑐𝑜𝑚</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𝑒</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𝑃𝑟𝑒</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𝑚</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e>
                      </m:func>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𝜀</m:t>
                          </m:r>
                        </m:e>
                        <m:sub>
                          <m:r>
                            <a:rPr lang="en-CA" sz="2400" b="0" i="1" smtClean="0">
                              <a:latin typeface="Cambria Math" panose="02040503050406030204" pitchFamily="18" charset="0"/>
                              <a:cs typeface="Times New Roman" panose="02020603050405020304" pitchFamily="18" charset="0"/>
                            </a:rPr>
                            <m:t>𝑖h</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Plan characteristics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𝑐</m:t>
                        </m:r>
                      </m:e>
                      <m:sub>
                        <m:r>
                          <a:rPr lang="en-CA" sz="2400" b="0" i="1" smtClean="0">
                            <a:latin typeface="Cambria Math" panose="02040503050406030204" pitchFamily="18" charset="0"/>
                            <a:cs typeface="Times New Roman" panose="02020603050405020304" pitchFamily="18" charset="0"/>
                          </a:rPr>
                          <m:t>h</m:t>
                        </m:r>
                      </m:sub>
                    </m:sSub>
                  </m:oMath>
                </a14:m>
                <a:r>
                  <a:rPr lang="en-US" sz="2400" dirty="0">
                    <a:cs typeface="Times New Roman" panose="02020603050405020304" pitchFamily="18" charset="0"/>
                  </a:rPr>
                  <a:t> (cost-sharing, how easy it is to talk to a representative, etc.)</a:t>
                </a:r>
              </a:p>
              <a:p>
                <a:r>
                  <a:rPr lang="en-US" sz="2400" dirty="0">
                    <a:cs typeface="Times New Roman" panose="02020603050405020304" pitchFamily="18" charset="0"/>
                  </a:rPr>
                  <a:t>Fixed effect (what does this capture)? </a:t>
                </a:r>
              </a:p>
              <a:p>
                <a:r>
                  <a:rPr lang="en-US" sz="2400" dirty="0">
                    <a:cs typeface="Times New Roman" panose="02020603050405020304" pitchFamily="18" charset="0"/>
                  </a:rPr>
                  <a:t>Money! </a:t>
                </a:r>
              </a:p>
              <a:p>
                <a:r>
                  <a:rPr lang="en-US" sz="2400" dirty="0">
                    <a:cs typeface="Times New Roman" panose="02020603050405020304" pitchFamily="18" charset="0"/>
                  </a:rPr>
                  <a:t>Another shock (once again, Type 1 Extreme Value)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CA">
                    <a:noFill/>
                  </a:rPr>
                  <a:t> </a:t>
                </a:r>
              </a:p>
            </p:txBody>
          </p:sp>
        </mc:Fallback>
      </mc:AlternateContent>
    </p:spTree>
    <p:extLst>
      <p:ext uri="{BB962C8B-B14F-4D97-AF65-F5344CB8AC3E}">
        <p14:creationId xmlns:p14="http://schemas.microsoft.com/office/powerpoint/2010/main" val="2604912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Side note: Patient-</a:t>
            </a:r>
            <a:r>
              <a:rPr lang="en-US" sz="3600" b="1" dirty="0">
                <a:latin typeface="Times New Roman" panose="02020603050405020304" pitchFamily="18" charset="0"/>
                <a:cs typeface="Times New Roman" panose="02020603050405020304" pitchFamily="18" charset="0"/>
              </a:rPr>
              <a:t>Plan </a:t>
            </a:r>
            <a:r>
              <a:rPr lang="en-US" sz="3600" dirty="0">
                <a:latin typeface="Times New Roman" panose="02020603050405020304" pitchFamily="18" charset="0"/>
                <a:cs typeface="Times New Roman" panose="02020603050405020304" pitchFamily="18" charset="0"/>
              </a:rPr>
              <a:t>Choice</a:t>
            </a:r>
            <a:r>
              <a:rPr lang="en-US" sz="3600" dirty="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r>
                  <a:rPr lang="en-CA" sz="2400" dirty="0">
                    <a:cs typeface="Times New Roman" panose="02020603050405020304" pitchFamily="18" charset="0"/>
                  </a:rPr>
                  <a:t>When choosing a plan, patients consider</a:t>
                </a:r>
                <a14:m>
                  <m:oMath xmlns:m="http://schemas.openxmlformats.org/officeDocument/2006/math">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𝑊</m:t>
                    </m:r>
                  </m:oMath>
                </a14:m>
                <a:r>
                  <a:rPr lang="en-US" sz="2400" dirty="0">
                    <a:cs typeface="Times New Roman" panose="02020603050405020304" pitchFamily="18" charset="0"/>
                  </a:rPr>
                  <a:t>as well as plan features: </a:t>
                </a:r>
              </a:p>
              <a:p>
                <a:pPr marL="0" indent="0">
                  <a:buNone/>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𝑣</m:t>
                          </m:r>
                        </m:e>
                        <m:sub>
                          <m:r>
                            <a:rPr lang="en-CA" sz="2400" b="0" i="1" smtClean="0">
                              <a:latin typeface="Cambria Math" panose="02040503050406030204" pitchFamily="18" charset="0"/>
                              <a:cs typeface="Times New Roman" panose="02020603050405020304" pitchFamily="18" charset="0"/>
                            </a:rPr>
                            <m:t>𝑖𝑗</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𝑊</m:t>
                          </m:r>
                        </m:e>
                        <m:sub>
                          <m:r>
                            <a:rPr lang="en-CA" sz="2400" b="0" i="1" smtClean="0">
                              <a:latin typeface="Cambria Math" panose="02040503050406030204" pitchFamily="18" charset="0"/>
                              <a:cs typeface="Times New Roman" panose="02020603050405020304" pitchFamily="18" charset="0"/>
                            </a:rPr>
                            <m:t>𝑖</m:t>
                          </m:r>
                        </m:sub>
                      </m:sSub>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𝐽</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𝛾</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𝑐</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𝜉</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𝛼</m:t>
                          </m:r>
                        </m:e>
                        <m:sup>
                          <m:r>
                            <a:rPr lang="en-CA" sz="2400" b="0" i="1" smtClean="0">
                              <a:latin typeface="Cambria Math" panose="02040503050406030204" pitchFamily="18" charset="0"/>
                              <a:cs typeface="Times New Roman" panose="02020603050405020304" pitchFamily="18" charset="0"/>
                            </a:rPr>
                            <m:t>𝑃</m:t>
                          </m:r>
                        </m:sup>
                      </m:sSup>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ln</m:t>
                          </m:r>
                        </m:fName>
                        <m:e>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𝑖𝑛𝑐𝑜𝑚</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𝑒</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𝑃𝑟𝑒</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𝑚</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e>
                      </m:func>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𝜀</m:t>
                          </m:r>
                        </m:e>
                        <m:sub>
                          <m:r>
                            <a:rPr lang="en-CA" sz="2400" b="0" i="1" smtClean="0">
                              <a:latin typeface="Cambria Math" panose="02040503050406030204" pitchFamily="18" charset="0"/>
                              <a:cs typeface="Times New Roman" panose="02020603050405020304" pitchFamily="18" charset="0"/>
                            </a:rPr>
                            <m:t>𝑖h</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Plan characteristics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𝑐</m:t>
                        </m:r>
                      </m:e>
                      <m:sub>
                        <m:r>
                          <a:rPr lang="en-CA" sz="2400" b="0" i="1" smtClean="0">
                            <a:latin typeface="Cambria Math" panose="02040503050406030204" pitchFamily="18" charset="0"/>
                            <a:cs typeface="Times New Roman" panose="02020603050405020304" pitchFamily="18" charset="0"/>
                          </a:rPr>
                          <m:t>h</m:t>
                        </m:r>
                      </m:sub>
                    </m:sSub>
                  </m:oMath>
                </a14:m>
                <a:r>
                  <a:rPr lang="en-US" sz="2400" dirty="0">
                    <a:cs typeface="Times New Roman" panose="02020603050405020304" pitchFamily="18" charset="0"/>
                  </a:rPr>
                  <a:t> </a:t>
                </a:r>
              </a:p>
              <a:p>
                <a:r>
                  <a:rPr lang="en-US" sz="2400" dirty="0">
                    <a:cs typeface="Times New Roman" panose="02020603050405020304" pitchFamily="18" charset="0"/>
                  </a:rPr>
                  <a:t>Fixed effect (what does this capture)? </a:t>
                </a:r>
              </a:p>
              <a:p>
                <a:r>
                  <a:rPr lang="en-US" sz="2400" dirty="0">
                    <a:cs typeface="Times New Roman" panose="02020603050405020304" pitchFamily="18" charset="0"/>
                  </a:rPr>
                  <a:t>Money! </a:t>
                </a:r>
              </a:p>
              <a:p>
                <a:r>
                  <a:rPr lang="en-US" sz="2400" dirty="0">
                    <a:cs typeface="Times New Roman" panose="02020603050405020304" pitchFamily="18" charset="0"/>
                  </a:rPr>
                  <a:t>Another shock (once again, Type 1 Extreme Value) </a:t>
                </a:r>
              </a:p>
              <a:p>
                <a:pPr marL="0" indent="0">
                  <a:buNone/>
                </a:pPr>
                <a:r>
                  <a:rPr lang="en-US" sz="2400" dirty="0">
                    <a:cs typeface="Times New Roman" panose="02020603050405020304" pitchFamily="18" charset="0"/>
                  </a:rPr>
                  <a:t>This gives us </a:t>
                </a:r>
                <a:r>
                  <a:rPr lang="en-US" sz="2400" b="1" dirty="0">
                    <a:cs typeface="Times New Roman" panose="02020603050405020304" pitchFamily="18" charset="0"/>
                  </a:rPr>
                  <a:t>more choice probabilities: </a:t>
                </a:r>
              </a:p>
              <a:p>
                <a:pPr marL="0" indent="0">
                  <a:buNone/>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𝑦</m:t>
                          </m:r>
                        </m:e>
                        <m:sub>
                          <m:r>
                            <a:rPr lang="en-CA" sz="2400" b="0" i="1" smtClean="0">
                              <a:latin typeface="Cambria Math" panose="02040503050406030204" pitchFamily="18" charset="0"/>
                              <a:cs typeface="Times New Roman" panose="02020603050405020304" pitchFamily="18" charset="0"/>
                            </a:rPr>
                            <m:t>𝑖h</m:t>
                          </m:r>
                        </m:sub>
                      </m:sSub>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𝐽</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𝜉</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𝑃𝑟𝑒</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𝑚</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𝛾</m:t>
                          </m:r>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𝛼</m:t>
                              </m:r>
                            </m:e>
                            <m:sup>
                              <m:r>
                                <a:rPr lang="en-CA" sz="2400" b="0" i="1" smtClean="0">
                                  <a:latin typeface="Cambria Math" panose="02040503050406030204" pitchFamily="18" charset="0"/>
                                  <a:cs typeface="Times New Roman" panose="02020603050405020304" pitchFamily="18" charset="0"/>
                                </a:rPr>
                                <m:t>𝑃</m:t>
                              </m:r>
                            </m:sup>
                          </m:sSup>
                        </m:e>
                      </m:d>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exp</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𝑣</m:t>
                                          </m:r>
                                        </m:e>
                                      </m:acc>
                                    </m:e>
                                    <m:sub>
                                      <m:r>
                                        <a:rPr lang="en-CA" sz="2400" b="0" i="1" smtClean="0">
                                          <a:latin typeface="Cambria Math" panose="02040503050406030204" pitchFamily="18" charset="0"/>
                                          <a:cs typeface="Times New Roman" panose="02020603050405020304" pitchFamily="18" charset="0"/>
                                        </a:rPr>
                                        <m:t>𝑖h</m:t>
                                      </m:r>
                                    </m:sub>
                                  </m:sSub>
                                </m:e>
                              </m:d>
                            </m:e>
                          </m:func>
                        </m:num>
                        <m:den>
                          <m:nary>
                            <m:naryPr>
                              <m:chr m:val="∑"/>
                              <m:supHide m:val="on"/>
                              <m:ctrlPr>
                                <a:rPr lang="en-CA" sz="2400" b="0" i="1" smtClean="0">
                                  <a:latin typeface="Cambria Math" panose="02040503050406030204" pitchFamily="18" charset="0"/>
                                  <a:cs typeface="Times New Roman" panose="02020603050405020304" pitchFamily="18" charset="0"/>
                                </a:rPr>
                              </m:ctrlPr>
                            </m:naryPr>
                            <m:sub>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h</m:t>
                                  </m:r>
                                </m:e>
                              </m:acc>
                            </m:sub>
                            <m:sup/>
                            <m:e>
                              <m:func>
                                <m:funcPr>
                                  <m:ctrlPr>
                                    <a:rPr lang="en-CA" sz="2400" i="1">
                                      <a:latin typeface="Cambria Math" panose="02040503050406030204" pitchFamily="18" charset="0"/>
                                      <a:cs typeface="Times New Roman" panose="02020603050405020304" pitchFamily="18" charset="0"/>
                                    </a:rPr>
                                  </m:ctrlPr>
                                </m:funcPr>
                                <m:fName>
                                  <m:r>
                                    <m:rPr>
                                      <m:sty m:val="p"/>
                                    </m:rPr>
                                    <a:rPr lang="en-CA" sz="2400">
                                      <a:latin typeface="Cambria Math" panose="02040503050406030204" pitchFamily="18" charset="0"/>
                                      <a:cs typeface="Times New Roman" panose="02020603050405020304" pitchFamily="18" charset="0"/>
                                    </a:rPr>
                                    <m:t>exp</m:t>
                                  </m:r>
                                </m:fName>
                                <m:e>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acc>
                                            <m:accPr>
                                              <m:chr m:val="̃"/>
                                              <m:ctrlPr>
                                                <a:rPr lang="en-CA" sz="2400" i="1">
                                                  <a:latin typeface="Cambria Math" panose="02040503050406030204" pitchFamily="18" charset="0"/>
                                                  <a:cs typeface="Times New Roman" panose="02020603050405020304" pitchFamily="18" charset="0"/>
                                                </a:rPr>
                                              </m:ctrlPr>
                                            </m:accPr>
                                            <m:e>
                                              <m:r>
                                                <a:rPr lang="en-CA" sz="2400" i="1">
                                                  <a:latin typeface="Cambria Math" panose="02040503050406030204" pitchFamily="18" charset="0"/>
                                                  <a:cs typeface="Times New Roman" panose="02020603050405020304" pitchFamily="18" charset="0"/>
                                                </a:rPr>
                                                <m:t>𝑣</m:t>
                                              </m:r>
                                            </m:e>
                                          </m:acc>
                                        </m:e>
                                        <m:sub>
                                          <m:r>
                                            <a:rPr lang="en-CA" sz="2400" i="1">
                                              <a:latin typeface="Cambria Math" panose="02040503050406030204" pitchFamily="18" charset="0"/>
                                              <a:cs typeface="Times New Roman" panose="02020603050405020304" pitchFamily="18" charset="0"/>
                                            </a:rPr>
                                            <m:t>𝑖</m:t>
                                          </m:r>
                                          <m:acc>
                                            <m:accPr>
                                              <m:chr m:val="̅"/>
                                              <m:ctrlPr>
                                                <a:rPr lang="en-CA" sz="2400" b="0" i="1" smtClean="0">
                                                  <a:latin typeface="Cambria Math" panose="02040503050406030204" pitchFamily="18" charset="0"/>
                                                  <a:cs typeface="Times New Roman" panose="02020603050405020304" pitchFamily="18" charset="0"/>
                                                </a:rPr>
                                              </m:ctrlPr>
                                            </m:accPr>
                                            <m:e>
                                              <m:r>
                                                <a:rPr lang="en-CA" sz="2400" i="1">
                                                  <a:latin typeface="Cambria Math" panose="02040503050406030204" pitchFamily="18" charset="0"/>
                                                  <a:cs typeface="Times New Roman" panose="02020603050405020304" pitchFamily="18" charset="0"/>
                                                </a:rPr>
                                                <m:t>h</m:t>
                                              </m:r>
                                            </m:e>
                                          </m:acc>
                                        </m:sub>
                                      </m:sSub>
                                    </m:e>
                                  </m:d>
                                </m:e>
                              </m:func>
                            </m:e>
                          </m:nary>
                        </m:den>
                      </m:f>
                    </m:oMath>
                  </m:oMathPara>
                </a14:m>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305"/>
                </a:stretch>
              </a:blipFill>
            </p:spPr>
            <p:txBody>
              <a:bodyPr/>
              <a:lstStyle/>
              <a:p>
                <a:r>
                  <a:rPr lang="en-US">
                    <a:noFill/>
                  </a:rPr>
                  <a:t> </a:t>
                </a:r>
              </a:p>
            </p:txBody>
          </p:sp>
        </mc:Fallback>
      </mc:AlternateContent>
    </p:spTree>
    <p:extLst>
      <p:ext uri="{BB962C8B-B14F-4D97-AF65-F5344CB8AC3E}">
        <p14:creationId xmlns:p14="http://schemas.microsoft.com/office/powerpoint/2010/main" val="2239314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Side note: Patient-</a:t>
            </a:r>
            <a:r>
              <a:rPr lang="en-US" sz="3600" b="1" dirty="0">
                <a:latin typeface="Times New Roman" panose="02020603050405020304" pitchFamily="18" charset="0"/>
                <a:cs typeface="Times New Roman" panose="02020603050405020304" pitchFamily="18" charset="0"/>
              </a:rPr>
              <a:t>Plan </a:t>
            </a:r>
            <a:r>
              <a:rPr lang="en-US" sz="3600" dirty="0">
                <a:latin typeface="Times New Roman" panose="02020603050405020304" pitchFamily="18" charset="0"/>
                <a:cs typeface="Times New Roman" panose="02020603050405020304" pitchFamily="18" charset="0"/>
              </a:rPr>
              <a:t>Choice</a:t>
            </a:r>
            <a:r>
              <a:rPr lang="en-US" sz="3600" dirty="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r>
                  <a:rPr lang="en-CA" sz="2400" dirty="0">
                    <a:cs typeface="Times New Roman" panose="02020603050405020304" pitchFamily="18" charset="0"/>
                  </a:rPr>
                  <a:t>When choosing a plan, patients consider</a:t>
                </a:r>
                <a14:m>
                  <m:oMath xmlns:m="http://schemas.openxmlformats.org/officeDocument/2006/math">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𝑊</m:t>
                    </m:r>
                  </m:oMath>
                </a14:m>
                <a:r>
                  <a:rPr lang="en-US" sz="2400" dirty="0">
                    <a:cs typeface="Times New Roman" panose="02020603050405020304" pitchFamily="18" charset="0"/>
                  </a:rPr>
                  <a:t>as well as plan features: </a:t>
                </a:r>
              </a:p>
              <a:p>
                <a:pPr marL="0" indent="0">
                  <a:buNone/>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𝑣</m:t>
                          </m:r>
                        </m:e>
                        <m:sub>
                          <m:r>
                            <a:rPr lang="en-CA" sz="2400" b="0" i="1" smtClean="0">
                              <a:latin typeface="Cambria Math" panose="02040503050406030204" pitchFamily="18" charset="0"/>
                              <a:cs typeface="Times New Roman" panose="02020603050405020304" pitchFamily="18" charset="0"/>
                            </a:rPr>
                            <m:t>𝑖𝑗</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𝑊</m:t>
                          </m:r>
                        </m:e>
                        <m:sub>
                          <m:r>
                            <a:rPr lang="en-CA" sz="2400" b="0" i="1" smtClean="0">
                              <a:latin typeface="Cambria Math" panose="02040503050406030204" pitchFamily="18" charset="0"/>
                              <a:cs typeface="Times New Roman" panose="02020603050405020304" pitchFamily="18" charset="0"/>
                            </a:rPr>
                            <m:t>𝑖</m:t>
                          </m:r>
                        </m:sub>
                      </m:sSub>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𝐽</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𝛾</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𝑐</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𝜉</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𝛼</m:t>
                          </m:r>
                        </m:e>
                        <m:sup>
                          <m:r>
                            <a:rPr lang="en-CA" sz="2400" b="0" i="1" smtClean="0">
                              <a:latin typeface="Cambria Math" panose="02040503050406030204" pitchFamily="18" charset="0"/>
                              <a:cs typeface="Times New Roman" panose="02020603050405020304" pitchFamily="18" charset="0"/>
                            </a:rPr>
                            <m:t>𝑃</m:t>
                          </m:r>
                        </m:sup>
                      </m:sSup>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ln</m:t>
                          </m:r>
                        </m:fName>
                        <m:e>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𝑖𝑛𝑐𝑜𝑚</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𝑒</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𝑃𝑟𝑒</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𝑚</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e>
                      </m:func>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𝜀</m:t>
                          </m:r>
                        </m:e>
                        <m:sub>
                          <m:r>
                            <a:rPr lang="en-CA" sz="2400" b="0" i="1" smtClean="0">
                              <a:latin typeface="Cambria Math" panose="02040503050406030204" pitchFamily="18" charset="0"/>
                              <a:cs typeface="Times New Roman" panose="02020603050405020304" pitchFamily="18" charset="0"/>
                            </a:rPr>
                            <m:t>𝑖h</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Plan characteristics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𝑐</m:t>
                        </m:r>
                      </m:e>
                      <m:sub>
                        <m:r>
                          <a:rPr lang="en-CA" sz="2400" b="0" i="1" smtClean="0">
                            <a:latin typeface="Cambria Math" panose="02040503050406030204" pitchFamily="18" charset="0"/>
                            <a:cs typeface="Times New Roman" panose="02020603050405020304" pitchFamily="18" charset="0"/>
                          </a:rPr>
                          <m:t>h</m:t>
                        </m:r>
                      </m:sub>
                    </m:sSub>
                  </m:oMath>
                </a14:m>
                <a:r>
                  <a:rPr lang="en-US" sz="2400" dirty="0">
                    <a:cs typeface="Times New Roman" panose="02020603050405020304" pitchFamily="18" charset="0"/>
                  </a:rPr>
                  <a:t> </a:t>
                </a:r>
              </a:p>
              <a:p>
                <a:r>
                  <a:rPr lang="en-US" sz="2400" dirty="0">
                    <a:cs typeface="Times New Roman" panose="02020603050405020304" pitchFamily="18" charset="0"/>
                  </a:rPr>
                  <a:t>Fixed effect (what does this capture)? </a:t>
                </a:r>
              </a:p>
              <a:p>
                <a:r>
                  <a:rPr lang="en-US" sz="2400" dirty="0">
                    <a:cs typeface="Times New Roman" panose="02020603050405020304" pitchFamily="18" charset="0"/>
                  </a:rPr>
                  <a:t>Money! </a:t>
                </a:r>
              </a:p>
              <a:p>
                <a:r>
                  <a:rPr lang="en-US" sz="2400" dirty="0">
                    <a:cs typeface="Times New Roman" panose="02020603050405020304" pitchFamily="18" charset="0"/>
                  </a:rPr>
                  <a:t>Another shock (once again, Type 1 Extreme Value) </a:t>
                </a:r>
              </a:p>
              <a:p>
                <a:pPr marL="0" indent="0">
                  <a:buNone/>
                </a:pPr>
                <a:r>
                  <a:rPr lang="en-US" sz="2400" dirty="0">
                    <a:cs typeface="Times New Roman" panose="02020603050405020304" pitchFamily="18" charset="0"/>
                  </a:rPr>
                  <a:t>This gives us </a:t>
                </a:r>
                <a:r>
                  <a:rPr lang="en-US" sz="2400" b="1" dirty="0">
                    <a:cs typeface="Times New Roman" panose="02020603050405020304" pitchFamily="18" charset="0"/>
                  </a:rPr>
                  <a:t>more choice probabilities: </a:t>
                </a:r>
              </a:p>
              <a:p>
                <a:pPr marL="0" indent="0">
                  <a:buNone/>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𝑦</m:t>
                          </m:r>
                        </m:e>
                        <m:sub>
                          <m:r>
                            <a:rPr lang="en-CA" sz="2400" b="0" i="1" smtClean="0">
                              <a:latin typeface="Cambria Math" panose="02040503050406030204" pitchFamily="18" charset="0"/>
                              <a:cs typeface="Times New Roman" panose="02020603050405020304" pitchFamily="18" charset="0"/>
                            </a:rPr>
                            <m:t>𝑖h</m:t>
                          </m:r>
                        </m:sub>
                      </m:sSub>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𝐽</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𝜉</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𝑃𝑟𝑒</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𝑚</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𝛾</m:t>
                          </m:r>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𝛼</m:t>
                              </m:r>
                            </m:e>
                            <m:sup>
                              <m:r>
                                <a:rPr lang="en-CA" sz="2400" b="0" i="1" smtClean="0">
                                  <a:latin typeface="Cambria Math" panose="02040503050406030204" pitchFamily="18" charset="0"/>
                                  <a:cs typeface="Times New Roman" panose="02020603050405020304" pitchFamily="18" charset="0"/>
                                </a:rPr>
                                <m:t>𝑃</m:t>
                              </m:r>
                            </m:sup>
                          </m:sSup>
                        </m:e>
                      </m:d>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exp</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𝑣</m:t>
                                          </m:r>
                                        </m:e>
                                      </m:acc>
                                    </m:e>
                                    <m:sub>
                                      <m:r>
                                        <a:rPr lang="en-CA" sz="2400" b="0" i="1" smtClean="0">
                                          <a:latin typeface="Cambria Math" panose="02040503050406030204" pitchFamily="18" charset="0"/>
                                          <a:cs typeface="Times New Roman" panose="02020603050405020304" pitchFamily="18" charset="0"/>
                                        </a:rPr>
                                        <m:t>𝑖h</m:t>
                                      </m:r>
                                    </m:sub>
                                  </m:sSub>
                                </m:e>
                              </m:d>
                            </m:e>
                          </m:func>
                        </m:num>
                        <m:den>
                          <m:nary>
                            <m:naryPr>
                              <m:chr m:val="∑"/>
                              <m:supHide m:val="on"/>
                              <m:ctrlPr>
                                <a:rPr lang="en-CA" sz="2400" b="0" i="1" smtClean="0">
                                  <a:latin typeface="Cambria Math" panose="02040503050406030204" pitchFamily="18" charset="0"/>
                                  <a:cs typeface="Times New Roman" panose="02020603050405020304" pitchFamily="18" charset="0"/>
                                </a:rPr>
                              </m:ctrlPr>
                            </m:naryPr>
                            <m:sub>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h</m:t>
                                  </m:r>
                                </m:e>
                              </m:acc>
                            </m:sub>
                            <m:sup/>
                            <m:e>
                              <m:func>
                                <m:funcPr>
                                  <m:ctrlPr>
                                    <a:rPr lang="en-CA" sz="2400" i="1">
                                      <a:latin typeface="Cambria Math" panose="02040503050406030204" pitchFamily="18" charset="0"/>
                                      <a:cs typeface="Times New Roman" panose="02020603050405020304" pitchFamily="18" charset="0"/>
                                    </a:rPr>
                                  </m:ctrlPr>
                                </m:funcPr>
                                <m:fName>
                                  <m:r>
                                    <m:rPr>
                                      <m:sty m:val="p"/>
                                    </m:rPr>
                                    <a:rPr lang="en-CA" sz="2400">
                                      <a:latin typeface="Cambria Math" panose="02040503050406030204" pitchFamily="18" charset="0"/>
                                      <a:cs typeface="Times New Roman" panose="02020603050405020304" pitchFamily="18" charset="0"/>
                                    </a:rPr>
                                    <m:t>exp</m:t>
                                  </m:r>
                                </m:fName>
                                <m:e>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acc>
                                            <m:accPr>
                                              <m:chr m:val="̃"/>
                                              <m:ctrlPr>
                                                <a:rPr lang="en-CA" sz="2400" i="1">
                                                  <a:latin typeface="Cambria Math" panose="02040503050406030204" pitchFamily="18" charset="0"/>
                                                  <a:cs typeface="Times New Roman" panose="02020603050405020304" pitchFamily="18" charset="0"/>
                                                </a:rPr>
                                              </m:ctrlPr>
                                            </m:accPr>
                                            <m:e>
                                              <m:r>
                                                <a:rPr lang="en-CA" sz="2400" i="1">
                                                  <a:latin typeface="Cambria Math" panose="02040503050406030204" pitchFamily="18" charset="0"/>
                                                  <a:cs typeface="Times New Roman" panose="02020603050405020304" pitchFamily="18" charset="0"/>
                                                </a:rPr>
                                                <m:t>𝑣</m:t>
                                              </m:r>
                                            </m:e>
                                          </m:acc>
                                        </m:e>
                                        <m:sub>
                                          <m:r>
                                            <a:rPr lang="en-CA" sz="2400" i="1">
                                              <a:latin typeface="Cambria Math" panose="02040503050406030204" pitchFamily="18" charset="0"/>
                                              <a:cs typeface="Times New Roman" panose="02020603050405020304" pitchFamily="18" charset="0"/>
                                            </a:rPr>
                                            <m:t>𝑖</m:t>
                                          </m:r>
                                          <m:acc>
                                            <m:accPr>
                                              <m:chr m:val="̅"/>
                                              <m:ctrlPr>
                                                <a:rPr lang="en-CA" sz="2400" b="0" i="1" smtClean="0">
                                                  <a:latin typeface="Cambria Math" panose="02040503050406030204" pitchFamily="18" charset="0"/>
                                                  <a:cs typeface="Times New Roman" panose="02020603050405020304" pitchFamily="18" charset="0"/>
                                                </a:rPr>
                                              </m:ctrlPr>
                                            </m:accPr>
                                            <m:e>
                                              <m:r>
                                                <a:rPr lang="en-CA" sz="2400" i="1">
                                                  <a:latin typeface="Cambria Math" panose="02040503050406030204" pitchFamily="18" charset="0"/>
                                                  <a:cs typeface="Times New Roman" panose="02020603050405020304" pitchFamily="18" charset="0"/>
                                                </a:rPr>
                                                <m:t>h</m:t>
                                              </m:r>
                                            </m:e>
                                          </m:acc>
                                        </m:sub>
                                      </m:sSub>
                                    </m:e>
                                  </m:d>
                                </m:e>
                              </m:func>
                            </m:e>
                          </m:nary>
                        </m:den>
                      </m:f>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Plans receive market share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as the sum of choice probabilities over the market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305"/>
                </a:stretch>
              </a:blipFill>
            </p:spPr>
            <p:txBody>
              <a:bodyPr/>
              <a:lstStyle/>
              <a:p>
                <a:r>
                  <a:rPr lang="en-US">
                    <a:noFill/>
                  </a:rPr>
                  <a:t> </a:t>
                </a:r>
              </a:p>
            </p:txBody>
          </p:sp>
        </mc:Fallback>
      </mc:AlternateContent>
    </p:spTree>
    <p:extLst>
      <p:ext uri="{BB962C8B-B14F-4D97-AF65-F5344CB8AC3E}">
        <p14:creationId xmlns:p14="http://schemas.microsoft.com/office/powerpoint/2010/main" val="111032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a:cs typeface="Times New Roman" panose="02020603050405020304" pitchFamily="18" charset="0"/>
              </a:rPr>
              <a:t>What do we mean by a competitive equilibrium?</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Competitive equilibria balance </a:t>
            </a:r>
            <a:r>
              <a:rPr lang="en-US" sz="2400" b="1" dirty="0">
                <a:solidFill>
                  <a:schemeClr val="accent2">
                    <a:lumMod val="75000"/>
                  </a:schemeClr>
                </a:solidFill>
                <a:cs typeface="Times New Roman" panose="02020603050405020304" pitchFamily="18" charset="0"/>
              </a:rPr>
              <a:t>supply forces </a:t>
            </a:r>
            <a:r>
              <a:rPr lang="en-US" sz="2400" dirty="0">
                <a:cs typeface="Times New Roman" panose="02020603050405020304" pitchFamily="18" charset="0"/>
              </a:rPr>
              <a:t>and </a:t>
            </a:r>
            <a:r>
              <a:rPr lang="en-US" sz="2400" b="1" dirty="0">
                <a:solidFill>
                  <a:schemeClr val="accent3">
                    <a:lumMod val="75000"/>
                  </a:schemeClr>
                </a:solidFill>
                <a:cs typeface="Times New Roman" panose="02020603050405020304" pitchFamily="18" charset="0"/>
              </a:rPr>
              <a:t>demand forces</a:t>
            </a:r>
          </a:p>
          <a:p>
            <a:pPr marL="731520" lvl="1" indent="-457200">
              <a:buAutoNum type="arabicPeriod"/>
            </a:pPr>
            <a:r>
              <a:rPr lang="en-US" sz="2200" b="1" dirty="0">
                <a:solidFill>
                  <a:schemeClr val="accent3">
                    <a:lumMod val="75000"/>
                  </a:schemeClr>
                </a:solidFill>
                <a:cs typeface="Times New Roman" panose="02020603050405020304" pitchFamily="18" charset="0"/>
              </a:rPr>
              <a:t>Consumers maximize (constrained) utility </a:t>
            </a:r>
          </a:p>
          <a:p>
            <a:pPr marL="731520" lvl="1" indent="-457200">
              <a:buAutoNum type="arabicPeriod"/>
            </a:pPr>
            <a:r>
              <a:rPr lang="en-US" sz="2200" b="1" dirty="0">
                <a:solidFill>
                  <a:schemeClr val="accent2">
                    <a:lumMod val="75000"/>
                  </a:schemeClr>
                </a:solidFill>
                <a:cs typeface="Times New Roman" panose="02020603050405020304" pitchFamily="18" charset="0"/>
              </a:rPr>
              <a:t>Suppliers maximize (altruistic) profits</a:t>
            </a:r>
          </a:p>
          <a:p>
            <a:pPr marL="731520" lvl="1" indent="-457200">
              <a:buAutoNum type="arabicPeriod"/>
            </a:pPr>
            <a:r>
              <a:rPr lang="en-US" sz="2200" b="1" dirty="0">
                <a:solidFill>
                  <a:schemeClr val="tx1"/>
                </a:solidFill>
                <a:cs typeface="Times New Roman" panose="02020603050405020304" pitchFamily="18" charset="0"/>
              </a:rPr>
              <a:t>Markets clear (no excess demand or supply) </a:t>
            </a:r>
          </a:p>
          <a:p>
            <a:pPr marL="731520" lvl="1" indent="-457200">
              <a:buAutoNum type="arabicPeriod"/>
            </a:pPr>
            <a:endParaRPr lang="en-US" sz="2200" b="1" dirty="0">
              <a:solidFill>
                <a:schemeClr val="tx1"/>
              </a:solidFill>
              <a:cs typeface="Times New Roman" panose="02020603050405020304" pitchFamily="18" charset="0"/>
            </a:endParaRPr>
          </a:p>
          <a:p>
            <a:pPr marL="274320" lvl="1" indent="0">
              <a:buNone/>
            </a:pPr>
            <a:endParaRPr lang="en-US" sz="2200" dirty="0">
              <a:solidFill>
                <a:schemeClr val="tx1"/>
              </a:solidFill>
              <a:cs typeface="Times New Roman" panose="02020603050405020304" pitchFamily="18" charset="0"/>
            </a:endParaRPr>
          </a:p>
          <a:p>
            <a:pPr marL="274320" lvl="1" indent="0">
              <a:buNone/>
            </a:pPr>
            <a:endParaRPr lang="en-US" sz="2200" dirty="0">
              <a:solidFill>
                <a:schemeClr val="tx1"/>
              </a:solidFill>
              <a:cs typeface="Times New Roman" panose="02020603050405020304" pitchFamily="18" charset="0"/>
            </a:endParaRPr>
          </a:p>
          <a:p>
            <a:pPr marL="274320" lvl="1" indent="0">
              <a:buNone/>
            </a:pPr>
            <a:endParaRPr lang="en-US" sz="2200" dirty="0">
              <a:solidFill>
                <a:schemeClr val="tx1"/>
              </a:solidFill>
              <a:cs typeface="Times New Roman" panose="02020603050405020304" pitchFamily="18" charset="0"/>
            </a:endParaRPr>
          </a:p>
          <a:p>
            <a:pPr marL="274320" lvl="1" indent="0">
              <a:buNone/>
            </a:pPr>
            <a:endParaRPr lang="en-US" sz="2200" dirty="0">
              <a:solidFill>
                <a:schemeClr val="tx1"/>
              </a:solidFill>
              <a:cs typeface="Times New Roman" panose="02020603050405020304" pitchFamily="18" charset="0"/>
            </a:endParaRPr>
          </a:p>
          <a:p>
            <a:pPr marL="274320" lvl="1" indent="0">
              <a:buNone/>
            </a:pPr>
            <a:endParaRPr lang="en-US" sz="2200" dirty="0">
              <a:solidFill>
                <a:schemeClr val="tx1"/>
              </a:solidFill>
              <a:cs typeface="Times New Roman" panose="02020603050405020304" pitchFamily="18" charset="0"/>
            </a:endParaRPr>
          </a:p>
          <a:p>
            <a:pPr marL="274320" lvl="1" indent="0">
              <a:buNone/>
            </a:pPr>
            <a:endParaRPr lang="en-US" sz="2200" dirty="0">
              <a:solidFill>
                <a:schemeClr val="tx1"/>
              </a:solidFill>
              <a:cs typeface="Times New Roman" panose="02020603050405020304" pitchFamily="18" charset="0"/>
            </a:endParaRPr>
          </a:p>
          <a:p>
            <a:pPr marL="274320" lvl="1" indent="0">
              <a:buNone/>
            </a:pPr>
            <a:endParaRPr lang="en-US" sz="2200" dirty="0">
              <a:solidFill>
                <a:schemeClr val="tx1"/>
              </a:solidFill>
              <a:cs typeface="Times New Roman" panose="02020603050405020304" pitchFamily="18" charset="0"/>
            </a:endParaRPr>
          </a:p>
          <a:p>
            <a:pPr marL="274320" lvl="1" indent="0">
              <a:buNone/>
            </a:pPr>
            <a:endParaRPr lang="en-US" sz="2200" dirty="0">
              <a:solidFill>
                <a:schemeClr val="tx1"/>
              </a:solidFill>
              <a:cs typeface="Times New Roman" panose="02020603050405020304" pitchFamily="18" charset="0"/>
            </a:endParaRPr>
          </a:p>
          <a:p>
            <a:pPr marL="274320" lvl="1" indent="0">
              <a:buNone/>
            </a:pPr>
            <a:r>
              <a:rPr lang="en-US" sz="2200" dirty="0">
                <a:solidFill>
                  <a:schemeClr val="tx1"/>
                </a:solidFill>
                <a:cs typeface="Times New Roman" panose="02020603050405020304" pitchFamily="18" charset="0"/>
              </a:rPr>
              <a:t>What does this look like in a healthcare setting? </a:t>
            </a:r>
          </a:p>
        </p:txBody>
      </p:sp>
      <p:pic>
        <p:nvPicPr>
          <p:cNvPr id="1028" name="Picture 4" descr="a) Explain, using a diagram to illustrate your answer, how reducing output  below the competitive equilibrium reduces total welfare. (b) Given the  following demand and supply curve equations: Q_s = - |">
            <a:extLst>
              <a:ext uri="{FF2B5EF4-FFF2-40B4-BE49-F238E27FC236}">
                <a16:creationId xmlns:a16="http://schemas.microsoft.com/office/drawing/2014/main" id="{7EB8E89A-8A8D-723B-8D9D-A34C711742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743200"/>
            <a:ext cx="3962400"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560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How do </a:t>
            </a:r>
            <a:r>
              <a:rPr lang="en-US" sz="3600" b="1" dirty="0">
                <a:latin typeface="Times New Roman" panose="02020603050405020304" pitchFamily="18" charset="0"/>
                <a:cs typeface="Times New Roman" panose="02020603050405020304" pitchFamily="18" charset="0"/>
              </a:rPr>
              <a:t>plans</a:t>
            </a:r>
            <a:r>
              <a:rPr lang="en-US" sz="3600" dirty="0">
                <a:latin typeface="Times New Roman" panose="02020603050405020304" pitchFamily="18" charset="0"/>
                <a:cs typeface="Times New Roman" panose="02020603050405020304" pitchFamily="18" charset="0"/>
              </a:rPr>
              <a:t> choose features?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CA" sz="2400" dirty="0">
                    <a:cs typeface="Times New Roman" panose="02020603050405020304" pitchFamily="18" charset="0"/>
                  </a:rPr>
                  <a:t>Plan profits are given by: </a:t>
                </a:r>
              </a:p>
              <a:p>
                <a:pPr marL="0" indent="0">
                  <a:buNone/>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𝜋</m:t>
                          </m:r>
                        </m:e>
                        <m:sub>
                          <m:r>
                            <a:rPr lang="en-CA" sz="2400" b="0" i="1" smtClean="0">
                              <a:latin typeface="Cambria Math" panose="02040503050406030204" pitchFamily="18" charset="0"/>
                              <a:cs typeface="Times New Roman" panose="02020603050405020304" pitchFamily="18" charset="0"/>
                            </a:rPr>
                            <m:t>h</m:t>
                          </m:r>
                        </m:sub>
                      </m:sSub>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𝐽</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𝜉</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𝑃𝑟𝑒𝑚</m:t>
                          </m:r>
                        </m:e>
                      </m:d>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𝑃𝑟𝑒</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𝑚</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𝑎</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𝑐</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nary>
                            <m:naryPr>
                              <m:chr m:val="∑"/>
                              <m:supHide m:val="on"/>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𝑗</m:t>
                              </m:r>
                            </m:sub>
                            <m:sup/>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𝑗h</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𝑞</m:t>
                                  </m:r>
                                </m:e>
                                <m:sub>
                                  <m:r>
                                    <a:rPr lang="en-CA" sz="2400" b="0" i="1" smtClean="0">
                                      <a:latin typeface="Cambria Math" panose="02040503050406030204" pitchFamily="18" charset="0"/>
                                      <a:cs typeface="Times New Roman" panose="02020603050405020304" pitchFamily="18" charset="0"/>
                                    </a:rPr>
                                    <m:t>𝑗h</m:t>
                                  </m:r>
                                </m:sub>
                              </m:sSub>
                            </m:e>
                          </m:nary>
                        </m:e>
                      </m:d>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𝐹𝑖𝑥𝑒</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𝑑</m:t>
                          </m:r>
                        </m:e>
                        <m:sub>
                          <m:r>
                            <a:rPr lang="en-CA" sz="2400" b="0" i="1" smtClean="0">
                              <a:latin typeface="Cambria Math" panose="02040503050406030204" pitchFamily="18" charset="0"/>
                              <a:cs typeface="Times New Roman" panose="02020603050405020304" pitchFamily="18" charset="0"/>
                            </a:rPr>
                            <m:t>h</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Plans choose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𝑃𝑟𝑒𝑚</m:t>
                    </m:r>
                  </m:oMath>
                </a14:m>
                <a:r>
                  <a:rPr lang="en-US" sz="2400" dirty="0">
                    <a:cs typeface="Times New Roman" panose="02020603050405020304" pitchFamily="18" charset="0"/>
                  </a:rPr>
                  <a:t> (no other features) to maximize profits. FOC is: </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CA">
                    <a:noFill/>
                  </a:rPr>
                  <a:t> </a:t>
                </a:r>
              </a:p>
            </p:txBody>
          </p:sp>
        </mc:Fallback>
      </mc:AlternateContent>
    </p:spTree>
    <p:extLst>
      <p:ext uri="{BB962C8B-B14F-4D97-AF65-F5344CB8AC3E}">
        <p14:creationId xmlns:p14="http://schemas.microsoft.com/office/powerpoint/2010/main" val="3908340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How do </a:t>
            </a:r>
            <a:r>
              <a:rPr lang="en-US" sz="3600" b="1" dirty="0">
                <a:latin typeface="Times New Roman" panose="02020603050405020304" pitchFamily="18" charset="0"/>
                <a:cs typeface="Times New Roman" panose="02020603050405020304" pitchFamily="18" charset="0"/>
              </a:rPr>
              <a:t>plans</a:t>
            </a:r>
            <a:r>
              <a:rPr lang="en-US" sz="3600" dirty="0">
                <a:latin typeface="Times New Roman" panose="02020603050405020304" pitchFamily="18" charset="0"/>
                <a:cs typeface="Times New Roman" panose="02020603050405020304" pitchFamily="18" charset="0"/>
              </a:rPr>
              <a:t> choose features?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CA" sz="2400" dirty="0">
                    <a:cs typeface="Times New Roman" panose="02020603050405020304" pitchFamily="18" charset="0"/>
                  </a:rPr>
                  <a:t>Plan profits are given by: </a:t>
                </a:r>
              </a:p>
              <a:p>
                <a:pPr marL="0" indent="0">
                  <a:buNone/>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𝜋</m:t>
                          </m:r>
                        </m:e>
                        <m:sub>
                          <m:r>
                            <a:rPr lang="en-CA" sz="2400" b="0" i="1" smtClean="0">
                              <a:latin typeface="Cambria Math" panose="02040503050406030204" pitchFamily="18" charset="0"/>
                              <a:cs typeface="Times New Roman" panose="02020603050405020304" pitchFamily="18" charset="0"/>
                            </a:rPr>
                            <m:t>h</m:t>
                          </m:r>
                        </m:sub>
                      </m:sSub>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𝐽</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𝜉</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𝑃𝑟𝑒𝑚</m:t>
                          </m:r>
                        </m:e>
                      </m:d>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𝑃𝑟𝑒</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𝑚</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𝑎</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𝑐</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nary>
                            <m:naryPr>
                              <m:chr m:val="∑"/>
                              <m:supHide m:val="on"/>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𝑗</m:t>
                              </m:r>
                            </m:sub>
                            <m:sup/>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𝑗h</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𝑞</m:t>
                                  </m:r>
                                </m:e>
                                <m:sub>
                                  <m:r>
                                    <a:rPr lang="en-CA" sz="2400" b="0" i="1" smtClean="0">
                                      <a:latin typeface="Cambria Math" panose="02040503050406030204" pitchFamily="18" charset="0"/>
                                      <a:cs typeface="Times New Roman" panose="02020603050405020304" pitchFamily="18" charset="0"/>
                                    </a:rPr>
                                    <m:t>𝑗h</m:t>
                                  </m:r>
                                </m:sub>
                              </m:sSub>
                            </m:e>
                          </m:nary>
                        </m:e>
                      </m:d>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𝐹𝑖𝑥𝑒</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𝑑</m:t>
                          </m:r>
                        </m:e>
                        <m:sub>
                          <m:r>
                            <a:rPr lang="en-CA" sz="2400" b="0" i="1" smtClean="0">
                              <a:latin typeface="Cambria Math" panose="02040503050406030204" pitchFamily="18" charset="0"/>
                              <a:cs typeface="Times New Roman" panose="02020603050405020304" pitchFamily="18" charset="0"/>
                            </a:rPr>
                            <m:t>h</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Plans choose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𝑃𝑟𝑒𝑚</m:t>
                    </m:r>
                  </m:oMath>
                </a14:m>
                <a:r>
                  <a:rPr lang="en-US" sz="2400" dirty="0">
                    <a:cs typeface="Times New Roman" panose="02020603050405020304" pitchFamily="18" charset="0"/>
                  </a:rPr>
                  <a:t> (no other features) to maximize profits. FOC is: </a:t>
                </a:r>
              </a:p>
              <a:p>
                <a:pPr marL="0" indent="0">
                  <a:buNone/>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𝑃𝑟𝑒</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𝑚</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𝑎</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𝑐</m:t>
                              </m:r>
                            </m:e>
                            <m:sub>
                              <m:r>
                                <a:rPr lang="en-CA" sz="2400" b="0" i="1" smtClean="0">
                                  <a:latin typeface="Cambria Math" panose="02040503050406030204" pitchFamily="18" charset="0"/>
                                  <a:cs typeface="Times New Roman" panose="02020603050405020304" pitchFamily="18" charset="0"/>
                                </a:rPr>
                                <m:t>h</m:t>
                              </m:r>
                            </m:sub>
                          </m:sSub>
                          <m:nary>
                            <m:naryPr>
                              <m:chr m:val="∑"/>
                              <m:supHide m:val="on"/>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𝑗</m:t>
                              </m:r>
                            </m:sub>
                            <m:sup/>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𝑗h</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𝑞</m:t>
                                  </m:r>
                                </m:e>
                                <m:sub>
                                  <m:r>
                                    <a:rPr lang="en-CA" sz="2400" b="0" i="1" smtClean="0">
                                      <a:latin typeface="Cambria Math" panose="02040503050406030204" pitchFamily="18" charset="0"/>
                                      <a:cs typeface="Times New Roman" panose="02020603050405020304" pitchFamily="18" charset="0"/>
                                    </a:rPr>
                                    <m:t>𝑗h</m:t>
                                  </m:r>
                                </m:sub>
                              </m:sSub>
                            </m:e>
                          </m:nary>
                        </m:e>
                      </m:d>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h</m:t>
                              </m:r>
                            </m:sub>
                          </m:sSub>
                        </m:num>
                        <m:den>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𝑃𝑟𝑒</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𝑚</m:t>
                              </m:r>
                            </m:e>
                            <m:sub>
                              <m:r>
                                <a:rPr lang="en-CA" sz="2400" b="0" i="1" smtClean="0">
                                  <a:latin typeface="Cambria Math" panose="02040503050406030204" pitchFamily="18" charset="0"/>
                                  <a:cs typeface="Times New Roman" panose="02020603050405020304" pitchFamily="18" charset="0"/>
                                </a:rPr>
                                <m:t>h</m:t>
                              </m:r>
                            </m:sub>
                          </m:sSub>
                        </m:den>
                      </m:f>
                      <m:r>
                        <a:rPr lang="en-CA" sz="2400" b="0" i="1" smtClean="0">
                          <a:latin typeface="Cambria Math" panose="02040503050406030204" pitchFamily="18" charset="0"/>
                          <a:cs typeface="Times New Roman" panose="02020603050405020304" pitchFamily="18" charset="0"/>
                        </a:rPr>
                        <m:t>=0</m:t>
                      </m:r>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CA">
                    <a:noFill/>
                  </a:rPr>
                  <a:t> </a:t>
                </a:r>
              </a:p>
            </p:txBody>
          </p:sp>
        </mc:Fallback>
      </mc:AlternateContent>
    </p:spTree>
    <p:extLst>
      <p:ext uri="{BB962C8B-B14F-4D97-AF65-F5344CB8AC3E}">
        <p14:creationId xmlns:p14="http://schemas.microsoft.com/office/powerpoint/2010/main" val="3072274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does a </a:t>
            </a:r>
            <a:r>
              <a:rPr lang="en-US" sz="3600" b="1" dirty="0">
                <a:cs typeface="Times New Roman" panose="02020603050405020304" pitchFamily="18" charset="0"/>
              </a:rPr>
              <a:t>insurer-hospital </a:t>
            </a:r>
            <a:r>
              <a:rPr lang="en-US" sz="3600" dirty="0">
                <a:cs typeface="Times New Roman" panose="02020603050405020304" pitchFamily="18" charset="0"/>
              </a:rPr>
              <a:t>contract look like?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Assume that contracts are only over prices of inpatient care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𝑗h𝑚</m:t>
                        </m:r>
                      </m:sub>
                    </m:sSub>
                  </m:oMath>
                </a14:m>
                <a:endParaRPr lang="en-US" sz="2400" dirty="0">
                  <a:cs typeface="Times New Roman" panose="02020603050405020304" pitchFamily="18" charset="0"/>
                </a:endParaRPr>
              </a:p>
              <a:p>
                <a:pPr lvl="1"/>
                <a:r>
                  <a:rPr lang="en-US" sz="2200" dirty="0">
                    <a:cs typeface="Times New Roman" panose="02020603050405020304" pitchFamily="18" charset="0"/>
                  </a:rPr>
                  <a:t>Assume one price </a:t>
                </a:r>
                <a14:m>
                  <m:oMath xmlns:m="http://schemas.openxmlformats.org/officeDocument/2006/math">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𝑝</m:t>
                        </m:r>
                      </m:e>
                      <m:sub>
                        <m:r>
                          <a:rPr lang="en-CA" sz="2200" b="0" i="1" smtClean="0">
                            <a:latin typeface="Cambria Math" panose="02040503050406030204" pitchFamily="18" charset="0"/>
                            <a:cs typeface="Times New Roman" panose="02020603050405020304" pitchFamily="18" charset="0"/>
                          </a:rPr>
                          <m:t>𝑗h</m:t>
                        </m:r>
                      </m:sub>
                    </m:sSub>
                  </m:oMath>
                </a14:m>
                <a:r>
                  <a:rPr lang="en-US" sz="2200" dirty="0">
                    <a:cs typeface="Times New Roman" panose="02020603050405020304" pitchFamily="18" charset="0"/>
                  </a:rPr>
                  <a:t> weighted by severity </a:t>
                </a:r>
                <a14:m>
                  <m:oMath xmlns:m="http://schemas.openxmlformats.org/officeDocument/2006/math">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𝑤</m:t>
                        </m:r>
                      </m:e>
                      <m:sub>
                        <m:r>
                          <a:rPr lang="en-CA" sz="2200" b="0" i="1" smtClean="0">
                            <a:latin typeface="Cambria Math" panose="02040503050406030204" pitchFamily="18" charset="0"/>
                            <a:cs typeface="Times New Roman" panose="02020603050405020304" pitchFamily="18" charset="0"/>
                          </a:rPr>
                          <m:t>𝑚</m:t>
                        </m:r>
                      </m:sub>
                    </m:sSub>
                  </m:oMath>
                </a14:m>
                <a:r>
                  <a:rPr lang="en-US" sz="2200" dirty="0">
                    <a:cs typeface="Times New Roman" panose="02020603050405020304" pitchFamily="18" charset="0"/>
                  </a:rPr>
                  <a:t> for each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𝑚</m:t>
                    </m:r>
                  </m:oMath>
                </a14:m>
                <a:endParaRPr lang="en-CA" sz="2200" b="0" dirty="0">
                  <a:cs typeface="Times New Roman" panose="02020603050405020304" pitchFamily="18" charset="0"/>
                </a:endParaRPr>
              </a:p>
              <a:p>
                <a:pPr lvl="1"/>
                <a:r>
                  <a:rPr lang="en-US" sz="2200" dirty="0">
                    <a:cs typeface="Times New Roman" panose="02020603050405020304" pitchFamily="18" charset="0"/>
                  </a:rPr>
                  <a:t>Health plan will pay </a:t>
                </a:r>
                <a14:m>
                  <m:oMath xmlns:m="http://schemas.openxmlformats.org/officeDocument/2006/math">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𝑤</m:t>
                        </m:r>
                      </m:e>
                      <m:sub>
                        <m:r>
                          <a:rPr lang="en-CA" sz="2200" b="0" i="1" smtClean="0">
                            <a:latin typeface="Cambria Math" panose="02040503050406030204" pitchFamily="18" charset="0"/>
                            <a:cs typeface="Times New Roman" panose="02020603050405020304" pitchFamily="18" charset="0"/>
                          </a:rPr>
                          <m:t>𝑚</m:t>
                        </m:r>
                      </m:sub>
                    </m:sSub>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𝑝</m:t>
                        </m:r>
                      </m:e>
                      <m:sub>
                        <m:r>
                          <a:rPr lang="en-CA" sz="2200" b="0" i="1" smtClean="0">
                            <a:latin typeface="Cambria Math" panose="02040503050406030204" pitchFamily="18" charset="0"/>
                            <a:cs typeface="Times New Roman" panose="02020603050405020304" pitchFamily="18" charset="0"/>
                          </a:rPr>
                          <m:t>𝑗h</m:t>
                        </m:r>
                      </m:sub>
                    </m:sSub>
                  </m:oMath>
                </a14:m>
                <a:r>
                  <a:rPr lang="en-US" sz="2200" dirty="0">
                    <a:cs typeface="Times New Roman" panose="02020603050405020304" pitchFamily="18" charset="0"/>
                  </a:rPr>
                  <a:t> for each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𝑚</m:t>
                    </m:r>
                  </m:oMath>
                </a14:m>
                <a:endParaRPr lang="en-US" sz="2200" dirty="0">
                  <a:cs typeface="Times New Roman" panose="02020603050405020304" pitchFamily="18" charset="0"/>
                </a:endParaRPr>
              </a:p>
              <a:p>
                <a:pPr lvl="1"/>
                <a:r>
                  <a:rPr lang="en-US" sz="2200" dirty="0">
                    <a:cs typeface="Times New Roman" panose="02020603050405020304" pitchFamily="18" charset="0"/>
                  </a:rPr>
                  <a:t>This is a big simplifying assumption! What do we think? </a:t>
                </a: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CA">
                    <a:noFill/>
                  </a:rPr>
                  <a:t> </a:t>
                </a:r>
              </a:p>
            </p:txBody>
          </p:sp>
        </mc:Fallback>
      </mc:AlternateContent>
    </p:spTree>
    <p:extLst>
      <p:ext uri="{BB962C8B-B14F-4D97-AF65-F5344CB8AC3E}">
        <p14:creationId xmlns:p14="http://schemas.microsoft.com/office/powerpoint/2010/main" val="1901495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does a </a:t>
            </a:r>
            <a:r>
              <a:rPr lang="en-US" sz="3600" b="1" dirty="0">
                <a:cs typeface="Times New Roman" panose="02020603050405020304" pitchFamily="18" charset="0"/>
              </a:rPr>
              <a:t>insurer-hospital </a:t>
            </a:r>
            <a:r>
              <a:rPr lang="en-US" sz="3600" dirty="0">
                <a:cs typeface="Times New Roman" panose="02020603050405020304" pitchFamily="18" charset="0"/>
              </a:rPr>
              <a:t>contract look like?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Assume that contracts are only over prices of inpatient care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𝑗h𝑚</m:t>
                        </m:r>
                      </m:sub>
                    </m:sSub>
                  </m:oMath>
                </a14:m>
                <a:endParaRPr lang="en-US" sz="2400" dirty="0">
                  <a:cs typeface="Times New Roman" panose="02020603050405020304" pitchFamily="18" charset="0"/>
                </a:endParaRPr>
              </a:p>
              <a:p>
                <a:pPr lvl="1"/>
                <a:r>
                  <a:rPr lang="en-US" sz="2200" dirty="0">
                    <a:cs typeface="Times New Roman" panose="02020603050405020304" pitchFamily="18" charset="0"/>
                  </a:rPr>
                  <a:t>Assume one price </a:t>
                </a:r>
                <a14:m>
                  <m:oMath xmlns:m="http://schemas.openxmlformats.org/officeDocument/2006/math">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𝑝</m:t>
                        </m:r>
                      </m:e>
                      <m:sub>
                        <m:r>
                          <a:rPr lang="en-CA" sz="2200" b="0" i="1" smtClean="0">
                            <a:latin typeface="Cambria Math" panose="02040503050406030204" pitchFamily="18" charset="0"/>
                            <a:cs typeface="Times New Roman" panose="02020603050405020304" pitchFamily="18" charset="0"/>
                          </a:rPr>
                          <m:t>𝑗h</m:t>
                        </m:r>
                      </m:sub>
                    </m:sSub>
                  </m:oMath>
                </a14:m>
                <a:r>
                  <a:rPr lang="en-US" sz="2200" dirty="0">
                    <a:cs typeface="Times New Roman" panose="02020603050405020304" pitchFamily="18" charset="0"/>
                  </a:rPr>
                  <a:t> weighted by severity </a:t>
                </a:r>
                <a14:m>
                  <m:oMath xmlns:m="http://schemas.openxmlformats.org/officeDocument/2006/math">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𝑤</m:t>
                        </m:r>
                      </m:e>
                      <m:sub>
                        <m:r>
                          <a:rPr lang="en-CA" sz="2200" b="0" i="1" smtClean="0">
                            <a:latin typeface="Cambria Math" panose="02040503050406030204" pitchFamily="18" charset="0"/>
                            <a:cs typeface="Times New Roman" panose="02020603050405020304" pitchFamily="18" charset="0"/>
                          </a:rPr>
                          <m:t>𝑚</m:t>
                        </m:r>
                      </m:sub>
                    </m:sSub>
                  </m:oMath>
                </a14:m>
                <a:r>
                  <a:rPr lang="en-US" sz="2200" dirty="0">
                    <a:cs typeface="Times New Roman" panose="02020603050405020304" pitchFamily="18" charset="0"/>
                  </a:rPr>
                  <a:t> for each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𝑚</m:t>
                    </m:r>
                  </m:oMath>
                </a14:m>
                <a:endParaRPr lang="en-CA" sz="2200" b="0" dirty="0">
                  <a:cs typeface="Times New Roman" panose="02020603050405020304" pitchFamily="18" charset="0"/>
                </a:endParaRPr>
              </a:p>
              <a:p>
                <a:pPr lvl="1"/>
                <a:r>
                  <a:rPr lang="en-US" sz="2200" dirty="0">
                    <a:cs typeface="Times New Roman" panose="02020603050405020304" pitchFamily="18" charset="0"/>
                  </a:rPr>
                  <a:t>Health plan will pay </a:t>
                </a:r>
                <a14:m>
                  <m:oMath xmlns:m="http://schemas.openxmlformats.org/officeDocument/2006/math">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𝑤</m:t>
                        </m:r>
                      </m:e>
                      <m:sub>
                        <m:r>
                          <a:rPr lang="en-CA" sz="2200" b="0" i="1" smtClean="0">
                            <a:latin typeface="Cambria Math" panose="02040503050406030204" pitchFamily="18" charset="0"/>
                            <a:cs typeface="Times New Roman" panose="02020603050405020304" pitchFamily="18" charset="0"/>
                          </a:rPr>
                          <m:t>𝑚</m:t>
                        </m:r>
                      </m:sub>
                    </m:sSub>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𝑝</m:t>
                        </m:r>
                      </m:e>
                      <m:sub>
                        <m:r>
                          <a:rPr lang="en-CA" sz="2200" b="0" i="1" smtClean="0">
                            <a:latin typeface="Cambria Math" panose="02040503050406030204" pitchFamily="18" charset="0"/>
                            <a:cs typeface="Times New Roman" panose="02020603050405020304" pitchFamily="18" charset="0"/>
                          </a:rPr>
                          <m:t>𝑗h</m:t>
                        </m:r>
                      </m:sub>
                    </m:sSub>
                  </m:oMath>
                </a14:m>
                <a:r>
                  <a:rPr lang="en-US" sz="2200" dirty="0">
                    <a:cs typeface="Times New Roman" panose="02020603050405020304" pitchFamily="18" charset="0"/>
                  </a:rPr>
                  <a:t> for each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𝑚</m:t>
                    </m:r>
                  </m:oMath>
                </a14:m>
                <a:endParaRPr lang="en-US" sz="2200" dirty="0">
                  <a:cs typeface="Times New Roman" panose="02020603050405020304" pitchFamily="18" charset="0"/>
                </a:endParaRPr>
              </a:p>
              <a:p>
                <a:pPr lvl="1"/>
                <a:r>
                  <a:rPr lang="en-US" sz="2200" dirty="0">
                    <a:cs typeface="Times New Roman" panose="02020603050405020304" pitchFamily="18" charset="0"/>
                  </a:rPr>
                  <a:t>This is a big simplifying assumption! What do we think? </a:t>
                </a:r>
                <a:endParaRPr lang="en-US" sz="2400" dirty="0">
                  <a:cs typeface="Times New Roman" panose="02020603050405020304" pitchFamily="18" charset="0"/>
                </a:endParaRPr>
              </a:p>
              <a:p>
                <a:r>
                  <a:rPr lang="en-US" sz="2400" dirty="0">
                    <a:cs typeface="Times New Roman" panose="02020603050405020304" pitchFamily="18" charset="0"/>
                  </a:rPr>
                  <a:t>There are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𝐽𝐻</m:t>
                    </m:r>
                    <m:r>
                      <a:rPr lang="en-CA" sz="2400" b="0" i="1"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pairs</m:t>
                    </m:r>
                  </m:oMath>
                </a14:m>
                <a:r>
                  <a:rPr lang="en-US" sz="2400" dirty="0">
                    <a:cs typeface="Times New Roman" panose="02020603050405020304" pitchFamily="18" charset="0"/>
                  </a:rPr>
                  <a:t> to consider!</a:t>
                </a:r>
              </a:p>
              <a:p>
                <a:r>
                  <a:rPr lang="en-US" sz="2400" dirty="0">
                    <a:cs typeface="Times New Roman" panose="02020603050405020304" pitchFamily="18" charset="0"/>
                  </a:rPr>
                  <a:t>Timing of bargaining: </a:t>
                </a:r>
              </a:p>
              <a:p>
                <a:pPr lvl="1"/>
                <a:r>
                  <a:rPr lang="en-US" sz="2200" dirty="0">
                    <a:cs typeface="Times New Roman" panose="02020603050405020304" pitchFamily="18" charset="0"/>
                  </a:rPr>
                  <a:t>Each pair gets a “match quality” </a:t>
                </a:r>
                <a14:m>
                  <m:oMath xmlns:m="http://schemas.openxmlformats.org/officeDocument/2006/math">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𝑐𝑚</m:t>
                        </m:r>
                      </m:e>
                      <m:sub>
                        <m:r>
                          <a:rPr lang="en-CA" sz="2200" b="0" i="1" smtClean="0">
                            <a:latin typeface="Cambria Math" panose="02040503050406030204" pitchFamily="18" charset="0"/>
                            <a:cs typeface="Times New Roman" panose="02020603050405020304" pitchFamily="18" charset="0"/>
                          </a:rPr>
                          <m:t>𝑗h</m:t>
                        </m:r>
                      </m:sub>
                    </m:sSub>
                  </m:oMath>
                </a14:m>
                <a:endParaRPr lang="en-US" sz="2200" dirty="0">
                  <a:cs typeface="Times New Roman" panose="02020603050405020304" pitchFamily="18" charset="0"/>
                </a:endParaRPr>
              </a:p>
              <a:p>
                <a:pPr lvl="1"/>
                <a:r>
                  <a:rPr lang="en-US" sz="2200" dirty="0">
                    <a:cs typeface="Times New Roman" panose="02020603050405020304" pitchFamily="18" charset="0"/>
                  </a:rPr>
                  <a:t>One player (random) makes first offer </a:t>
                </a:r>
              </a:p>
              <a:p>
                <a:pPr algn="l"/>
                <a:r>
                  <a:rPr lang="en-US" sz="2200" dirty="0">
                    <a:cs typeface="Times New Roman" panose="02020603050405020304" pitchFamily="18" charset="0"/>
                  </a:rPr>
                  <a:t>Equilibrium in each pair: </a:t>
                </a:r>
                <a:r>
                  <a:rPr lang="en-US" sz="2200" b="1" dirty="0">
                    <a:cs typeface="Times New Roman" panose="02020603050405020304" pitchFamily="18" charset="0"/>
                  </a:rPr>
                  <a:t>Nash bargaining solution</a:t>
                </a:r>
              </a:p>
              <a:p>
                <a:pPr lvl="1"/>
                <a:r>
                  <a:rPr lang="en-US" sz="2000" dirty="0">
                    <a:cs typeface="Times New Roman" panose="02020603050405020304" pitchFamily="18" charset="0"/>
                  </a:rPr>
                  <a:t> Look at each pair in isolation </a:t>
                </a:r>
              </a:p>
              <a:p>
                <a:pPr lvl="1"/>
                <a:r>
                  <a:rPr lang="en-US" sz="2000" b="0" i="0" u="none" strike="noStrike" baseline="0" dirty="0">
                    <a:solidFill>
                      <a:srgbClr val="000000"/>
                    </a:solidFill>
                    <a:cs typeface="Times New Roman" panose="02020603050405020304" pitchFamily="18" charset="0"/>
                  </a:rPr>
                  <a:t>Ignores strategic interactions across hospitals/payers</a:t>
                </a:r>
              </a:p>
              <a:p>
                <a:pPr lvl="1"/>
                <a:r>
                  <a:rPr lang="en-US" sz="2000" dirty="0">
                    <a:solidFill>
                      <a:srgbClr val="000000"/>
                    </a:solidFill>
                    <a:cs typeface="Times New Roman" panose="02020603050405020304" pitchFamily="18" charset="0"/>
                  </a:rPr>
                  <a:t>This is an approximation! But it’s the best we’ve got</a:t>
                </a:r>
                <a:endParaRPr lang="en-US" sz="2400" b="0" i="0" u="none" strike="noStrike" baseline="0" dirty="0">
                  <a:solidFill>
                    <a:srgbClr val="000000"/>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b="-1186"/>
                </a:stretch>
              </a:blipFill>
            </p:spPr>
            <p:txBody>
              <a:bodyPr/>
              <a:lstStyle/>
              <a:p>
                <a:r>
                  <a:rPr lang="en-US">
                    <a:noFill/>
                  </a:rPr>
                  <a:t> </a:t>
                </a:r>
              </a:p>
            </p:txBody>
          </p:sp>
        </mc:Fallback>
      </mc:AlternateContent>
    </p:spTree>
    <p:extLst>
      <p:ext uri="{BB962C8B-B14F-4D97-AF65-F5344CB8AC3E}">
        <p14:creationId xmlns:p14="http://schemas.microsoft.com/office/powerpoint/2010/main" val="777181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does a </a:t>
            </a:r>
            <a:r>
              <a:rPr lang="en-US" sz="3600" b="1" dirty="0">
                <a:cs typeface="Times New Roman" panose="02020603050405020304" pitchFamily="18" charset="0"/>
              </a:rPr>
              <a:t>insurer-hospital </a:t>
            </a:r>
            <a:r>
              <a:rPr lang="en-US" sz="3600" dirty="0">
                <a:cs typeface="Times New Roman" panose="02020603050405020304" pitchFamily="18" charset="0"/>
              </a:rPr>
              <a:t>contract look like?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US" sz="2400" b="0" i="0" u="none" strike="noStrike" baseline="0" dirty="0">
                    <a:solidFill>
                      <a:srgbClr val="000000"/>
                    </a:solidFill>
                    <a:cs typeface="Times New Roman" panose="02020603050405020304" pitchFamily="18" charset="0"/>
                  </a:rPr>
                  <a:t>Specify </a:t>
                </a:r>
                <a:r>
                  <a:rPr lang="en-US" sz="2400" b="1" i="0" u="none" strike="noStrike" baseline="0" dirty="0">
                    <a:solidFill>
                      <a:srgbClr val="000000"/>
                    </a:solidFill>
                    <a:cs typeface="Times New Roman" panose="02020603050405020304" pitchFamily="18" charset="0"/>
                  </a:rPr>
                  <a:t>agreement values </a:t>
                </a:r>
                <a:r>
                  <a:rPr lang="en-US" sz="2400" i="0" u="none" strike="noStrike" baseline="0" dirty="0">
                    <a:solidFill>
                      <a:srgbClr val="000000"/>
                    </a:solidFill>
                    <a:cs typeface="Times New Roman" panose="02020603050405020304" pitchFamily="18" charset="0"/>
                  </a:rPr>
                  <a:t>for each party: </a:t>
                </a:r>
              </a:p>
              <a:p>
                <a:r>
                  <a:rPr lang="en-US" sz="2400" b="0" dirty="0">
                    <a:solidFill>
                      <a:srgbClr val="000000"/>
                    </a:solidFill>
                    <a:cs typeface="Times New Roman" panose="02020603050405020304" pitchFamily="18" charset="0"/>
                  </a:rPr>
                  <a:t>For hospitals, this is net revenue of patients of plan </a:t>
                </a:r>
                <a14:m>
                  <m:oMath xmlns:m="http://schemas.openxmlformats.org/officeDocument/2006/math">
                    <m:r>
                      <a:rPr lang="en-CA" sz="2400" b="0" i="1" smtClean="0">
                        <a:solidFill>
                          <a:srgbClr val="000000"/>
                        </a:solidFill>
                        <a:latin typeface="Cambria Math" panose="02040503050406030204" pitchFamily="18" charset="0"/>
                        <a:cs typeface="Times New Roman" panose="02020603050405020304" pitchFamily="18" charset="0"/>
                      </a:rPr>
                      <m:t>h</m:t>
                    </m:r>
                    <m:r>
                      <a:rPr lang="en-CA" sz="2400" b="0" i="1" smtClean="0">
                        <a:solidFill>
                          <a:srgbClr val="000000"/>
                        </a:solidFill>
                        <a:latin typeface="Cambria Math" panose="02040503050406030204" pitchFamily="18" charset="0"/>
                        <a:cs typeface="Times New Roman" panose="02020603050405020304" pitchFamily="18" charset="0"/>
                      </a:rPr>
                      <m:t> </m:t>
                    </m:r>
                  </m:oMath>
                </a14:m>
                <a:r>
                  <a:rPr lang="en-US" sz="2400" b="0" i="0" u="none" strike="noStrike" baseline="0" dirty="0">
                    <a:solidFill>
                      <a:srgbClr val="000000"/>
                    </a:solidFill>
                    <a:cs typeface="Times New Roman" panose="02020603050405020304" pitchFamily="18" charset="0"/>
                  </a:rPr>
                  <a:t>coming to the hospital: </a:t>
                </a:r>
              </a:p>
              <a:p>
                <a:pPr marL="0" indent="0">
                  <a:buNone/>
                </a:pPr>
                <a14:m>
                  <m:oMathPara xmlns:m="http://schemas.openxmlformats.org/officeDocument/2006/math">
                    <m:oMathParaPr>
                      <m:jc m:val="centerGroup"/>
                    </m:oMathParaPr>
                    <m:oMath xmlns:m="http://schemas.openxmlformats.org/officeDocument/2006/math">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𝐹</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𝐽</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e>
                      </m:d>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𝑃𝑟𝑒</m:t>
                      </m:r>
                      <m:sSubSup>
                        <m:sSubSup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Sup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𝑚</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up>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sup>
                      </m:sSubSup>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𝐽</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𝐽</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e>
                      </m:d>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𝑌</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d>
                        <m:dPr>
                          <m:ctrlPr>
                            <a:rPr lang="en-CA" sz="2400" i="1">
                              <a:solidFill>
                                <a:srgbClr val="000000"/>
                              </a:solidFill>
                              <a:latin typeface="Cambria Math" panose="02040503050406030204" pitchFamily="18" charset="0"/>
                              <a:cs typeface="Times New Roman" panose="02020603050405020304" pitchFamily="18" charset="0"/>
                            </a:rPr>
                          </m:ctrlPr>
                        </m:dPr>
                        <m:e>
                          <m:sSub>
                            <m:sSubPr>
                              <m:ctrlPr>
                                <a:rPr lang="en-CA" sz="2400" i="1">
                                  <a:solidFill>
                                    <a:srgbClr val="000000"/>
                                  </a:solidFill>
                                  <a:latin typeface="Cambria Math" panose="02040503050406030204" pitchFamily="18" charset="0"/>
                                  <a:cs typeface="Times New Roman" panose="02020603050405020304" pitchFamily="18" charset="0"/>
                                </a:rPr>
                              </m:ctrlPr>
                            </m:sSubPr>
                            <m:e>
                              <m:r>
                                <a:rPr lang="en-CA" sz="2400" i="1">
                                  <a:solidFill>
                                    <a:srgbClr val="000000"/>
                                  </a:solidFill>
                                  <a:latin typeface="Cambria Math" panose="02040503050406030204" pitchFamily="18" charset="0"/>
                                  <a:cs typeface="Times New Roman" panose="02020603050405020304" pitchFamily="18" charset="0"/>
                                </a:rPr>
                                <m:t>𝐽</m:t>
                              </m:r>
                            </m:e>
                            <m:sub>
                              <m:r>
                                <a:rPr lang="en-CA" sz="2400" i="1">
                                  <a:solidFill>
                                    <a:srgbClr val="000000"/>
                                  </a:solidFill>
                                  <a:latin typeface="Cambria Math" panose="02040503050406030204" pitchFamily="18" charset="0"/>
                                  <a:cs typeface="Times New Roman" panose="02020603050405020304" pitchFamily="18" charset="0"/>
                                </a:rPr>
                                <m:t>h</m:t>
                              </m:r>
                            </m:sub>
                          </m:sSub>
                          <m:r>
                            <a:rPr lang="en-CA" sz="2400" i="1">
                              <a:solidFill>
                                <a:srgbClr val="000000"/>
                              </a:solidFill>
                              <a:latin typeface="Cambria Math" panose="02040503050406030204" pitchFamily="18" charset="0"/>
                              <a:cs typeface="Times New Roman" panose="02020603050405020304" pitchFamily="18" charset="0"/>
                            </a:rPr>
                            <m:t>,</m:t>
                          </m:r>
                          <m:r>
                            <a:rPr lang="en-CA" sz="2400" i="1">
                              <a:solidFill>
                                <a:srgbClr val="000000"/>
                              </a:solidFill>
                              <a:latin typeface="Cambria Math" panose="02040503050406030204" pitchFamily="18" charset="0"/>
                              <a:cs typeface="Times New Roman" panose="02020603050405020304" pitchFamily="18" charset="0"/>
                            </a:rPr>
                            <m:t>𝜉</m:t>
                          </m:r>
                          <m:r>
                            <a:rPr lang="en-CA" sz="2400" i="1">
                              <a:solidFill>
                                <a:srgbClr val="000000"/>
                              </a:solidFill>
                              <a:latin typeface="Cambria Math" panose="02040503050406030204" pitchFamily="18" charset="0"/>
                              <a:cs typeface="Times New Roman" panose="02020603050405020304" pitchFamily="18" charset="0"/>
                            </a:rPr>
                            <m:t>,</m:t>
                          </m:r>
                          <m:r>
                            <a:rPr lang="en-CA" sz="2400" i="1">
                              <a:solidFill>
                                <a:srgbClr val="000000"/>
                              </a:solidFill>
                              <a:latin typeface="Cambria Math" panose="02040503050406030204" pitchFamily="18" charset="0"/>
                              <a:cs typeface="Times New Roman" panose="02020603050405020304" pitchFamily="18" charset="0"/>
                            </a:rPr>
                            <m:t>𝑃𝑟𝑒</m:t>
                          </m:r>
                          <m:sSubSup>
                            <m:sSubSupPr>
                              <m:ctrlPr>
                                <a:rPr lang="en-CA" sz="2400" i="1">
                                  <a:solidFill>
                                    <a:srgbClr val="000000"/>
                                  </a:solidFill>
                                  <a:latin typeface="Cambria Math" panose="02040503050406030204" pitchFamily="18" charset="0"/>
                                  <a:cs typeface="Times New Roman" panose="02020603050405020304" pitchFamily="18" charset="0"/>
                                </a:rPr>
                              </m:ctrlPr>
                            </m:sSubSupPr>
                            <m:e>
                              <m:r>
                                <a:rPr lang="en-CA" sz="2400" i="1">
                                  <a:solidFill>
                                    <a:srgbClr val="000000"/>
                                  </a:solidFill>
                                  <a:latin typeface="Cambria Math" panose="02040503050406030204" pitchFamily="18" charset="0"/>
                                  <a:cs typeface="Times New Roman" panose="02020603050405020304" pitchFamily="18" charset="0"/>
                                </a:rPr>
                                <m:t>𝑚</m:t>
                              </m:r>
                            </m:e>
                            <m:sub>
                              <m:r>
                                <a:rPr lang="en-CA" sz="2400" i="1">
                                  <a:solidFill>
                                    <a:srgbClr val="000000"/>
                                  </a:solidFill>
                                  <a:latin typeface="Cambria Math" panose="02040503050406030204" pitchFamily="18" charset="0"/>
                                  <a:cs typeface="Times New Roman" panose="02020603050405020304" pitchFamily="18" charset="0"/>
                                </a:rPr>
                                <m:t>h</m:t>
                              </m:r>
                            </m:sub>
                            <m:sup>
                              <m:r>
                                <a:rPr lang="en-CA" sz="2400" i="1">
                                  <a:solidFill>
                                    <a:srgbClr val="000000"/>
                                  </a:solidFill>
                                  <a:latin typeface="Cambria Math" panose="02040503050406030204" pitchFamily="18" charset="0"/>
                                  <a:cs typeface="Times New Roman" panose="02020603050405020304" pitchFamily="18" charset="0"/>
                                </a:rPr>
                                <m:t>∗</m:t>
                              </m:r>
                            </m:sup>
                          </m:sSubSup>
                        </m:e>
                      </m:d>
                    </m:oMath>
                  </m:oMathPara>
                </a14:m>
                <a:endParaRPr lang="en-US" sz="2400" b="0" i="0" u="none" strike="noStrike" baseline="0" dirty="0">
                  <a:solidFill>
                    <a:srgbClr val="000000"/>
                  </a:solidFill>
                  <a:cs typeface="Times New Roman" panose="02020603050405020304" pitchFamily="18" charset="0"/>
                </a:endParaRPr>
              </a:p>
              <a:p>
                <a:r>
                  <a:rPr lang="en-US" sz="2400" dirty="0">
                    <a:solidFill>
                      <a:srgbClr val="000000"/>
                    </a:solidFill>
                    <a:cs typeface="Times New Roman" panose="02020603050405020304" pitchFamily="18" charset="0"/>
                  </a:rPr>
                  <a:t>Insurer’s disagreement value is therefore: </a:t>
                </a:r>
              </a:p>
              <a:p>
                <a:pPr marL="0" indent="0">
                  <a:buNone/>
                </a:pPr>
                <a14:m>
                  <m:oMathPara xmlns:m="http://schemas.openxmlformats.org/officeDocument/2006/math">
                    <m:oMathParaPr>
                      <m:jc m:val="centerGroup"/>
                    </m:oMathParaPr>
                    <m:oMath xmlns:m="http://schemas.openxmlformats.org/officeDocument/2006/math">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𝐹</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𝐽</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m:t>
                              </m:r>
                            </m:sub>
                          </m:sSub>
                        </m:e>
                      </m:d>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d>
                        <m:dPr>
                          <m:begChr m:val="["/>
                          <m:endChr m:val="]"/>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r>
                            <a:rPr lang="en-CA" sz="2400" i="1">
                              <a:solidFill>
                                <a:srgbClr val="000000"/>
                              </a:solidFill>
                              <a:latin typeface="Cambria Math" panose="02040503050406030204" pitchFamily="18" charset="0"/>
                              <a:cs typeface="Times New Roman" panose="02020603050405020304" pitchFamily="18" charset="0"/>
                            </a:rPr>
                            <m:t>𝑃𝑟𝑒</m:t>
                          </m:r>
                          <m:sSubSup>
                            <m:sSubSupPr>
                              <m:ctrlPr>
                                <a:rPr lang="en-CA" sz="2400" i="1">
                                  <a:solidFill>
                                    <a:srgbClr val="000000"/>
                                  </a:solidFill>
                                  <a:latin typeface="Cambria Math" panose="02040503050406030204" pitchFamily="18" charset="0"/>
                                  <a:cs typeface="Times New Roman" panose="02020603050405020304" pitchFamily="18" charset="0"/>
                                </a:rPr>
                              </m:ctrlPr>
                            </m:sSubSupPr>
                            <m:e>
                              <m:r>
                                <a:rPr lang="en-CA" sz="2400" i="1">
                                  <a:solidFill>
                                    <a:srgbClr val="000000"/>
                                  </a:solidFill>
                                  <a:latin typeface="Cambria Math" panose="02040503050406030204" pitchFamily="18" charset="0"/>
                                  <a:cs typeface="Times New Roman" panose="02020603050405020304" pitchFamily="18" charset="0"/>
                                </a:rPr>
                                <m:t>𝑚</m:t>
                              </m:r>
                            </m:e>
                            <m:sub>
                              <m:r>
                                <a:rPr lang="en-CA" sz="2400" i="1">
                                  <a:solidFill>
                                    <a:srgbClr val="000000"/>
                                  </a:solidFill>
                                  <a:latin typeface="Cambria Math" panose="02040503050406030204" pitchFamily="18" charset="0"/>
                                  <a:cs typeface="Times New Roman" panose="02020603050405020304" pitchFamily="18" charset="0"/>
                                </a:rPr>
                                <m:t>h</m:t>
                              </m:r>
                            </m:sub>
                            <m:sup>
                              <m:r>
                                <a:rPr lang="en-CA" sz="2400" i="1">
                                  <a:solidFill>
                                    <a:srgbClr val="000000"/>
                                  </a:solidFill>
                                  <a:latin typeface="Cambria Math" panose="02040503050406030204" pitchFamily="18" charset="0"/>
                                  <a:cs typeface="Times New Roman" panose="02020603050405020304" pitchFamily="18" charset="0"/>
                                </a:rPr>
                                <m:t>∗</m:t>
                              </m:r>
                            </m:sup>
                          </m:sSubSup>
                          <m:d>
                            <m:dPr>
                              <m:ctrlPr>
                                <a:rPr lang="en-CA" sz="2400" i="1">
                                  <a:solidFill>
                                    <a:srgbClr val="000000"/>
                                  </a:solidFill>
                                  <a:latin typeface="Cambria Math" panose="02040503050406030204" pitchFamily="18" charset="0"/>
                                  <a:cs typeface="Times New Roman" panose="02020603050405020304" pitchFamily="18" charset="0"/>
                                </a:rPr>
                              </m:ctrlPr>
                            </m:dPr>
                            <m:e>
                              <m:sSub>
                                <m:sSubPr>
                                  <m:ctrlPr>
                                    <a:rPr lang="en-CA" sz="2400" i="1">
                                      <a:solidFill>
                                        <a:srgbClr val="000000"/>
                                      </a:solidFill>
                                      <a:latin typeface="Cambria Math" panose="02040503050406030204" pitchFamily="18" charset="0"/>
                                      <a:cs typeface="Times New Roman" panose="02020603050405020304" pitchFamily="18" charset="0"/>
                                    </a:rPr>
                                  </m:ctrlPr>
                                </m:sSubPr>
                                <m:e>
                                  <m:r>
                                    <a:rPr lang="en-CA" sz="2400" i="1">
                                      <a:solidFill>
                                        <a:srgbClr val="000000"/>
                                      </a:solidFill>
                                      <a:latin typeface="Cambria Math" panose="02040503050406030204" pitchFamily="18" charset="0"/>
                                      <a:cs typeface="Times New Roman" panose="02020603050405020304" pitchFamily="18" charset="0"/>
                                    </a:rPr>
                                    <m:t>𝐽</m:t>
                                  </m:r>
                                </m:e>
                                <m:sub>
                                  <m:r>
                                    <a:rPr lang="en-CA" sz="2400" i="1">
                                      <a:solidFill>
                                        <a:srgbClr val="000000"/>
                                      </a:solidFill>
                                      <a:latin typeface="Cambria Math" panose="02040503050406030204" pitchFamily="18" charset="0"/>
                                      <a:cs typeface="Times New Roman" panose="02020603050405020304" pitchFamily="18" charset="0"/>
                                    </a:rPr>
                                    <m:t>h</m:t>
                                  </m:r>
                                  <m:r>
                                    <a:rPr lang="en-CA" sz="2400" b="0" i="1" smtClean="0">
                                      <a:solidFill>
                                        <a:srgbClr val="000000"/>
                                      </a:solidFill>
                                      <a:latin typeface="Cambria Math" panose="02040503050406030204" pitchFamily="18" charset="0"/>
                                      <a:cs typeface="Times New Roman" panose="02020603050405020304" pitchFamily="18" charset="0"/>
                                    </a:rPr>
                                    <m:t>−</m:t>
                                  </m:r>
                                  <m:r>
                                    <a:rPr lang="en-CA" sz="2400" b="0" i="1" smtClean="0">
                                      <a:solidFill>
                                        <a:srgbClr val="000000"/>
                                      </a:solidFill>
                                      <a:latin typeface="Cambria Math" panose="02040503050406030204" pitchFamily="18" charset="0"/>
                                      <a:cs typeface="Times New Roman" panose="02020603050405020304" pitchFamily="18" charset="0"/>
                                    </a:rPr>
                                    <m:t>𝑗</m:t>
                                  </m:r>
                                </m:sub>
                              </m:sSub>
                              <m:r>
                                <a:rPr lang="en-CA" sz="2400" i="1">
                                  <a:solidFill>
                                    <a:srgbClr val="000000"/>
                                  </a:solidFill>
                                  <a:latin typeface="Cambria Math" panose="02040503050406030204" pitchFamily="18" charset="0"/>
                                  <a:cs typeface="Times New Roman" panose="02020603050405020304" pitchFamily="18" charset="0"/>
                                </a:rPr>
                                <m:t>,</m:t>
                              </m:r>
                              <m:sSub>
                                <m:sSubPr>
                                  <m:ctrlPr>
                                    <a:rPr lang="en-CA" sz="2400" i="1">
                                      <a:solidFill>
                                        <a:srgbClr val="000000"/>
                                      </a:solidFill>
                                      <a:latin typeface="Cambria Math" panose="02040503050406030204" pitchFamily="18" charset="0"/>
                                      <a:cs typeface="Times New Roman" panose="02020603050405020304" pitchFamily="18" charset="0"/>
                                    </a:rPr>
                                  </m:ctrlPr>
                                </m:sSubPr>
                                <m:e>
                                  <m:r>
                                    <a:rPr lang="en-CA" sz="2400" i="1">
                                      <a:solidFill>
                                        <a:srgbClr val="000000"/>
                                      </a:solidFill>
                                      <a:latin typeface="Cambria Math" panose="02040503050406030204" pitchFamily="18" charset="0"/>
                                      <a:cs typeface="Times New Roman" panose="02020603050405020304" pitchFamily="18" charset="0"/>
                                    </a:rPr>
                                    <m:t>𝐽</m:t>
                                  </m:r>
                                </m:e>
                                <m:sub>
                                  <m:r>
                                    <a:rPr lang="en-CA" sz="2400" i="1">
                                      <a:solidFill>
                                        <a:srgbClr val="000000"/>
                                      </a:solidFill>
                                      <a:latin typeface="Cambria Math" panose="02040503050406030204" pitchFamily="18" charset="0"/>
                                      <a:cs typeface="Times New Roman" panose="02020603050405020304" pitchFamily="18" charset="0"/>
                                    </a:rPr>
                                    <m:t>−</m:t>
                                  </m:r>
                                  <m:r>
                                    <a:rPr lang="en-CA" sz="2400" i="1">
                                      <a:solidFill>
                                        <a:srgbClr val="000000"/>
                                      </a:solidFill>
                                      <a:latin typeface="Cambria Math" panose="02040503050406030204" pitchFamily="18" charset="0"/>
                                      <a:cs typeface="Times New Roman" panose="02020603050405020304" pitchFamily="18" charset="0"/>
                                    </a:rPr>
                                    <m:t>h</m:t>
                                  </m:r>
                                </m:sub>
                              </m:sSub>
                            </m:e>
                          </m:d>
                          <m:r>
                            <a:rPr lang="en-CA" sz="2400" b="0" i="1" smtClean="0">
                              <a:solidFill>
                                <a:srgbClr val="000000"/>
                              </a:solidFill>
                              <a:latin typeface="Cambria Math" panose="02040503050406030204" pitchFamily="18" charset="0"/>
                              <a:cs typeface="Times New Roman" panose="02020603050405020304" pitchFamily="18" charset="0"/>
                            </a:rPr>
                            <m:t>×</m:t>
                          </m:r>
                          <m:sSub>
                            <m:sSubPr>
                              <m:ctrlPr>
                                <a:rPr lang="en-CA" sz="2400" i="1">
                                  <a:solidFill>
                                    <a:srgbClr val="000000"/>
                                  </a:solidFill>
                                  <a:latin typeface="Cambria Math" panose="02040503050406030204" pitchFamily="18" charset="0"/>
                                  <a:cs typeface="Times New Roman" panose="02020603050405020304" pitchFamily="18" charset="0"/>
                                </a:rPr>
                              </m:ctrlPr>
                            </m:sSubPr>
                            <m:e>
                              <m:r>
                                <a:rPr lang="en-CA" sz="2400" i="1">
                                  <a:solidFill>
                                    <a:srgbClr val="000000"/>
                                  </a:solidFill>
                                  <a:latin typeface="Cambria Math" panose="02040503050406030204" pitchFamily="18" charset="0"/>
                                  <a:cs typeface="Times New Roman" panose="02020603050405020304" pitchFamily="18" charset="0"/>
                                </a:rPr>
                                <m:t>𝑌</m:t>
                              </m:r>
                            </m:e>
                            <m:sub>
                              <m:r>
                                <a:rPr lang="en-CA" sz="2400" i="1">
                                  <a:solidFill>
                                    <a:srgbClr val="000000"/>
                                  </a:solidFill>
                                  <a:latin typeface="Cambria Math" panose="02040503050406030204" pitchFamily="18" charset="0"/>
                                  <a:cs typeface="Times New Roman" panose="02020603050405020304" pitchFamily="18" charset="0"/>
                                </a:rPr>
                                <m:t>h</m:t>
                              </m:r>
                            </m:sub>
                          </m:sSub>
                          <m:d>
                            <m:dPr>
                              <m:ctrlPr>
                                <a:rPr lang="en-CA" sz="2400" b="0" i="1" smtClean="0">
                                  <a:solidFill>
                                    <a:srgbClr val="000000"/>
                                  </a:solidFill>
                                  <a:latin typeface="Cambria Math" panose="02040503050406030204" pitchFamily="18" charset="0"/>
                                  <a:cs typeface="Times New Roman" panose="02020603050405020304" pitchFamily="18" charset="0"/>
                                </a:rPr>
                              </m:ctrlPr>
                            </m:dPr>
                            <m:e>
                              <m:sSub>
                                <m:sSubPr>
                                  <m:ctrlPr>
                                    <a:rPr lang="en-CA" sz="2400" b="0" i="1" smtClean="0">
                                      <a:solidFill>
                                        <a:srgbClr val="000000"/>
                                      </a:solidFill>
                                      <a:latin typeface="Cambria Math" panose="02040503050406030204" pitchFamily="18" charset="0"/>
                                      <a:cs typeface="Times New Roman" panose="02020603050405020304" pitchFamily="18" charset="0"/>
                                    </a:rPr>
                                  </m:ctrlPr>
                                </m:sSubPr>
                                <m:e>
                                  <m:r>
                                    <a:rPr lang="en-CA" sz="2400" b="0" i="1" smtClean="0">
                                      <a:solidFill>
                                        <a:srgbClr val="000000"/>
                                      </a:solidFill>
                                      <a:latin typeface="Cambria Math" panose="02040503050406030204" pitchFamily="18" charset="0"/>
                                      <a:cs typeface="Times New Roman" panose="02020603050405020304" pitchFamily="18" charset="0"/>
                                    </a:rPr>
                                    <m:t>𝐽</m:t>
                                  </m:r>
                                </m:e>
                                <m:sub>
                                  <m:r>
                                    <a:rPr lang="en-CA" sz="2400" b="0" i="1" smtClean="0">
                                      <a:solidFill>
                                        <a:srgbClr val="000000"/>
                                      </a:solidFill>
                                      <a:latin typeface="Cambria Math" panose="02040503050406030204" pitchFamily="18" charset="0"/>
                                      <a:cs typeface="Times New Roman" panose="02020603050405020304" pitchFamily="18" charset="0"/>
                                    </a:rPr>
                                    <m:t>h</m:t>
                                  </m:r>
                                  <m:r>
                                    <a:rPr lang="en-CA" sz="2400" b="0" i="1" smtClean="0">
                                      <a:solidFill>
                                        <a:srgbClr val="000000"/>
                                      </a:solidFill>
                                      <a:latin typeface="Cambria Math" panose="02040503050406030204" pitchFamily="18" charset="0"/>
                                      <a:cs typeface="Times New Roman" panose="02020603050405020304" pitchFamily="18" charset="0"/>
                                    </a:rPr>
                                    <m:t>−</m:t>
                                  </m:r>
                                  <m:r>
                                    <a:rPr lang="en-CA" sz="2400" b="0" i="1" smtClean="0">
                                      <a:solidFill>
                                        <a:srgbClr val="000000"/>
                                      </a:solidFill>
                                      <a:latin typeface="Cambria Math" panose="02040503050406030204" pitchFamily="18" charset="0"/>
                                      <a:cs typeface="Times New Roman" panose="02020603050405020304" pitchFamily="18" charset="0"/>
                                    </a:rPr>
                                    <m:t>𝑗</m:t>
                                  </m:r>
                                </m:sub>
                              </m:sSub>
                              <m:r>
                                <a:rPr lang="en-CA" sz="2400" b="0" i="1" smtClean="0">
                                  <a:solidFill>
                                    <a:srgbClr val="000000"/>
                                  </a:solidFill>
                                  <a:latin typeface="Cambria Math" panose="02040503050406030204" pitchFamily="18" charset="0"/>
                                  <a:cs typeface="Times New Roman" panose="02020603050405020304" pitchFamily="18" charset="0"/>
                                </a:rPr>
                                <m:t>,</m:t>
                              </m:r>
                              <m:r>
                                <a:rPr lang="en-CA" sz="2400" b="0" i="1" smtClean="0">
                                  <a:solidFill>
                                    <a:srgbClr val="000000"/>
                                  </a:solidFill>
                                  <a:latin typeface="Cambria Math" panose="02040503050406030204" pitchFamily="18" charset="0"/>
                                  <a:cs typeface="Times New Roman" panose="02020603050405020304" pitchFamily="18" charset="0"/>
                                </a:rPr>
                                <m:t>𝜉</m:t>
                              </m:r>
                              <m:r>
                                <a:rPr lang="en-CA" sz="2400" b="0" i="1" smtClean="0">
                                  <a:solidFill>
                                    <a:srgbClr val="000000"/>
                                  </a:solidFill>
                                  <a:latin typeface="Cambria Math" panose="02040503050406030204" pitchFamily="18" charset="0"/>
                                  <a:cs typeface="Times New Roman" panose="02020603050405020304" pitchFamily="18" charset="0"/>
                                </a:rPr>
                                <m:t>,</m:t>
                              </m:r>
                              <m:r>
                                <a:rPr lang="en-CA" sz="2400" b="0" i="1" smtClean="0">
                                  <a:solidFill>
                                    <a:srgbClr val="000000"/>
                                  </a:solidFill>
                                  <a:latin typeface="Cambria Math" panose="02040503050406030204" pitchFamily="18" charset="0"/>
                                  <a:cs typeface="Times New Roman" panose="02020603050405020304" pitchFamily="18" charset="0"/>
                                </a:rPr>
                                <m:t>𝑃𝑟𝑒</m:t>
                              </m:r>
                              <m:sSubSup>
                                <m:sSubSupPr>
                                  <m:ctrlPr>
                                    <a:rPr lang="en-CA" sz="2400" b="0" i="1" smtClean="0">
                                      <a:solidFill>
                                        <a:srgbClr val="000000"/>
                                      </a:solidFill>
                                      <a:latin typeface="Cambria Math" panose="02040503050406030204" pitchFamily="18" charset="0"/>
                                      <a:cs typeface="Times New Roman" panose="02020603050405020304" pitchFamily="18" charset="0"/>
                                    </a:rPr>
                                  </m:ctrlPr>
                                </m:sSubSupPr>
                                <m:e>
                                  <m:r>
                                    <a:rPr lang="en-CA" sz="2400" b="0" i="1" smtClean="0">
                                      <a:solidFill>
                                        <a:srgbClr val="000000"/>
                                      </a:solidFill>
                                      <a:latin typeface="Cambria Math" panose="02040503050406030204" pitchFamily="18" charset="0"/>
                                      <a:cs typeface="Times New Roman" panose="02020603050405020304" pitchFamily="18" charset="0"/>
                                    </a:rPr>
                                    <m:t>𝑚</m:t>
                                  </m:r>
                                </m:e>
                                <m:sub>
                                  <m:r>
                                    <a:rPr lang="en-CA" sz="2400" b="0" i="1" smtClean="0">
                                      <a:solidFill>
                                        <a:srgbClr val="000000"/>
                                      </a:solidFill>
                                      <a:latin typeface="Cambria Math" panose="02040503050406030204" pitchFamily="18" charset="0"/>
                                      <a:cs typeface="Times New Roman" panose="02020603050405020304" pitchFamily="18" charset="0"/>
                                    </a:rPr>
                                    <m:t>h</m:t>
                                  </m:r>
                                </m:sub>
                                <m:sup>
                                  <m:r>
                                    <a:rPr lang="en-CA" sz="2400" b="0" i="1" smtClean="0">
                                      <a:solidFill>
                                        <a:srgbClr val="000000"/>
                                      </a:solidFill>
                                      <a:latin typeface="Cambria Math" panose="02040503050406030204" pitchFamily="18" charset="0"/>
                                      <a:cs typeface="Times New Roman" panose="02020603050405020304" pitchFamily="18" charset="0"/>
                                    </a:rPr>
                                    <m:t>∗</m:t>
                                  </m:r>
                                </m:sup>
                              </m:sSubSup>
                            </m:e>
                          </m:d>
                        </m:e>
                      </m:d>
                      <m:r>
                        <a:rPr lang="en-CA" sz="2400" b="0" i="0" smtClean="0">
                          <a:solidFill>
                            <a:srgbClr val="000000"/>
                          </a:solidFill>
                          <a:latin typeface="Cambria Math" panose="02040503050406030204" pitchFamily="18" charset="0"/>
                          <a:cs typeface="Times New Roman" panose="02020603050405020304" pitchFamily="18" charset="0"/>
                        </a:rPr>
                        <m:t>−</m:t>
                      </m:r>
                      <m:nary>
                        <m:naryPr>
                          <m:chr m:val="∑"/>
                          <m:supHide m:val="on"/>
                          <m:ctrlPr>
                            <a:rPr lang="en-CA" sz="2400" b="0" i="1" smtClean="0">
                              <a:solidFill>
                                <a:srgbClr val="000000"/>
                              </a:solidFill>
                              <a:latin typeface="Cambria Math" panose="02040503050406030204" pitchFamily="18" charset="0"/>
                              <a:cs typeface="Times New Roman" panose="02020603050405020304" pitchFamily="18" charset="0"/>
                            </a:rPr>
                          </m:ctrlPr>
                        </m:naryPr>
                        <m:sub>
                          <m:r>
                            <a:rPr lang="en-CA" sz="2400" b="0" i="1" smtClean="0">
                              <a:solidFill>
                                <a:srgbClr val="000000"/>
                              </a:solidFill>
                              <a:latin typeface="Cambria Math" panose="02040503050406030204" pitchFamily="18" charset="0"/>
                              <a:cs typeface="Times New Roman" panose="02020603050405020304" pitchFamily="18" charset="0"/>
                            </a:rPr>
                            <m:t>𝑘</m:t>
                          </m:r>
                        </m:sub>
                        <m:sup/>
                        <m:e>
                          <m:r>
                            <a:rPr lang="en-CA" sz="2400" b="0" i="1" smtClean="0">
                              <a:solidFill>
                                <a:srgbClr val="000000"/>
                              </a:solidFill>
                              <a:latin typeface="Cambria Math" panose="02040503050406030204" pitchFamily="18" charset="0"/>
                              <a:cs typeface="Times New Roman" panose="02020603050405020304" pitchFamily="18" charset="0"/>
                            </a:rPr>
                            <m:t>𝑝</m:t>
                          </m:r>
                          <m:sSub>
                            <m:sSubPr>
                              <m:ctrlPr>
                                <a:rPr lang="en-CA" sz="2400" b="0" i="1" smtClean="0">
                                  <a:solidFill>
                                    <a:srgbClr val="000000"/>
                                  </a:solidFill>
                                  <a:latin typeface="Cambria Math" panose="02040503050406030204" pitchFamily="18" charset="0"/>
                                  <a:cs typeface="Times New Roman" panose="02020603050405020304" pitchFamily="18" charset="0"/>
                                </a:rPr>
                              </m:ctrlPr>
                            </m:sSubPr>
                            <m:e>
                              <m:r>
                                <a:rPr lang="en-CA" sz="2400" b="0" i="1" smtClean="0">
                                  <a:solidFill>
                                    <a:srgbClr val="000000"/>
                                  </a:solidFill>
                                  <a:latin typeface="Cambria Math" panose="02040503050406030204" pitchFamily="18" charset="0"/>
                                  <a:cs typeface="Times New Roman" panose="02020603050405020304" pitchFamily="18" charset="0"/>
                                </a:rPr>
                                <m:t>𝑘</m:t>
                              </m:r>
                            </m:e>
                            <m:sub>
                              <m:r>
                                <a:rPr lang="en-CA" sz="2400" b="0" i="1" smtClean="0">
                                  <a:solidFill>
                                    <a:srgbClr val="000000"/>
                                  </a:solidFill>
                                  <a:latin typeface="Cambria Math" panose="02040503050406030204" pitchFamily="18" charset="0"/>
                                  <a:cs typeface="Times New Roman" panose="02020603050405020304" pitchFamily="18" charset="0"/>
                                </a:rPr>
                                <m:t>𝑗</m:t>
                              </m:r>
                            </m:sub>
                          </m:sSub>
                          <m:sSubSup>
                            <m:sSubSupPr>
                              <m:ctrlPr>
                                <a:rPr lang="en-CA" sz="2400" b="0" i="1" smtClean="0">
                                  <a:solidFill>
                                    <a:srgbClr val="000000"/>
                                  </a:solidFill>
                                  <a:latin typeface="Cambria Math" panose="02040503050406030204" pitchFamily="18" charset="0"/>
                                  <a:cs typeface="Times New Roman" panose="02020603050405020304" pitchFamily="18" charset="0"/>
                                </a:rPr>
                              </m:ctrlPr>
                            </m:sSubSupPr>
                            <m:e>
                              <m:r>
                                <a:rPr lang="en-CA" sz="2400" b="0" i="1" smtClean="0">
                                  <a:solidFill>
                                    <a:srgbClr val="000000"/>
                                  </a:solidFill>
                                  <a:latin typeface="Cambria Math" panose="02040503050406030204" pitchFamily="18" charset="0"/>
                                  <a:cs typeface="Times New Roman" panose="02020603050405020304" pitchFamily="18" charset="0"/>
                                </a:rPr>
                                <m:t>𝑞</m:t>
                              </m:r>
                            </m:e>
                            <m:sub>
                              <m:r>
                                <a:rPr lang="en-CA" sz="2400" b="0" i="1" smtClean="0">
                                  <a:solidFill>
                                    <a:srgbClr val="000000"/>
                                  </a:solidFill>
                                  <a:latin typeface="Cambria Math" panose="02040503050406030204" pitchFamily="18" charset="0"/>
                                  <a:cs typeface="Times New Roman" panose="02020603050405020304" pitchFamily="18" charset="0"/>
                                </a:rPr>
                                <m:t>𝑘h</m:t>
                              </m:r>
                            </m:sub>
                            <m:sup>
                              <m:sSub>
                                <m:sSubPr>
                                  <m:ctrlPr>
                                    <a:rPr lang="en-CA" sz="2400" b="0" i="1" smtClean="0">
                                      <a:solidFill>
                                        <a:srgbClr val="000000"/>
                                      </a:solidFill>
                                      <a:latin typeface="Cambria Math" panose="02040503050406030204" pitchFamily="18" charset="0"/>
                                      <a:cs typeface="Times New Roman" panose="02020603050405020304" pitchFamily="18" charset="0"/>
                                    </a:rPr>
                                  </m:ctrlPr>
                                </m:sSubPr>
                                <m:e>
                                  <m:r>
                                    <a:rPr lang="en-CA" sz="2400" b="0" i="1" smtClean="0">
                                      <a:solidFill>
                                        <a:srgbClr val="000000"/>
                                      </a:solidFill>
                                      <a:latin typeface="Cambria Math" panose="02040503050406030204" pitchFamily="18" charset="0"/>
                                      <a:cs typeface="Times New Roman" panose="02020603050405020304" pitchFamily="18" charset="0"/>
                                    </a:rPr>
                                    <m:t>𝐽</m:t>
                                  </m:r>
                                </m:e>
                                <m:sub>
                                  <m:r>
                                    <a:rPr lang="en-CA" sz="2400" b="0" i="1" smtClean="0">
                                      <a:solidFill>
                                        <a:srgbClr val="000000"/>
                                      </a:solidFill>
                                      <a:latin typeface="Cambria Math" panose="02040503050406030204" pitchFamily="18" charset="0"/>
                                      <a:cs typeface="Times New Roman" panose="02020603050405020304" pitchFamily="18" charset="0"/>
                                    </a:rPr>
                                    <m:t>h</m:t>
                                  </m:r>
                                  <m:r>
                                    <a:rPr lang="en-CA" sz="2400" b="0" i="1" smtClean="0">
                                      <a:solidFill>
                                        <a:srgbClr val="000000"/>
                                      </a:solidFill>
                                      <a:latin typeface="Cambria Math" panose="02040503050406030204" pitchFamily="18" charset="0"/>
                                      <a:cs typeface="Times New Roman" panose="02020603050405020304" pitchFamily="18" charset="0"/>
                                    </a:rPr>
                                    <m:t>−</m:t>
                                  </m:r>
                                  <m:r>
                                    <a:rPr lang="en-CA" sz="2400" b="0" i="1" smtClean="0">
                                      <a:solidFill>
                                        <a:srgbClr val="000000"/>
                                      </a:solidFill>
                                      <a:latin typeface="Cambria Math" panose="02040503050406030204" pitchFamily="18" charset="0"/>
                                      <a:cs typeface="Times New Roman" panose="02020603050405020304" pitchFamily="18" charset="0"/>
                                    </a:rPr>
                                    <m:t>𝑗</m:t>
                                  </m:r>
                                </m:sub>
                              </m:sSub>
                            </m:sup>
                          </m:sSubSup>
                        </m:e>
                      </m:nary>
                    </m:oMath>
                  </m:oMathPara>
                </a14:m>
                <a:endParaRPr lang="en-US" sz="2400" b="0" i="0" u="none" strike="noStrike" baseline="0" dirty="0">
                  <a:solidFill>
                    <a:srgbClr val="000000"/>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CA">
                    <a:noFill/>
                  </a:rPr>
                  <a:t> </a:t>
                </a:r>
              </a:p>
            </p:txBody>
          </p:sp>
        </mc:Fallback>
      </mc:AlternateContent>
    </p:spTree>
    <p:extLst>
      <p:ext uri="{BB962C8B-B14F-4D97-AF65-F5344CB8AC3E}">
        <p14:creationId xmlns:p14="http://schemas.microsoft.com/office/powerpoint/2010/main" val="658193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does a </a:t>
            </a:r>
            <a:r>
              <a:rPr lang="en-US" sz="3600" b="1" dirty="0">
                <a:cs typeface="Times New Roman" panose="02020603050405020304" pitchFamily="18" charset="0"/>
              </a:rPr>
              <a:t>insurer-hospital </a:t>
            </a:r>
            <a:r>
              <a:rPr lang="en-US" sz="3600" dirty="0">
                <a:cs typeface="Times New Roman" panose="02020603050405020304" pitchFamily="18" charset="0"/>
              </a:rPr>
              <a:t>contract look like?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US" sz="2400" b="0" i="0" u="none" strike="noStrike" baseline="0" dirty="0">
                    <a:solidFill>
                      <a:srgbClr val="000000"/>
                    </a:solidFill>
                    <a:cs typeface="Times New Roman" panose="02020603050405020304" pitchFamily="18" charset="0"/>
                  </a:rPr>
                  <a:t>Specify </a:t>
                </a:r>
                <a:r>
                  <a:rPr lang="en-US" sz="2400" b="1" i="0" u="none" strike="noStrike" baseline="0" dirty="0">
                    <a:solidFill>
                      <a:srgbClr val="000000"/>
                    </a:solidFill>
                    <a:cs typeface="Times New Roman" panose="02020603050405020304" pitchFamily="18" charset="0"/>
                  </a:rPr>
                  <a:t>agreement values </a:t>
                </a:r>
                <a:r>
                  <a:rPr lang="en-US" sz="2400" i="0" u="none" strike="noStrike" baseline="0" dirty="0">
                    <a:solidFill>
                      <a:srgbClr val="000000"/>
                    </a:solidFill>
                    <a:cs typeface="Times New Roman" panose="02020603050405020304" pitchFamily="18" charset="0"/>
                  </a:rPr>
                  <a:t>for each party: </a:t>
                </a:r>
              </a:p>
              <a:p>
                <a:r>
                  <a:rPr lang="en-US" sz="2400" b="0" dirty="0">
                    <a:solidFill>
                      <a:srgbClr val="000000"/>
                    </a:solidFill>
                    <a:cs typeface="Times New Roman" panose="02020603050405020304" pitchFamily="18" charset="0"/>
                  </a:rPr>
                  <a:t>For hospitals, this is net revenue of patients of plan </a:t>
                </a:r>
                <a14:m>
                  <m:oMath xmlns:m="http://schemas.openxmlformats.org/officeDocument/2006/math">
                    <m:r>
                      <a:rPr lang="en-CA" sz="2400" b="0" i="1" smtClean="0">
                        <a:solidFill>
                          <a:srgbClr val="000000"/>
                        </a:solidFill>
                        <a:latin typeface="Cambria Math" panose="02040503050406030204" pitchFamily="18" charset="0"/>
                        <a:cs typeface="Times New Roman" panose="02020603050405020304" pitchFamily="18" charset="0"/>
                      </a:rPr>
                      <m:t>h</m:t>
                    </m:r>
                    <m:r>
                      <a:rPr lang="en-CA" sz="2400" b="0" i="1" smtClean="0">
                        <a:solidFill>
                          <a:srgbClr val="000000"/>
                        </a:solidFill>
                        <a:latin typeface="Cambria Math" panose="02040503050406030204" pitchFamily="18" charset="0"/>
                        <a:cs typeface="Times New Roman" panose="02020603050405020304" pitchFamily="18" charset="0"/>
                      </a:rPr>
                      <m:t> </m:t>
                    </m:r>
                  </m:oMath>
                </a14:m>
                <a:r>
                  <a:rPr lang="en-US" sz="2400" b="0" i="0" u="none" strike="noStrike" baseline="0" dirty="0">
                    <a:solidFill>
                      <a:srgbClr val="000000"/>
                    </a:solidFill>
                    <a:cs typeface="Times New Roman" panose="02020603050405020304" pitchFamily="18" charset="0"/>
                  </a:rPr>
                  <a:t>coming to the hospital: </a:t>
                </a:r>
              </a:p>
              <a:p>
                <a:pPr marL="0" indent="0">
                  <a:buNone/>
                </a:pPr>
                <a14:m>
                  <m:oMathPara xmlns:m="http://schemas.openxmlformats.org/officeDocument/2006/math">
                    <m:oMathParaPr>
                      <m:jc m:val="centerGroup"/>
                    </m:oMathParaPr>
                    <m:oMath xmlns:m="http://schemas.openxmlformats.org/officeDocument/2006/math">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𝐹</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𝐽</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e>
                      </m:d>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𝑃𝑟𝑒</m:t>
                      </m:r>
                      <m:sSubSup>
                        <m:sSubSup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Sup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𝑚</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up>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sup>
                      </m:sSubSup>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𝐽</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𝐽</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e>
                      </m:d>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𝑌</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d>
                        <m:dPr>
                          <m:ctrlPr>
                            <a:rPr lang="en-CA" sz="2400" i="1">
                              <a:solidFill>
                                <a:srgbClr val="000000"/>
                              </a:solidFill>
                              <a:latin typeface="Cambria Math" panose="02040503050406030204" pitchFamily="18" charset="0"/>
                              <a:cs typeface="Times New Roman" panose="02020603050405020304" pitchFamily="18" charset="0"/>
                            </a:rPr>
                          </m:ctrlPr>
                        </m:dPr>
                        <m:e>
                          <m:sSub>
                            <m:sSubPr>
                              <m:ctrlPr>
                                <a:rPr lang="en-CA" sz="2400" i="1">
                                  <a:solidFill>
                                    <a:srgbClr val="000000"/>
                                  </a:solidFill>
                                  <a:latin typeface="Cambria Math" panose="02040503050406030204" pitchFamily="18" charset="0"/>
                                  <a:cs typeface="Times New Roman" panose="02020603050405020304" pitchFamily="18" charset="0"/>
                                </a:rPr>
                              </m:ctrlPr>
                            </m:sSubPr>
                            <m:e>
                              <m:r>
                                <a:rPr lang="en-CA" sz="2400" i="1">
                                  <a:solidFill>
                                    <a:srgbClr val="000000"/>
                                  </a:solidFill>
                                  <a:latin typeface="Cambria Math" panose="02040503050406030204" pitchFamily="18" charset="0"/>
                                  <a:cs typeface="Times New Roman" panose="02020603050405020304" pitchFamily="18" charset="0"/>
                                </a:rPr>
                                <m:t>𝐽</m:t>
                              </m:r>
                            </m:e>
                            <m:sub>
                              <m:r>
                                <a:rPr lang="en-CA" sz="2400" i="1">
                                  <a:solidFill>
                                    <a:srgbClr val="000000"/>
                                  </a:solidFill>
                                  <a:latin typeface="Cambria Math" panose="02040503050406030204" pitchFamily="18" charset="0"/>
                                  <a:cs typeface="Times New Roman" panose="02020603050405020304" pitchFamily="18" charset="0"/>
                                </a:rPr>
                                <m:t>h</m:t>
                              </m:r>
                            </m:sub>
                          </m:sSub>
                          <m:r>
                            <a:rPr lang="en-CA" sz="2400" i="1">
                              <a:solidFill>
                                <a:srgbClr val="000000"/>
                              </a:solidFill>
                              <a:latin typeface="Cambria Math" panose="02040503050406030204" pitchFamily="18" charset="0"/>
                              <a:cs typeface="Times New Roman" panose="02020603050405020304" pitchFamily="18" charset="0"/>
                            </a:rPr>
                            <m:t>,</m:t>
                          </m:r>
                          <m:r>
                            <a:rPr lang="en-CA" sz="2400" i="1">
                              <a:solidFill>
                                <a:srgbClr val="000000"/>
                              </a:solidFill>
                              <a:latin typeface="Cambria Math" panose="02040503050406030204" pitchFamily="18" charset="0"/>
                              <a:cs typeface="Times New Roman" panose="02020603050405020304" pitchFamily="18" charset="0"/>
                            </a:rPr>
                            <m:t>𝜉</m:t>
                          </m:r>
                          <m:r>
                            <a:rPr lang="en-CA" sz="2400" i="1">
                              <a:solidFill>
                                <a:srgbClr val="000000"/>
                              </a:solidFill>
                              <a:latin typeface="Cambria Math" panose="02040503050406030204" pitchFamily="18" charset="0"/>
                              <a:cs typeface="Times New Roman" panose="02020603050405020304" pitchFamily="18" charset="0"/>
                            </a:rPr>
                            <m:t>,</m:t>
                          </m:r>
                          <m:r>
                            <a:rPr lang="en-CA" sz="2400" i="1">
                              <a:solidFill>
                                <a:srgbClr val="000000"/>
                              </a:solidFill>
                              <a:latin typeface="Cambria Math" panose="02040503050406030204" pitchFamily="18" charset="0"/>
                              <a:cs typeface="Times New Roman" panose="02020603050405020304" pitchFamily="18" charset="0"/>
                            </a:rPr>
                            <m:t>𝑃𝑟𝑒</m:t>
                          </m:r>
                          <m:sSubSup>
                            <m:sSubSupPr>
                              <m:ctrlPr>
                                <a:rPr lang="en-CA" sz="2400" i="1">
                                  <a:solidFill>
                                    <a:srgbClr val="000000"/>
                                  </a:solidFill>
                                  <a:latin typeface="Cambria Math" panose="02040503050406030204" pitchFamily="18" charset="0"/>
                                  <a:cs typeface="Times New Roman" panose="02020603050405020304" pitchFamily="18" charset="0"/>
                                </a:rPr>
                              </m:ctrlPr>
                            </m:sSubSupPr>
                            <m:e>
                              <m:r>
                                <a:rPr lang="en-CA" sz="2400" i="1">
                                  <a:solidFill>
                                    <a:srgbClr val="000000"/>
                                  </a:solidFill>
                                  <a:latin typeface="Cambria Math" panose="02040503050406030204" pitchFamily="18" charset="0"/>
                                  <a:cs typeface="Times New Roman" panose="02020603050405020304" pitchFamily="18" charset="0"/>
                                </a:rPr>
                                <m:t>𝑚</m:t>
                              </m:r>
                            </m:e>
                            <m:sub>
                              <m:r>
                                <a:rPr lang="en-CA" sz="2400" i="1">
                                  <a:solidFill>
                                    <a:srgbClr val="000000"/>
                                  </a:solidFill>
                                  <a:latin typeface="Cambria Math" panose="02040503050406030204" pitchFamily="18" charset="0"/>
                                  <a:cs typeface="Times New Roman" panose="02020603050405020304" pitchFamily="18" charset="0"/>
                                </a:rPr>
                                <m:t>h</m:t>
                              </m:r>
                            </m:sub>
                            <m:sup>
                              <m:r>
                                <a:rPr lang="en-CA" sz="2400" i="1">
                                  <a:solidFill>
                                    <a:srgbClr val="000000"/>
                                  </a:solidFill>
                                  <a:latin typeface="Cambria Math" panose="02040503050406030204" pitchFamily="18" charset="0"/>
                                  <a:cs typeface="Times New Roman" panose="02020603050405020304" pitchFamily="18" charset="0"/>
                                </a:rPr>
                                <m:t>∗</m:t>
                              </m:r>
                            </m:sup>
                          </m:sSubSup>
                        </m:e>
                      </m:d>
                    </m:oMath>
                  </m:oMathPara>
                </a14:m>
                <a:endParaRPr lang="en-US" sz="2400" b="0" i="0" u="none" strike="noStrike" baseline="0" dirty="0">
                  <a:solidFill>
                    <a:srgbClr val="000000"/>
                  </a:solidFill>
                  <a:cs typeface="Times New Roman" panose="02020603050405020304" pitchFamily="18" charset="0"/>
                </a:endParaRPr>
              </a:p>
              <a:p>
                <a:r>
                  <a:rPr lang="en-US" sz="2400" dirty="0">
                    <a:solidFill>
                      <a:srgbClr val="000000"/>
                    </a:solidFill>
                    <a:cs typeface="Times New Roman" panose="02020603050405020304" pitchFamily="18" charset="0"/>
                  </a:rPr>
                  <a:t>Insurer’s disagreement value is therefore: </a:t>
                </a:r>
              </a:p>
              <a:p>
                <a:pPr marL="0" indent="0">
                  <a:buNone/>
                </a:pPr>
                <a14:m>
                  <m:oMathPara xmlns:m="http://schemas.openxmlformats.org/officeDocument/2006/math">
                    <m:oMathParaPr>
                      <m:jc m:val="centerGroup"/>
                    </m:oMathParaPr>
                    <m:oMath xmlns:m="http://schemas.openxmlformats.org/officeDocument/2006/math">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𝐹</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𝐽</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m:t>
                              </m:r>
                            </m:sub>
                          </m:sSub>
                        </m:e>
                      </m:d>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d>
                        <m:dPr>
                          <m:begChr m:val="["/>
                          <m:endChr m:val="]"/>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r>
                            <a:rPr lang="en-CA" sz="2400" i="1">
                              <a:solidFill>
                                <a:srgbClr val="000000"/>
                              </a:solidFill>
                              <a:latin typeface="Cambria Math" panose="02040503050406030204" pitchFamily="18" charset="0"/>
                              <a:cs typeface="Times New Roman" panose="02020603050405020304" pitchFamily="18" charset="0"/>
                            </a:rPr>
                            <m:t>𝑃𝑟𝑒</m:t>
                          </m:r>
                          <m:sSubSup>
                            <m:sSubSupPr>
                              <m:ctrlPr>
                                <a:rPr lang="en-CA" sz="2400" i="1">
                                  <a:solidFill>
                                    <a:srgbClr val="000000"/>
                                  </a:solidFill>
                                  <a:latin typeface="Cambria Math" panose="02040503050406030204" pitchFamily="18" charset="0"/>
                                  <a:cs typeface="Times New Roman" panose="02020603050405020304" pitchFamily="18" charset="0"/>
                                </a:rPr>
                              </m:ctrlPr>
                            </m:sSubSupPr>
                            <m:e>
                              <m:r>
                                <a:rPr lang="en-CA" sz="2400" i="1">
                                  <a:solidFill>
                                    <a:srgbClr val="000000"/>
                                  </a:solidFill>
                                  <a:latin typeface="Cambria Math" panose="02040503050406030204" pitchFamily="18" charset="0"/>
                                  <a:cs typeface="Times New Roman" panose="02020603050405020304" pitchFamily="18" charset="0"/>
                                </a:rPr>
                                <m:t>𝑚</m:t>
                              </m:r>
                            </m:e>
                            <m:sub>
                              <m:r>
                                <a:rPr lang="en-CA" sz="2400" i="1">
                                  <a:solidFill>
                                    <a:srgbClr val="000000"/>
                                  </a:solidFill>
                                  <a:latin typeface="Cambria Math" panose="02040503050406030204" pitchFamily="18" charset="0"/>
                                  <a:cs typeface="Times New Roman" panose="02020603050405020304" pitchFamily="18" charset="0"/>
                                </a:rPr>
                                <m:t>h</m:t>
                              </m:r>
                            </m:sub>
                            <m:sup>
                              <m:r>
                                <a:rPr lang="en-CA" sz="2400" i="1">
                                  <a:solidFill>
                                    <a:srgbClr val="000000"/>
                                  </a:solidFill>
                                  <a:latin typeface="Cambria Math" panose="02040503050406030204" pitchFamily="18" charset="0"/>
                                  <a:cs typeface="Times New Roman" panose="02020603050405020304" pitchFamily="18" charset="0"/>
                                </a:rPr>
                                <m:t>∗</m:t>
                              </m:r>
                            </m:sup>
                          </m:sSubSup>
                          <m:d>
                            <m:dPr>
                              <m:ctrlPr>
                                <a:rPr lang="en-CA" sz="2400" i="1">
                                  <a:solidFill>
                                    <a:srgbClr val="000000"/>
                                  </a:solidFill>
                                  <a:latin typeface="Cambria Math" panose="02040503050406030204" pitchFamily="18" charset="0"/>
                                  <a:cs typeface="Times New Roman" panose="02020603050405020304" pitchFamily="18" charset="0"/>
                                </a:rPr>
                              </m:ctrlPr>
                            </m:dPr>
                            <m:e>
                              <m:sSub>
                                <m:sSubPr>
                                  <m:ctrlPr>
                                    <a:rPr lang="en-CA" sz="2400" i="1">
                                      <a:solidFill>
                                        <a:srgbClr val="000000"/>
                                      </a:solidFill>
                                      <a:latin typeface="Cambria Math" panose="02040503050406030204" pitchFamily="18" charset="0"/>
                                      <a:cs typeface="Times New Roman" panose="02020603050405020304" pitchFamily="18" charset="0"/>
                                    </a:rPr>
                                  </m:ctrlPr>
                                </m:sSubPr>
                                <m:e>
                                  <m:r>
                                    <a:rPr lang="en-CA" sz="2400" i="1">
                                      <a:solidFill>
                                        <a:srgbClr val="000000"/>
                                      </a:solidFill>
                                      <a:latin typeface="Cambria Math" panose="02040503050406030204" pitchFamily="18" charset="0"/>
                                      <a:cs typeface="Times New Roman" panose="02020603050405020304" pitchFamily="18" charset="0"/>
                                    </a:rPr>
                                    <m:t>𝐽</m:t>
                                  </m:r>
                                </m:e>
                                <m:sub>
                                  <m:r>
                                    <a:rPr lang="en-CA" sz="2400" i="1">
                                      <a:solidFill>
                                        <a:srgbClr val="000000"/>
                                      </a:solidFill>
                                      <a:latin typeface="Cambria Math" panose="02040503050406030204" pitchFamily="18" charset="0"/>
                                      <a:cs typeface="Times New Roman" panose="02020603050405020304" pitchFamily="18" charset="0"/>
                                    </a:rPr>
                                    <m:t>h</m:t>
                                  </m:r>
                                  <m:r>
                                    <a:rPr lang="en-CA" sz="2400" b="0" i="1" smtClean="0">
                                      <a:solidFill>
                                        <a:srgbClr val="000000"/>
                                      </a:solidFill>
                                      <a:latin typeface="Cambria Math" panose="02040503050406030204" pitchFamily="18" charset="0"/>
                                      <a:cs typeface="Times New Roman" panose="02020603050405020304" pitchFamily="18" charset="0"/>
                                    </a:rPr>
                                    <m:t>−</m:t>
                                  </m:r>
                                  <m:r>
                                    <a:rPr lang="en-CA" sz="2400" b="0" i="1" smtClean="0">
                                      <a:solidFill>
                                        <a:srgbClr val="000000"/>
                                      </a:solidFill>
                                      <a:latin typeface="Cambria Math" panose="02040503050406030204" pitchFamily="18" charset="0"/>
                                      <a:cs typeface="Times New Roman" panose="02020603050405020304" pitchFamily="18" charset="0"/>
                                    </a:rPr>
                                    <m:t>𝑗</m:t>
                                  </m:r>
                                </m:sub>
                              </m:sSub>
                              <m:r>
                                <a:rPr lang="en-CA" sz="2400" i="1">
                                  <a:solidFill>
                                    <a:srgbClr val="000000"/>
                                  </a:solidFill>
                                  <a:latin typeface="Cambria Math" panose="02040503050406030204" pitchFamily="18" charset="0"/>
                                  <a:cs typeface="Times New Roman" panose="02020603050405020304" pitchFamily="18" charset="0"/>
                                </a:rPr>
                                <m:t>,</m:t>
                              </m:r>
                              <m:sSub>
                                <m:sSubPr>
                                  <m:ctrlPr>
                                    <a:rPr lang="en-CA" sz="2400" i="1">
                                      <a:solidFill>
                                        <a:srgbClr val="000000"/>
                                      </a:solidFill>
                                      <a:latin typeface="Cambria Math" panose="02040503050406030204" pitchFamily="18" charset="0"/>
                                      <a:cs typeface="Times New Roman" panose="02020603050405020304" pitchFamily="18" charset="0"/>
                                    </a:rPr>
                                  </m:ctrlPr>
                                </m:sSubPr>
                                <m:e>
                                  <m:r>
                                    <a:rPr lang="en-CA" sz="2400" i="1">
                                      <a:solidFill>
                                        <a:srgbClr val="000000"/>
                                      </a:solidFill>
                                      <a:latin typeface="Cambria Math" panose="02040503050406030204" pitchFamily="18" charset="0"/>
                                      <a:cs typeface="Times New Roman" panose="02020603050405020304" pitchFamily="18" charset="0"/>
                                    </a:rPr>
                                    <m:t>𝐽</m:t>
                                  </m:r>
                                </m:e>
                                <m:sub>
                                  <m:r>
                                    <a:rPr lang="en-CA" sz="2400" i="1">
                                      <a:solidFill>
                                        <a:srgbClr val="000000"/>
                                      </a:solidFill>
                                      <a:latin typeface="Cambria Math" panose="02040503050406030204" pitchFamily="18" charset="0"/>
                                      <a:cs typeface="Times New Roman" panose="02020603050405020304" pitchFamily="18" charset="0"/>
                                    </a:rPr>
                                    <m:t>−</m:t>
                                  </m:r>
                                  <m:r>
                                    <a:rPr lang="en-CA" sz="2400" i="1">
                                      <a:solidFill>
                                        <a:srgbClr val="000000"/>
                                      </a:solidFill>
                                      <a:latin typeface="Cambria Math" panose="02040503050406030204" pitchFamily="18" charset="0"/>
                                      <a:cs typeface="Times New Roman" panose="02020603050405020304" pitchFamily="18" charset="0"/>
                                    </a:rPr>
                                    <m:t>h</m:t>
                                  </m:r>
                                </m:sub>
                              </m:sSub>
                            </m:e>
                          </m:d>
                          <m:r>
                            <a:rPr lang="en-CA" sz="2400" b="0" i="1" smtClean="0">
                              <a:solidFill>
                                <a:srgbClr val="000000"/>
                              </a:solidFill>
                              <a:latin typeface="Cambria Math" panose="02040503050406030204" pitchFamily="18" charset="0"/>
                              <a:cs typeface="Times New Roman" panose="02020603050405020304" pitchFamily="18" charset="0"/>
                            </a:rPr>
                            <m:t>×</m:t>
                          </m:r>
                          <m:sSub>
                            <m:sSubPr>
                              <m:ctrlPr>
                                <a:rPr lang="en-CA" sz="2400" i="1">
                                  <a:solidFill>
                                    <a:srgbClr val="000000"/>
                                  </a:solidFill>
                                  <a:latin typeface="Cambria Math" panose="02040503050406030204" pitchFamily="18" charset="0"/>
                                  <a:cs typeface="Times New Roman" panose="02020603050405020304" pitchFamily="18" charset="0"/>
                                </a:rPr>
                              </m:ctrlPr>
                            </m:sSubPr>
                            <m:e>
                              <m:r>
                                <a:rPr lang="en-CA" sz="2400" i="1">
                                  <a:solidFill>
                                    <a:srgbClr val="000000"/>
                                  </a:solidFill>
                                  <a:latin typeface="Cambria Math" panose="02040503050406030204" pitchFamily="18" charset="0"/>
                                  <a:cs typeface="Times New Roman" panose="02020603050405020304" pitchFamily="18" charset="0"/>
                                </a:rPr>
                                <m:t>𝑌</m:t>
                              </m:r>
                            </m:e>
                            <m:sub>
                              <m:r>
                                <a:rPr lang="en-CA" sz="2400" i="1">
                                  <a:solidFill>
                                    <a:srgbClr val="000000"/>
                                  </a:solidFill>
                                  <a:latin typeface="Cambria Math" panose="02040503050406030204" pitchFamily="18" charset="0"/>
                                  <a:cs typeface="Times New Roman" panose="02020603050405020304" pitchFamily="18" charset="0"/>
                                </a:rPr>
                                <m:t>h</m:t>
                              </m:r>
                            </m:sub>
                          </m:sSub>
                          <m:d>
                            <m:dPr>
                              <m:ctrlPr>
                                <a:rPr lang="en-CA" sz="2400" b="0" i="1" smtClean="0">
                                  <a:solidFill>
                                    <a:srgbClr val="000000"/>
                                  </a:solidFill>
                                  <a:latin typeface="Cambria Math" panose="02040503050406030204" pitchFamily="18" charset="0"/>
                                  <a:cs typeface="Times New Roman" panose="02020603050405020304" pitchFamily="18" charset="0"/>
                                </a:rPr>
                              </m:ctrlPr>
                            </m:dPr>
                            <m:e>
                              <m:sSub>
                                <m:sSubPr>
                                  <m:ctrlPr>
                                    <a:rPr lang="en-CA" sz="2400" b="0" i="1" smtClean="0">
                                      <a:solidFill>
                                        <a:srgbClr val="000000"/>
                                      </a:solidFill>
                                      <a:latin typeface="Cambria Math" panose="02040503050406030204" pitchFamily="18" charset="0"/>
                                      <a:cs typeface="Times New Roman" panose="02020603050405020304" pitchFamily="18" charset="0"/>
                                    </a:rPr>
                                  </m:ctrlPr>
                                </m:sSubPr>
                                <m:e>
                                  <m:r>
                                    <a:rPr lang="en-CA" sz="2400" b="0" i="1" smtClean="0">
                                      <a:solidFill>
                                        <a:srgbClr val="000000"/>
                                      </a:solidFill>
                                      <a:latin typeface="Cambria Math" panose="02040503050406030204" pitchFamily="18" charset="0"/>
                                      <a:cs typeface="Times New Roman" panose="02020603050405020304" pitchFamily="18" charset="0"/>
                                    </a:rPr>
                                    <m:t>𝐽</m:t>
                                  </m:r>
                                </m:e>
                                <m:sub>
                                  <m:r>
                                    <a:rPr lang="en-CA" sz="2400" b="0" i="1" smtClean="0">
                                      <a:solidFill>
                                        <a:srgbClr val="000000"/>
                                      </a:solidFill>
                                      <a:latin typeface="Cambria Math" panose="02040503050406030204" pitchFamily="18" charset="0"/>
                                      <a:cs typeface="Times New Roman" panose="02020603050405020304" pitchFamily="18" charset="0"/>
                                    </a:rPr>
                                    <m:t>h</m:t>
                                  </m:r>
                                  <m:r>
                                    <a:rPr lang="en-CA" sz="2400" b="0" i="1" smtClean="0">
                                      <a:solidFill>
                                        <a:srgbClr val="000000"/>
                                      </a:solidFill>
                                      <a:latin typeface="Cambria Math" panose="02040503050406030204" pitchFamily="18" charset="0"/>
                                      <a:cs typeface="Times New Roman" panose="02020603050405020304" pitchFamily="18" charset="0"/>
                                    </a:rPr>
                                    <m:t>−</m:t>
                                  </m:r>
                                  <m:r>
                                    <a:rPr lang="en-CA" sz="2400" b="0" i="1" smtClean="0">
                                      <a:solidFill>
                                        <a:srgbClr val="000000"/>
                                      </a:solidFill>
                                      <a:latin typeface="Cambria Math" panose="02040503050406030204" pitchFamily="18" charset="0"/>
                                      <a:cs typeface="Times New Roman" panose="02020603050405020304" pitchFamily="18" charset="0"/>
                                    </a:rPr>
                                    <m:t>𝑗</m:t>
                                  </m:r>
                                </m:sub>
                              </m:sSub>
                              <m:r>
                                <a:rPr lang="en-CA" sz="2400" b="0" i="1" smtClean="0">
                                  <a:solidFill>
                                    <a:srgbClr val="000000"/>
                                  </a:solidFill>
                                  <a:latin typeface="Cambria Math" panose="02040503050406030204" pitchFamily="18" charset="0"/>
                                  <a:cs typeface="Times New Roman" panose="02020603050405020304" pitchFamily="18" charset="0"/>
                                </a:rPr>
                                <m:t>,</m:t>
                              </m:r>
                              <m:r>
                                <a:rPr lang="en-CA" sz="2400" b="0" i="1" smtClean="0">
                                  <a:solidFill>
                                    <a:srgbClr val="000000"/>
                                  </a:solidFill>
                                  <a:latin typeface="Cambria Math" panose="02040503050406030204" pitchFamily="18" charset="0"/>
                                  <a:cs typeface="Times New Roman" panose="02020603050405020304" pitchFamily="18" charset="0"/>
                                </a:rPr>
                                <m:t>𝜉</m:t>
                              </m:r>
                              <m:r>
                                <a:rPr lang="en-CA" sz="2400" b="0" i="1" smtClean="0">
                                  <a:solidFill>
                                    <a:srgbClr val="000000"/>
                                  </a:solidFill>
                                  <a:latin typeface="Cambria Math" panose="02040503050406030204" pitchFamily="18" charset="0"/>
                                  <a:cs typeface="Times New Roman" panose="02020603050405020304" pitchFamily="18" charset="0"/>
                                </a:rPr>
                                <m:t>,</m:t>
                              </m:r>
                              <m:r>
                                <a:rPr lang="en-CA" sz="2400" b="0" i="1" smtClean="0">
                                  <a:solidFill>
                                    <a:srgbClr val="000000"/>
                                  </a:solidFill>
                                  <a:latin typeface="Cambria Math" panose="02040503050406030204" pitchFamily="18" charset="0"/>
                                  <a:cs typeface="Times New Roman" panose="02020603050405020304" pitchFamily="18" charset="0"/>
                                </a:rPr>
                                <m:t>𝑃𝑟𝑒</m:t>
                              </m:r>
                              <m:sSubSup>
                                <m:sSubSupPr>
                                  <m:ctrlPr>
                                    <a:rPr lang="en-CA" sz="2400" b="0" i="1" smtClean="0">
                                      <a:solidFill>
                                        <a:srgbClr val="000000"/>
                                      </a:solidFill>
                                      <a:latin typeface="Cambria Math" panose="02040503050406030204" pitchFamily="18" charset="0"/>
                                      <a:cs typeface="Times New Roman" panose="02020603050405020304" pitchFamily="18" charset="0"/>
                                    </a:rPr>
                                  </m:ctrlPr>
                                </m:sSubSupPr>
                                <m:e>
                                  <m:r>
                                    <a:rPr lang="en-CA" sz="2400" b="0" i="1" smtClean="0">
                                      <a:solidFill>
                                        <a:srgbClr val="000000"/>
                                      </a:solidFill>
                                      <a:latin typeface="Cambria Math" panose="02040503050406030204" pitchFamily="18" charset="0"/>
                                      <a:cs typeface="Times New Roman" panose="02020603050405020304" pitchFamily="18" charset="0"/>
                                    </a:rPr>
                                    <m:t>𝑚</m:t>
                                  </m:r>
                                </m:e>
                                <m:sub>
                                  <m:r>
                                    <a:rPr lang="en-CA" sz="2400" b="0" i="1" smtClean="0">
                                      <a:solidFill>
                                        <a:srgbClr val="000000"/>
                                      </a:solidFill>
                                      <a:latin typeface="Cambria Math" panose="02040503050406030204" pitchFamily="18" charset="0"/>
                                      <a:cs typeface="Times New Roman" panose="02020603050405020304" pitchFamily="18" charset="0"/>
                                    </a:rPr>
                                    <m:t>h</m:t>
                                  </m:r>
                                </m:sub>
                                <m:sup>
                                  <m:r>
                                    <a:rPr lang="en-CA" sz="2400" b="0" i="1" smtClean="0">
                                      <a:solidFill>
                                        <a:srgbClr val="000000"/>
                                      </a:solidFill>
                                      <a:latin typeface="Cambria Math" panose="02040503050406030204" pitchFamily="18" charset="0"/>
                                      <a:cs typeface="Times New Roman" panose="02020603050405020304" pitchFamily="18" charset="0"/>
                                    </a:rPr>
                                    <m:t>∗</m:t>
                                  </m:r>
                                </m:sup>
                              </m:sSubSup>
                            </m:e>
                          </m:d>
                        </m:e>
                      </m:d>
                      <m:r>
                        <a:rPr lang="en-CA" sz="2400" b="0" i="0" smtClean="0">
                          <a:solidFill>
                            <a:srgbClr val="000000"/>
                          </a:solidFill>
                          <a:latin typeface="Cambria Math" panose="02040503050406030204" pitchFamily="18" charset="0"/>
                          <a:cs typeface="Times New Roman" panose="02020603050405020304" pitchFamily="18" charset="0"/>
                        </a:rPr>
                        <m:t>−</m:t>
                      </m:r>
                      <m:nary>
                        <m:naryPr>
                          <m:chr m:val="∑"/>
                          <m:supHide m:val="on"/>
                          <m:ctrlPr>
                            <a:rPr lang="en-CA" sz="2400" b="0" i="1" smtClean="0">
                              <a:solidFill>
                                <a:srgbClr val="000000"/>
                              </a:solidFill>
                              <a:latin typeface="Cambria Math" panose="02040503050406030204" pitchFamily="18" charset="0"/>
                              <a:cs typeface="Times New Roman" panose="02020603050405020304" pitchFamily="18" charset="0"/>
                            </a:rPr>
                          </m:ctrlPr>
                        </m:naryPr>
                        <m:sub>
                          <m:r>
                            <a:rPr lang="en-CA" sz="2400" b="0" i="1" smtClean="0">
                              <a:solidFill>
                                <a:srgbClr val="000000"/>
                              </a:solidFill>
                              <a:latin typeface="Cambria Math" panose="02040503050406030204" pitchFamily="18" charset="0"/>
                              <a:cs typeface="Times New Roman" panose="02020603050405020304" pitchFamily="18" charset="0"/>
                            </a:rPr>
                            <m:t>𝑘</m:t>
                          </m:r>
                        </m:sub>
                        <m:sup/>
                        <m:e>
                          <m:r>
                            <a:rPr lang="en-CA" sz="2400" b="0" i="1" smtClean="0">
                              <a:solidFill>
                                <a:srgbClr val="000000"/>
                              </a:solidFill>
                              <a:latin typeface="Cambria Math" panose="02040503050406030204" pitchFamily="18" charset="0"/>
                              <a:cs typeface="Times New Roman" panose="02020603050405020304" pitchFamily="18" charset="0"/>
                            </a:rPr>
                            <m:t>𝑝</m:t>
                          </m:r>
                          <m:sSub>
                            <m:sSubPr>
                              <m:ctrlPr>
                                <a:rPr lang="en-CA" sz="2400" b="0" i="1" smtClean="0">
                                  <a:solidFill>
                                    <a:srgbClr val="000000"/>
                                  </a:solidFill>
                                  <a:latin typeface="Cambria Math" panose="02040503050406030204" pitchFamily="18" charset="0"/>
                                  <a:cs typeface="Times New Roman" panose="02020603050405020304" pitchFamily="18" charset="0"/>
                                </a:rPr>
                              </m:ctrlPr>
                            </m:sSubPr>
                            <m:e>
                              <m:r>
                                <a:rPr lang="en-CA" sz="2400" b="0" i="1" smtClean="0">
                                  <a:solidFill>
                                    <a:srgbClr val="000000"/>
                                  </a:solidFill>
                                  <a:latin typeface="Cambria Math" panose="02040503050406030204" pitchFamily="18" charset="0"/>
                                  <a:cs typeface="Times New Roman" panose="02020603050405020304" pitchFamily="18" charset="0"/>
                                </a:rPr>
                                <m:t>𝑘</m:t>
                              </m:r>
                            </m:e>
                            <m:sub>
                              <m:r>
                                <a:rPr lang="en-CA" sz="2400" b="0" i="1" smtClean="0">
                                  <a:solidFill>
                                    <a:srgbClr val="000000"/>
                                  </a:solidFill>
                                  <a:latin typeface="Cambria Math" panose="02040503050406030204" pitchFamily="18" charset="0"/>
                                  <a:cs typeface="Times New Roman" panose="02020603050405020304" pitchFamily="18" charset="0"/>
                                </a:rPr>
                                <m:t>𝑗</m:t>
                              </m:r>
                            </m:sub>
                          </m:sSub>
                          <m:sSubSup>
                            <m:sSubSupPr>
                              <m:ctrlPr>
                                <a:rPr lang="en-CA" sz="2400" b="0" i="1" smtClean="0">
                                  <a:solidFill>
                                    <a:srgbClr val="000000"/>
                                  </a:solidFill>
                                  <a:latin typeface="Cambria Math" panose="02040503050406030204" pitchFamily="18" charset="0"/>
                                  <a:cs typeface="Times New Roman" panose="02020603050405020304" pitchFamily="18" charset="0"/>
                                </a:rPr>
                              </m:ctrlPr>
                            </m:sSubSupPr>
                            <m:e>
                              <m:r>
                                <a:rPr lang="en-CA" sz="2400" b="0" i="1" smtClean="0">
                                  <a:solidFill>
                                    <a:srgbClr val="000000"/>
                                  </a:solidFill>
                                  <a:latin typeface="Cambria Math" panose="02040503050406030204" pitchFamily="18" charset="0"/>
                                  <a:cs typeface="Times New Roman" panose="02020603050405020304" pitchFamily="18" charset="0"/>
                                </a:rPr>
                                <m:t>𝑞</m:t>
                              </m:r>
                            </m:e>
                            <m:sub>
                              <m:r>
                                <a:rPr lang="en-CA" sz="2400" b="0" i="1" smtClean="0">
                                  <a:solidFill>
                                    <a:srgbClr val="000000"/>
                                  </a:solidFill>
                                  <a:latin typeface="Cambria Math" panose="02040503050406030204" pitchFamily="18" charset="0"/>
                                  <a:cs typeface="Times New Roman" panose="02020603050405020304" pitchFamily="18" charset="0"/>
                                </a:rPr>
                                <m:t>𝑘h</m:t>
                              </m:r>
                            </m:sub>
                            <m:sup>
                              <m:sSub>
                                <m:sSubPr>
                                  <m:ctrlPr>
                                    <a:rPr lang="en-CA" sz="2400" b="0" i="1" smtClean="0">
                                      <a:solidFill>
                                        <a:srgbClr val="000000"/>
                                      </a:solidFill>
                                      <a:latin typeface="Cambria Math" panose="02040503050406030204" pitchFamily="18" charset="0"/>
                                      <a:cs typeface="Times New Roman" panose="02020603050405020304" pitchFamily="18" charset="0"/>
                                    </a:rPr>
                                  </m:ctrlPr>
                                </m:sSubPr>
                                <m:e>
                                  <m:r>
                                    <a:rPr lang="en-CA" sz="2400" b="0" i="1" smtClean="0">
                                      <a:solidFill>
                                        <a:srgbClr val="000000"/>
                                      </a:solidFill>
                                      <a:latin typeface="Cambria Math" panose="02040503050406030204" pitchFamily="18" charset="0"/>
                                      <a:cs typeface="Times New Roman" panose="02020603050405020304" pitchFamily="18" charset="0"/>
                                    </a:rPr>
                                    <m:t>𝐽</m:t>
                                  </m:r>
                                </m:e>
                                <m:sub>
                                  <m:r>
                                    <a:rPr lang="en-CA" sz="2400" b="0" i="1" smtClean="0">
                                      <a:solidFill>
                                        <a:srgbClr val="000000"/>
                                      </a:solidFill>
                                      <a:latin typeface="Cambria Math" panose="02040503050406030204" pitchFamily="18" charset="0"/>
                                      <a:cs typeface="Times New Roman" panose="02020603050405020304" pitchFamily="18" charset="0"/>
                                    </a:rPr>
                                    <m:t>h</m:t>
                                  </m:r>
                                  <m:r>
                                    <a:rPr lang="en-CA" sz="2400" b="0" i="1" smtClean="0">
                                      <a:solidFill>
                                        <a:srgbClr val="000000"/>
                                      </a:solidFill>
                                      <a:latin typeface="Cambria Math" panose="02040503050406030204" pitchFamily="18" charset="0"/>
                                      <a:cs typeface="Times New Roman" panose="02020603050405020304" pitchFamily="18" charset="0"/>
                                    </a:rPr>
                                    <m:t>−</m:t>
                                  </m:r>
                                  <m:r>
                                    <a:rPr lang="en-CA" sz="2400" b="0" i="1" smtClean="0">
                                      <a:solidFill>
                                        <a:srgbClr val="000000"/>
                                      </a:solidFill>
                                      <a:latin typeface="Cambria Math" panose="02040503050406030204" pitchFamily="18" charset="0"/>
                                      <a:cs typeface="Times New Roman" panose="02020603050405020304" pitchFamily="18" charset="0"/>
                                    </a:rPr>
                                    <m:t>𝑗</m:t>
                                  </m:r>
                                </m:sub>
                              </m:sSub>
                            </m:sup>
                          </m:sSubSup>
                        </m:e>
                      </m:nary>
                    </m:oMath>
                  </m:oMathPara>
                </a14:m>
                <a:endParaRPr lang="en-US" sz="2400" b="0" i="0" u="none" strike="noStrike" baseline="0" dirty="0">
                  <a:solidFill>
                    <a:srgbClr val="000000"/>
                  </a:solidFill>
                  <a:cs typeface="Times New Roman" panose="02020603050405020304" pitchFamily="18" charset="0"/>
                </a:endParaRPr>
              </a:p>
              <a:p>
                <a:r>
                  <a:rPr lang="en-US" sz="2400" dirty="0">
                    <a:solidFill>
                      <a:srgbClr val="000000"/>
                    </a:solidFill>
                    <a:cs typeface="Times New Roman" panose="02020603050405020304" pitchFamily="18" charset="0"/>
                  </a:rPr>
                  <a:t>Bargaining takes place </a:t>
                </a:r>
                <a:r>
                  <a:rPr lang="en-US" sz="2400" b="1" dirty="0">
                    <a:solidFill>
                      <a:srgbClr val="000000"/>
                    </a:solidFill>
                    <a:cs typeface="Times New Roman" panose="02020603050405020304" pitchFamily="18" charset="0"/>
                  </a:rPr>
                  <a:t>only if difference </a:t>
                </a:r>
                <a14:m>
                  <m:oMath xmlns:m="http://schemas.openxmlformats.org/officeDocument/2006/math">
                    <m:sSub>
                      <m:sSubPr>
                        <m:ctrlPr>
                          <a:rPr lang="en-CA" sz="2400" i="1" smtClean="0">
                            <a:solidFill>
                              <a:srgbClr val="000000"/>
                            </a:solidFill>
                            <a:latin typeface="Cambria Math" panose="02040503050406030204" pitchFamily="18" charset="0"/>
                            <a:cs typeface="Times New Roman" panose="02020603050405020304" pitchFamily="18" charset="0"/>
                          </a:rPr>
                        </m:ctrlPr>
                      </m:sSubPr>
                      <m:e>
                        <m:r>
                          <a:rPr lang="en-CA" sz="2400" b="0" i="1" smtClean="0">
                            <a:solidFill>
                              <a:srgbClr val="000000"/>
                            </a:solidFill>
                            <a:latin typeface="Cambria Math" panose="02040503050406030204" pitchFamily="18" charset="0"/>
                            <a:cs typeface="Times New Roman" panose="02020603050405020304" pitchFamily="18" charset="0"/>
                          </a:rPr>
                          <m:t>𝐹</m:t>
                        </m:r>
                      </m:e>
                      <m:sub>
                        <m:r>
                          <a:rPr lang="en-CA" sz="2400" b="0" i="1" smtClean="0">
                            <a:solidFill>
                              <a:srgbClr val="000000"/>
                            </a:solidFill>
                            <a:latin typeface="Cambria Math" panose="02040503050406030204" pitchFamily="18" charset="0"/>
                            <a:cs typeface="Times New Roman" panose="02020603050405020304" pitchFamily="18" charset="0"/>
                          </a:rPr>
                          <m:t>h</m:t>
                        </m:r>
                      </m:sub>
                    </m:sSub>
                    <m:d>
                      <m:dPr>
                        <m:ctrlPr>
                          <a:rPr lang="en-CA" sz="2400" i="1" smtClean="0">
                            <a:solidFill>
                              <a:srgbClr val="000000"/>
                            </a:solidFill>
                            <a:latin typeface="Cambria Math" panose="02040503050406030204" pitchFamily="18" charset="0"/>
                            <a:cs typeface="Times New Roman" panose="02020603050405020304" pitchFamily="18" charset="0"/>
                          </a:rPr>
                        </m:ctrlPr>
                      </m:dPr>
                      <m:e>
                        <m:sSub>
                          <m:sSubPr>
                            <m:ctrlPr>
                              <a:rPr lang="en-CA" sz="2400" i="1" smtClean="0">
                                <a:solidFill>
                                  <a:srgbClr val="000000"/>
                                </a:solidFill>
                                <a:latin typeface="Cambria Math" panose="02040503050406030204" pitchFamily="18" charset="0"/>
                                <a:cs typeface="Times New Roman" panose="02020603050405020304" pitchFamily="18" charset="0"/>
                              </a:rPr>
                            </m:ctrlPr>
                          </m:sSubPr>
                          <m:e>
                            <m:r>
                              <a:rPr lang="en-CA" sz="2400" b="0" i="1" smtClean="0">
                                <a:solidFill>
                                  <a:srgbClr val="000000"/>
                                </a:solidFill>
                                <a:latin typeface="Cambria Math" panose="02040503050406030204" pitchFamily="18" charset="0"/>
                                <a:cs typeface="Times New Roman" panose="02020603050405020304" pitchFamily="18" charset="0"/>
                              </a:rPr>
                              <m:t>𝐽</m:t>
                            </m:r>
                          </m:e>
                          <m:sub>
                            <m:r>
                              <a:rPr lang="en-CA" sz="2400" b="0" i="1" smtClean="0">
                                <a:solidFill>
                                  <a:srgbClr val="000000"/>
                                </a:solidFill>
                                <a:latin typeface="Cambria Math" panose="02040503050406030204" pitchFamily="18" charset="0"/>
                                <a:cs typeface="Times New Roman" panose="02020603050405020304" pitchFamily="18" charset="0"/>
                              </a:rPr>
                              <m:t>h</m:t>
                            </m:r>
                          </m:sub>
                        </m:sSub>
                      </m:e>
                    </m:d>
                    <m:r>
                      <a:rPr lang="en-CA" sz="2400" b="0" i="1" smtClean="0">
                        <a:solidFill>
                          <a:srgbClr val="000000"/>
                        </a:solidFill>
                        <a:latin typeface="Cambria Math" panose="02040503050406030204" pitchFamily="18" charset="0"/>
                        <a:cs typeface="Times New Roman" panose="02020603050405020304" pitchFamily="18" charset="0"/>
                      </a:rPr>
                      <m:t>−</m:t>
                    </m:r>
                    <m:sSub>
                      <m:sSubPr>
                        <m:ctrlPr>
                          <a:rPr lang="en-CA" sz="2400" i="1" smtClean="0">
                            <a:solidFill>
                              <a:srgbClr val="000000"/>
                            </a:solidFill>
                            <a:latin typeface="Cambria Math" panose="02040503050406030204" pitchFamily="18" charset="0"/>
                            <a:cs typeface="Times New Roman" panose="02020603050405020304" pitchFamily="18" charset="0"/>
                          </a:rPr>
                        </m:ctrlPr>
                      </m:sSubPr>
                      <m:e>
                        <m:r>
                          <a:rPr lang="en-CA" sz="2400" b="0" i="1" smtClean="0">
                            <a:solidFill>
                              <a:srgbClr val="000000"/>
                            </a:solidFill>
                            <a:latin typeface="Cambria Math" panose="02040503050406030204" pitchFamily="18" charset="0"/>
                            <a:cs typeface="Times New Roman" panose="02020603050405020304" pitchFamily="18" charset="0"/>
                          </a:rPr>
                          <m:t>𝐹</m:t>
                        </m:r>
                      </m:e>
                      <m:sub>
                        <m:r>
                          <a:rPr lang="en-CA" sz="2400" b="0" i="1" smtClean="0">
                            <a:solidFill>
                              <a:srgbClr val="000000"/>
                            </a:solidFill>
                            <a:latin typeface="Cambria Math" panose="02040503050406030204" pitchFamily="18" charset="0"/>
                            <a:cs typeface="Times New Roman" panose="02020603050405020304" pitchFamily="18" charset="0"/>
                          </a:rPr>
                          <m:t>h</m:t>
                        </m:r>
                      </m:sub>
                    </m:sSub>
                    <m:r>
                      <a:rPr lang="en-CA" sz="2400" b="0" i="1" smtClean="0">
                        <a:solidFill>
                          <a:srgbClr val="000000"/>
                        </a:solidFill>
                        <a:latin typeface="Cambria Math" panose="02040503050406030204" pitchFamily="18" charset="0"/>
                        <a:cs typeface="Times New Roman" panose="02020603050405020304" pitchFamily="18" charset="0"/>
                      </a:rPr>
                      <m:t>(</m:t>
                    </m:r>
                    <m:sSub>
                      <m:sSubPr>
                        <m:ctrlPr>
                          <a:rPr lang="en-CA" sz="2400" i="1" smtClean="0">
                            <a:solidFill>
                              <a:srgbClr val="000000"/>
                            </a:solidFill>
                            <a:latin typeface="Cambria Math" panose="02040503050406030204" pitchFamily="18" charset="0"/>
                            <a:cs typeface="Times New Roman" panose="02020603050405020304" pitchFamily="18" charset="0"/>
                          </a:rPr>
                        </m:ctrlPr>
                      </m:sSubPr>
                      <m:e>
                        <m:r>
                          <a:rPr lang="en-CA" sz="2400" b="0" i="1" smtClean="0">
                            <a:solidFill>
                              <a:srgbClr val="000000"/>
                            </a:solidFill>
                            <a:latin typeface="Cambria Math" panose="02040503050406030204" pitchFamily="18" charset="0"/>
                            <a:cs typeface="Times New Roman" panose="02020603050405020304" pitchFamily="18" charset="0"/>
                          </a:rPr>
                          <m:t>𝐽</m:t>
                        </m:r>
                      </m:e>
                      <m:sub>
                        <m:r>
                          <a:rPr lang="en-CA" sz="2400" b="0" i="1" smtClean="0">
                            <a:solidFill>
                              <a:srgbClr val="000000"/>
                            </a:solidFill>
                            <a:latin typeface="Cambria Math" panose="02040503050406030204" pitchFamily="18" charset="0"/>
                            <a:cs typeface="Times New Roman" panose="02020603050405020304" pitchFamily="18" charset="0"/>
                          </a:rPr>
                          <m:t>h</m:t>
                        </m:r>
                        <m:r>
                          <a:rPr lang="en-CA" sz="2400" b="0" i="1" smtClean="0">
                            <a:solidFill>
                              <a:srgbClr val="000000"/>
                            </a:solidFill>
                            <a:latin typeface="Cambria Math" panose="02040503050406030204" pitchFamily="18" charset="0"/>
                            <a:cs typeface="Times New Roman" panose="02020603050405020304" pitchFamily="18" charset="0"/>
                          </a:rPr>
                          <m:t>−</m:t>
                        </m:r>
                        <m:r>
                          <a:rPr lang="en-CA" sz="2400" b="0" i="1" smtClean="0">
                            <a:solidFill>
                              <a:srgbClr val="000000"/>
                            </a:solidFill>
                            <a:latin typeface="Cambria Math" panose="02040503050406030204" pitchFamily="18" charset="0"/>
                            <a:cs typeface="Times New Roman" panose="02020603050405020304" pitchFamily="18" charset="0"/>
                          </a:rPr>
                          <m:t>𝑗</m:t>
                        </m:r>
                      </m:sub>
                    </m:sSub>
                    <m:r>
                      <a:rPr lang="en-CA" sz="2400" b="0" i="1" smtClean="0">
                        <a:solidFill>
                          <a:srgbClr val="000000"/>
                        </a:solidFill>
                        <a:latin typeface="Cambria Math" panose="02040503050406030204" pitchFamily="18" charset="0"/>
                        <a:cs typeface="Times New Roman" panose="02020603050405020304" pitchFamily="18" charset="0"/>
                      </a:rPr>
                      <m:t>)</m:t>
                    </m:r>
                  </m:oMath>
                </a14:m>
                <a:r>
                  <a:rPr lang="en-US" sz="2400" i="0" u="none" strike="noStrike" baseline="0" dirty="0">
                    <a:solidFill>
                      <a:srgbClr val="000000"/>
                    </a:solidFill>
                    <a:cs typeface="Times New Roman" panose="02020603050405020304" pitchFamily="18" charset="0"/>
                  </a:rPr>
                  <a:t> </a:t>
                </a:r>
                <a:r>
                  <a:rPr lang="en-US" sz="2400" b="0" i="0" u="none" strike="noStrike" baseline="0" dirty="0">
                    <a:solidFill>
                      <a:srgbClr val="000000"/>
                    </a:solidFill>
                    <a:cs typeface="Times New Roman" panose="02020603050405020304" pitchFamily="18" charset="0"/>
                  </a:rPr>
                  <a:t>is big</a:t>
                </a:r>
                <a:r>
                  <a:rPr lang="en-US" sz="2400" b="0" i="0" u="none" strike="noStrike" dirty="0">
                    <a:solidFill>
                      <a:srgbClr val="000000"/>
                    </a:solidFill>
                    <a:cs typeface="Times New Roman" panose="02020603050405020304" pitchFamily="18" charset="0"/>
                  </a:rPr>
                  <a:t> enough relative to </a:t>
                </a:r>
                <a14:m>
                  <m:oMath xmlns:m="http://schemas.openxmlformats.org/officeDocument/2006/math">
                    <m:r>
                      <a:rPr lang="en-CA" sz="2400" b="0" i="1" u="none" strike="noStrike" smtClean="0">
                        <a:solidFill>
                          <a:srgbClr val="000000"/>
                        </a:solidFill>
                        <a:latin typeface="Cambria Math" panose="02040503050406030204" pitchFamily="18" charset="0"/>
                        <a:cs typeface="Times New Roman" panose="02020603050405020304" pitchFamily="18" charset="0"/>
                      </a:rPr>
                      <m:t>𝑐</m:t>
                    </m:r>
                    <m:sSub>
                      <m:sSubPr>
                        <m:ctrlPr>
                          <a:rPr lang="en-CA" sz="2400" b="0" i="1" u="none" strike="noStrike"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smtClean="0">
                            <a:solidFill>
                              <a:srgbClr val="000000"/>
                            </a:solidFill>
                            <a:latin typeface="Cambria Math" panose="02040503050406030204" pitchFamily="18" charset="0"/>
                            <a:cs typeface="Times New Roman" panose="02020603050405020304" pitchFamily="18" charset="0"/>
                          </a:rPr>
                          <m:t>𝑚</m:t>
                        </m:r>
                      </m:e>
                      <m:sub>
                        <m:r>
                          <a:rPr lang="en-CA" sz="2400" b="0" i="1" u="none" strike="noStrike" smtClean="0">
                            <a:solidFill>
                              <a:srgbClr val="000000"/>
                            </a:solidFill>
                            <a:latin typeface="Cambria Math" panose="02040503050406030204" pitchFamily="18" charset="0"/>
                            <a:cs typeface="Times New Roman" panose="02020603050405020304" pitchFamily="18" charset="0"/>
                          </a:rPr>
                          <m:t>h𝑗</m:t>
                        </m:r>
                      </m:sub>
                    </m:sSub>
                  </m:oMath>
                </a14:m>
                <a:endParaRPr lang="en-US" sz="2400" b="0" i="0" u="none" strike="noStrike" baseline="0" dirty="0">
                  <a:solidFill>
                    <a:srgbClr val="000000"/>
                  </a:solidFill>
                  <a:cs typeface="Times New Roman" panose="02020603050405020304" pitchFamily="18" charset="0"/>
                </a:endParaRPr>
              </a:p>
              <a:p>
                <a:r>
                  <a:rPr lang="en-US" sz="2400" dirty="0">
                    <a:solidFill>
                      <a:srgbClr val="000000"/>
                    </a:solidFill>
                    <a:cs typeface="Times New Roman" panose="02020603050405020304" pitchFamily="18" charset="0"/>
                  </a:rPr>
                  <a:t>Bargaining solves: </a:t>
                </a:r>
              </a:p>
              <a:p>
                <a:pPr marL="0" indent="0">
                  <a:buNone/>
                </a:pPr>
                <a14:m>
                  <m:oMathPara xmlns:m="http://schemas.openxmlformats.org/officeDocument/2006/math">
                    <m:oMathParaPr>
                      <m:jc m:val="centerGroup"/>
                    </m:oMathParaPr>
                    <m:oMath xmlns:m="http://schemas.openxmlformats.org/officeDocument/2006/math">
                      <m:func>
                        <m:func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funcPr>
                        <m:fName>
                          <m:limLow>
                            <m:limLow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limLowPr>
                            <m:e>
                              <m:r>
                                <m:rPr>
                                  <m:sty m:val="p"/>
                                </m:rPr>
                                <a:rPr lang="en-CA" sz="2400" b="0" i="0" u="none" strike="noStrike" baseline="0" smtClean="0">
                                  <a:solidFill>
                                    <a:srgbClr val="000000"/>
                                  </a:solidFill>
                                  <a:latin typeface="Cambria Math" panose="02040503050406030204" pitchFamily="18" charset="0"/>
                                  <a:cs typeface="Times New Roman" panose="02020603050405020304" pitchFamily="18" charset="0"/>
                                </a:rPr>
                                <m:t>max</m:t>
                              </m:r>
                            </m:e>
                            <m:lim>
                              <m:r>
                                <a:rPr lang="en-CA" sz="2400" b="0" i="1" u="none" strike="noStrike" baseline="0" smtClean="0">
                                  <a:solidFill>
                                    <a:srgbClr val="000000"/>
                                  </a:solidFill>
                                  <a:latin typeface="Cambria Math" panose="02040503050406030204" pitchFamily="18" charset="0"/>
                                  <a:cs typeface="Times New Roman" panose="02020603050405020304" pitchFamily="18" charset="0"/>
                                </a:rPr>
                                <m:t>𝑝</m:t>
                              </m:r>
                            </m:lim>
                          </m:limLow>
                        </m:fName>
                        <m:e>
                          <m:sSup>
                            <m:sSup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pPr>
                            <m:e>
                              <m:d>
                                <m:dPr>
                                  <m:begChr m:val="["/>
                                  <m:endChr m:val="]"/>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𝐻</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𝑎𝑔𝑟𝑒𝑒</m:t>
                                      </m:r>
                                    </m:sub>
                                  </m:sSub>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𝐻</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𝑑𝑖𝑠𝑎𝑔𝑟𝑒𝑒</m:t>
                                      </m:r>
                                    </m:sub>
                                  </m:sSub>
                                </m:e>
                              </m:d>
                            </m:e>
                            <m:sup>
                              <m:r>
                                <a:rPr lang="en-CA" sz="2400" b="0" i="1" u="none" strike="noStrike" baseline="0" smtClean="0">
                                  <a:solidFill>
                                    <a:srgbClr val="000000"/>
                                  </a:solidFill>
                                  <a:latin typeface="Cambria Math" panose="02040503050406030204" pitchFamily="18" charset="0"/>
                                  <a:cs typeface="Times New Roman" panose="02020603050405020304" pitchFamily="18" charset="0"/>
                                </a:rPr>
                                <m:t>𝛽</m:t>
                              </m:r>
                            </m:sup>
                          </m:sSup>
                          <m:sSup>
                            <m:sSup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pPr>
                            <m:e>
                              <m:d>
                                <m:dPr>
                                  <m:begChr m:val="["/>
                                  <m:endChr m:val="]"/>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𝑀</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𝑎𝑔𝑟𝑒𝑒</m:t>
                                      </m:r>
                                    </m:sub>
                                  </m:sSub>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𝑀</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𝑑𝑖𝑠𝑎𝑔𝑟𝑒𝑒</m:t>
                                      </m:r>
                                    </m:sub>
                                  </m:sSub>
                                </m:e>
                              </m:d>
                            </m:e>
                            <m:sup>
                              <m:d>
                                <m:dPr>
                                  <m:begChr m:val="{"/>
                                  <m:endChr m:val="}"/>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1−</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𝛽</m:t>
                                  </m:r>
                                </m:e>
                              </m:d>
                            </m:sup>
                          </m:sSup>
                        </m:e>
                      </m:func>
                    </m:oMath>
                  </m:oMathPara>
                </a14:m>
                <a:endParaRPr lang="en-US" sz="2400" b="0" i="0" u="none" strike="noStrike" baseline="0" dirty="0">
                  <a:solidFill>
                    <a:srgbClr val="000000"/>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CA">
                    <a:noFill/>
                  </a:rPr>
                  <a:t> </a:t>
                </a:r>
              </a:p>
            </p:txBody>
          </p:sp>
        </mc:Fallback>
      </mc:AlternateContent>
    </p:spTree>
    <p:extLst>
      <p:ext uri="{BB962C8B-B14F-4D97-AF65-F5344CB8AC3E}">
        <p14:creationId xmlns:p14="http://schemas.microsoft.com/office/powerpoint/2010/main" val="121849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does a </a:t>
            </a:r>
            <a:r>
              <a:rPr lang="en-US" sz="3600" b="1" dirty="0">
                <a:cs typeface="Times New Roman" panose="02020603050405020304" pitchFamily="18" charset="0"/>
              </a:rPr>
              <a:t>insurer-hospital </a:t>
            </a:r>
            <a:r>
              <a:rPr lang="en-US" sz="3600" dirty="0">
                <a:cs typeface="Times New Roman" panose="02020603050405020304" pitchFamily="18" charset="0"/>
              </a:rPr>
              <a:t>contract look like?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0" indent="0">
                  <a:buNone/>
                </a:pPr>
                <a:r>
                  <a:rPr lang="en-CA" sz="2400" b="0" i="0" u="none" strike="noStrike" baseline="0" dirty="0">
                    <a:solidFill>
                      <a:srgbClr val="000000"/>
                    </a:solidFill>
                    <a:cs typeface="Times New Roman" panose="02020603050405020304" pitchFamily="18" charset="0"/>
                  </a:rPr>
                  <a:t>The first order condition for a solution is therefore: </a:t>
                </a:r>
              </a:p>
              <a:p>
                <a:pPr marL="0" indent="0">
                  <a:buNone/>
                </a:pPr>
                <a14:m>
                  <m:oMathPara xmlns:m="http://schemas.openxmlformats.org/officeDocument/2006/math">
                    <m:oMathParaPr>
                      <m:jc m:val="centerGroup"/>
                    </m:oMathParaPr>
                    <m:oMath xmlns:m="http://schemas.openxmlformats.org/officeDocument/2006/math">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𝑝</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𝑗h</m:t>
                          </m:r>
                        </m:sub>
                      </m:sSub>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1−</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𝛽</m:t>
                          </m:r>
                        </m:e>
                      </m:d>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𝑐</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m:t>
                              </m:r>
                            </m:sub>
                          </m:sSub>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f>
                            <m:f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fPr>
                            <m:num>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𝑟</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m:t>
                                  </m:r>
                                </m:sub>
                              </m:sSub>
                            </m:num>
                            <m:den>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𝑞</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𝑗h</m:t>
                                  </m:r>
                                </m:sub>
                              </m:sSub>
                            </m:den>
                          </m:f>
                        </m:e>
                      </m:d>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𝛽</m:t>
                      </m:r>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𝐹</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𝐽</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e>
                          </m:d>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𝐹</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𝐽</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m:t>
                                  </m:r>
                                </m:sub>
                              </m:sSub>
                            </m:e>
                          </m:d>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𝑐</m:t>
                          </m:r>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𝑚</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𝑗h</m:t>
                              </m:r>
                            </m:sub>
                          </m:sSub>
                        </m:e>
                      </m:d>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𝛽</m:t>
                      </m:r>
                      <m:nary>
                        <m:naryPr>
                          <m:chr m:val="∑"/>
                          <m:supHide m:val="on"/>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naryPr>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ℓ≠</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m:t>
                          </m:r>
                        </m:sub>
                        <m:sup/>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𝑝</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ℓ</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𝑑</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ℓ</m:t>
                              </m:r>
                              <m:r>
                                <m:rPr>
                                  <m:sty m:val="p"/>
                                </m:rP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 </m:t>
                              </m:r>
                            </m:sub>
                          </m:sSub>
                        </m:e>
                      </m:nary>
                    </m:oMath>
                  </m:oMathPara>
                </a14:m>
                <a:endParaRPr lang="en-CA" sz="2400" b="0" i="0" u="none" strike="noStrike" baseline="0" dirty="0">
                  <a:solidFill>
                    <a:srgbClr val="000000"/>
                  </a:solidFill>
                  <a:cs typeface="Times New Roman" panose="02020603050405020304" pitchFamily="18" charset="0"/>
                </a:endParaRPr>
              </a:p>
              <a:p>
                <a:r>
                  <a:rPr lang="en-US" sz="2400" b="0" i="0" u="none" strike="noStrike" baseline="0" dirty="0">
                    <a:solidFill>
                      <a:srgbClr val="000000"/>
                    </a:solidFill>
                    <a:cs typeface="Times New Roman" panose="02020603050405020304" pitchFamily="18" charset="0"/>
                  </a:rPr>
                  <a:t>Note that we now have patient shares </a:t>
                </a:r>
                <a14:m>
                  <m:oMath xmlns:m="http://schemas.openxmlformats.org/officeDocument/2006/math">
                    <m:r>
                      <a:rPr lang="en-CA" sz="2400" b="0" i="1" u="none" strike="noStrike" baseline="0" smtClean="0">
                        <a:solidFill>
                          <a:srgbClr val="000000"/>
                        </a:solidFill>
                        <a:latin typeface="Cambria Math" panose="02040503050406030204" pitchFamily="18" charset="0"/>
                        <a:cs typeface="Times New Roman" panose="02020603050405020304" pitchFamily="18" charset="0"/>
                      </a:rPr>
                      <m:t>𝑑</m:t>
                    </m:r>
                  </m:oMath>
                </a14:m>
                <a:r>
                  <a:rPr lang="en-US" sz="2400" b="0" i="0" u="none" strike="noStrike" baseline="0" dirty="0">
                    <a:solidFill>
                      <a:srgbClr val="000000"/>
                    </a:solidFill>
                    <a:cs typeface="Times New Roman" panose="02020603050405020304" pitchFamily="18" charset="0"/>
                  </a:rPr>
                  <a:t> at the end of the FOC</a:t>
                </a:r>
              </a:p>
              <a:p>
                <a:r>
                  <a:rPr lang="en-US" sz="2400" b="0" i="0" u="none" strike="noStrike" baseline="0" dirty="0">
                    <a:solidFill>
                      <a:srgbClr val="000000"/>
                    </a:solidFill>
                    <a:cs typeface="Times New Roman" panose="02020603050405020304" pitchFamily="18" charset="0"/>
                  </a:rPr>
                  <a:t>What are the comparative statics here?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305"/>
                </a:stretch>
              </a:blipFill>
            </p:spPr>
            <p:txBody>
              <a:bodyPr/>
              <a:lstStyle/>
              <a:p>
                <a:r>
                  <a:rPr lang="en-CA">
                    <a:noFill/>
                  </a:rPr>
                  <a:t> </a:t>
                </a:r>
              </a:p>
            </p:txBody>
          </p:sp>
        </mc:Fallback>
      </mc:AlternateContent>
    </p:spTree>
    <p:extLst>
      <p:ext uri="{BB962C8B-B14F-4D97-AF65-F5344CB8AC3E}">
        <p14:creationId xmlns:p14="http://schemas.microsoft.com/office/powerpoint/2010/main" val="2659134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does a </a:t>
            </a:r>
            <a:r>
              <a:rPr lang="en-US" sz="3600" b="1" dirty="0">
                <a:cs typeface="Times New Roman" panose="02020603050405020304" pitchFamily="18" charset="0"/>
              </a:rPr>
              <a:t>insurer-hospital </a:t>
            </a:r>
            <a:r>
              <a:rPr lang="en-US" sz="3600" dirty="0">
                <a:cs typeface="Times New Roman" panose="02020603050405020304" pitchFamily="18" charset="0"/>
              </a:rPr>
              <a:t>contract look like?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pPr marL="0" indent="0">
                  <a:buNone/>
                </a:pPr>
                <a:r>
                  <a:rPr lang="en-CA" sz="2400" b="0" i="0" u="none" strike="noStrike" baseline="0" dirty="0">
                    <a:solidFill>
                      <a:srgbClr val="000000"/>
                    </a:solidFill>
                    <a:cs typeface="Times New Roman" panose="02020603050405020304" pitchFamily="18" charset="0"/>
                  </a:rPr>
                  <a:t>The first order condition for a solution is therefore: </a:t>
                </a:r>
              </a:p>
              <a:p>
                <a:pPr marL="0" indent="0">
                  <a:buNone/>
                </a:pPr>
                <a14:m>
                  <m:oMathPara xmlns:m="http://schemas.openxmlformats.org/officeDocument/2006/math">
                    <m:oMathParaPr>
                      <m:jc m:val="centerGroup"/>
                    </m:oMathParaPr>
                    <m:oMath xmlns:m="http://schemas.openxmlformats.org/officeDocument/2006/math">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𝑝</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𝑗h</m:t>
                          </m:r>
                        </m:sub>
                      </m:sSub>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1−</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𝛽</m:t>
                          </m:r>
                        </m:e>
                      </m:d>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𝑐</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m:t>
                              </m:r>
                            </m:sub>
                          </m:sSub>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f>
                            <m:f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fPr>
                            <m:num>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𝑟</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m:t>
                                  </m:r>
                                </m:sub>
                              </m:sSub>
                            </m:num>
                            <m:den>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𝑞</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𝑗h</m:t>
                                  </m:r>
                                </m:sub>
                              </m:sSub>
                            </m:den>
                          </m:f>
                        </m:e>
                      </m:d>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𝛽</m:t>
                      </m:r>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𝐹</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𝐽</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e>
                          </m:d>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𝐹</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𝐽</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m:t>
                                  </m:r>
                                </m:sub>
                              </m:sSub>
                            </m:e>
                          </m:d>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𝑐</m:t>
                          </m:r>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𝑚</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𝑗h</m:t>
                              </m:r>
                            </m:sub>
                          </m:sSub>
                        </m:e>
                      </m:d>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𝛽</m:t>
                      </m:r>
                      <m:nary>
                        <m:naryPr>
                          <m:chr m:val="∑"/>
                          <m:supHide m:val="on"/>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naryPr>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ℓ≠</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m:t>
                          </m:r>
                        </m:sub>
                        <m:sup/>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𝑝</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ℓ</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𝑑</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ℓ</m:t>
                              </m:r>
                              <m:r>
                                <m:rPr>
                                  <m:sty m:val="p"/>
                                </m:rP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 </m:t>
                              </m:r>
                            </m:sub>
                          </m:sSub>
                        </m:e>
                      </m:nary>
                    </m:oMath>
                  </m:oMathPara>
                </a14:m>
                <a:endParaRPr lang="en-CA" sz="2400" b="0" i="0" u="none" strike="noStrike" baseline="0" dirty="0">
                  <a:solidFill>
                    <a:srgbClr val="000000"/>
                  </a:solidFill>
                  <a:cs typeface="Times New Roman" panose="02020603050405020304" pitchFamily="18" charset="0"/>
                </a:endParaRPr>
              </a:p>
              <a:p>
                <a:r>
                  <a:rPr lang="en-US" sz="2400" b="0" i="0" u="none" strike="noStrike" baseline="0" dirty="0">
                    <a:solidFill>
                      <a:srgbClr val="000000"/>
                    </a:solidFill>
                    <a:cs typeface="Times New Roman" panose="02020603050405020304" pitchFamily="18" charset="0"/>
                  </a:rPr>
                  <a:t>Note that we now have patient shares </a:t>
                </a:r>
                <a14:m>
                  <m:oMath xmlns:m="http://schemas.openxmlformats.org/officeDocument/2006/math">
                    <m:r>
                      <a:rPr lang="en-CA" sz="2400" b="0" i="1" u="none" strike="noStrike" baseline="0" smtClean="0">
                        <a:solidFill>
                          <a:srgbClr val="000000"/>
                        </a:solidFill>
                        <a:latin typeface="Cambria Math" panose="02040503050406030204" pitchFamily="18" charset="0"/>
                        <a:cs typeface="Times New Roman" panose="02020603050405020304" pitchFamily="18" charset="0"/>
                      </a:rPr>
                      <m:t>𝑑</m:t>
                    </m:r>
                  </m:oMath>
                </a14:m>
                <a:r>
                  <a:rPr lang="en-US" sz="2400" b="0" i="0" u="none" strike="noStrike" baseline="0" dirty="0">
                    <a:solidFill>
                      <a:srgbClr val="000000"/>
                    </a:solidFill>
                    <a:cs typeface="Times New Roman" panose="02020603050405020304" pitchFamily="18" charset="0"/>
                  </a:rPr>
                  <a:t> at the end of the FOC</a:t>
                </a:r>
              </a:p>
              <a:p>
                <a:r>
                  <a:rPr lang="en-US" sz="2400" b="0" i="0" u="none" strike="noStrike" baseline="0" dirty="0">
                    <a:solidFill>
                      <a:srgbClr val="000000"/>
                    </a:solidFill>
                    <a:cs typeface="Times New Roman" panose="02020603050405020304" pitchFamily="18" charset="0"/>
                  </a:rPr>
                  <a:t>What are the comparative statics here? </a:t>
                </a:r>
              </a:p>
              <a:p>
                <a:pPr marL="0" indent="0">
                  <a:buNone/>
                </a:pPr>
                <a:r>
                  <a:rPr lang="en-US" sz="2400" b="1" dirty="0">
                    <a:solidFill>
                      <a:srgbClr val="000000"/>
                    </a:solidFill>
                    <a:cs typeface="Times New Roman" panose="02020603050405020304" pitchFamily="18" charset="0"/>
                  </a:rPr>
                  <a:t>Other equilibrium questions: </a:t>
                </a:r>
              </a:p>
              <a:p>
                <a:r>
                  <a:rPr lang="en-US" sz="2400" dirty="0">
                    <a:solidFill>
                      <a:srgbClr val="000000"/>
                    </a:solidFill>
                    <a:cs typeface="Times New Roman" panose="02020603050405020304" pitchFamily="18" charset="0"/>
                  </a:rPr>
                  <a:t>How do mergers change this problem? </a:t>
                </a:r>
              </a:p>
              <a:p>
                <a:r>
                  <a:rPr lang="en-US" sz="2400" i="0" u="none" strike="noStrike" baseline="0" dirty="0">
                    <a:solidFill>
                      <a:srgbClr val="000000"/>
                    </a:solidFill>
                    <a:cs typeface="Times New Roman" panose="02020603050405020304" pitchFamily="18" charset="0"/>
                  </a:rPr>
                  <a:t>What </a:t>
                </a:r>
                <a:r>
                  <a:rPr lang="en-US" sz="2400" dirty="0">
                    <a:solidFill>
                      <a:srgbClr val="000000"/>
                    </a:solidFill>
                    <a:cs typeface="Times New Roman" panose="02020603050405020304" pitchFamily="18" charset="0"/>
                  </a:rPr>
                  <a:t>structural (counterfactual) exercises can we use this model to simulate? </a:t>
                </a:r>
              </a:p>
              <a:p>
                <a:r>
                  <a:rPr lang="en-US" sz="2400" b="1" i="0" u="sng" strike="noStrike" baseline="0" dirty="0">
                    <a:solidFill>
                      <a:srgbClr val="000000"/>
                    </a:solidFill>
                    <a:cs typeface="Times New Roman" panose="02020603050405020304" pitchFamily="18" charset="0"/>
                  </a:rPr>
                  <a:t>What </a:t>
                </a:r>
                <a:r>
                  <a:rPr lang="en-US" sz="2400" b="1" u="sng" dirty="0">
                    <a:solidFill>
                      <a:srgbClr val="000000"/>
                    </a:solidFill>
                    <a:cs typeface="Times New Roman" panose="02020603050405020304" pitchFamily="18" charset="0"/>
                  </a:rPr>
                  <a:t>welfare are we measuring?</a:t>
                </a:r>
                <a:endParaRPr lang="en-US" sz="2400" b="1" i="0" u="sng" strike="noStrike" baseline="0" dirty="0">
                  <a:solidFill>
                    <a:srgbClr val="000000"/>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305"/>
                </a:stretch>
              </a:blipFill>
            </p:spPr>
            <p:txBody>
              <a:bodyPr/>
              <a:lstStyle/>
              <a:p>
                <a:r>
                  <a:rPr lang="en-US">
                    <a:noFill/>
                  </a:rPr>
                  <a:t> </a:t>
                </a:r>
              </a:p>
            </p:txBody>
          </p:sp>
        </mc:Fallback>
      </mc:AlternateContent>
    </p:spTree>
    <p:extLst>
      <p:ext uri="{BB962C8B-B14F-4D97-AF65-F5344CB8AC3E}">
        <p14:creationId xmlns:p14="http://schemas.microsoft.com/office/powerpoint/2010/main" val="426839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One Note on Estimation / Solutions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CA" sz="2400" b="0" i="0" u="none" strike="noStrike" baseline="0" dirty="0">
                <a:solidFill>
                  <a:srgbClr val="000000"/>
                </a:solidFill>
                <a:cs typeface="Times New Roman" panose="02020603050405020304" pitchFamily="18" charset="0"/>
              </a:rPr>
              <a:t>How do we solve this model? </a:t>
            </a:r>
          </a:p>
          <a:p>
            <a:pPr marL="457200" indent="-457200">
              <a:buFont typeface="+mj-lt"/>
              <a:buAutoNum type="arabicPeriod"/>
            </a:pPr>
            <a:r>
              <a:rPr lang="en-US" sz="2400" dirty="0"/>
              <a:t>Estimate patient demand for hospitals: logit model of demand (IO classic)</a:t>
            </a:r>
          </a:p>
          <a:p>
            <a:pPr marL="457200" indent="-457200">
              <a:buFont typeface="+mj-lt"/>
              <a:buAutoNum type="arabicPeriod"/>
            </a:pPr>
            <a:r>
              <a:rPr lang="en-US" sz="2400" dirty="0"/>
              <a:t>Estimate value of adding hospital to network based on </a:t>
            </a:r>
            <a:r>
              <a:rPr lang="en-US" sz="2400" i="1" dirty="0"/>
              <a:t>ex-ante</a:t>
            </a:r>
            <a:r>
              <a:rPr lang="en-US" sz="2400" dirty="0"/>
              <a:t> utilities from (1) </a:t>
            </a:r>
          </a:p>
          <a:p>
            <a:pPr marL="457200" indent="-457200">
              <a:buFont typeface="+mj-lt"/>
              <a:buAutoNum type="arabicPeriod"/>
            </a:pPr>
            <a:r>
              <a:rPr lang="en-US" sz="2400" dirty="0"/>
              <a:t>Estimate hospital/insurer surplus and bargaining power using additional data on hospital revenues and costs. </a:t>
            </a:r>
          </a:p>
          <a:p>
            <a:pPr marL="0" indent="0">
              <a:buNone/>
            </a:pPr>
            <a:r>
              <a:rPr lang="en-CA" sz="2400" b="0" i="0" u="none" strike="noStrike" baseline="0" dirty="0">
                <a:solidFill>
                  <a:srgbClr val="000000"/>
                </a:solidFill>
                <a:cs typeface="Times New Roman" panose="02020603050405020304" pitchFamily="18" charset="0"/>
              </a:rPr>
              <a:t>What do you do with the solution? The basic strategy is: </a:t>
            </a:r>
          </a:p>
          <a:p>
            <a:pPr marL="457200" indent="-457200">
              <a:buFont typeface="+mj-lt"/>
              <a:buAutoNum type="arabicPeriod"/>
            </a:pPr>
            <a:r>
              <a:rPr lang="en-US" sz="2400" b="0" i="0" u="none" strike="noStrike" baseline="0" dirty="0">
                <a:solidFill>
                  <a:srgbClr val="000000"/>
                </a:solidFill>
                <a:cs typeface="Times New Roman" panose="02020603050405020304" pitchFamily="18" charset="0"/>
              </a:rPr>
              <a:t>Estimate the parameters in the bargaining FOC</a:t>
            </a:r>
          </a:p>
          <a:p>
            <a:pPr marL="457200" indent="-457200">
              <a:buFont typeface="+mj-lt"/>
              <a:buAutoNum type="arabicPeriod"/>
            </a:pPr>
            <a:r>
              <a:rPr lang="en-US" sz="2400" dirty="0">
                <a:solidFill>
                  <a:srgbClr val="000000"/>
                </a:solidFill>
                <a:cs typeface="Times New Roman" panose="02020603050405020304" pitchFamily="18" charset="0"/>
              </a:rPr>
              <a:t>Calculate merger counterfactuals with predicted post-merger prices </a:t>
            </a:r>
          </a:p>
          <a:p>
            <a:pPr marL="457200" indent="-457200">
              <a:buFont typeface="+mj-lt"/>
              <a:buAutoNum type="arabicPeriod"/>
            </a:pPr>
            <a:r>
              <a:rPr lang="en-US" sz="2400" b="0" i="0" u="none" strike="noStrike" baseline="0" dirty="0">
                <a:solidFill>
                  <a:srgbClr val="000000"/>
                </a:solidFill>
                <a:cs typeface="Times New Roman" panose="02020603050405020304" pitchFamily="18" charset="0"/>
              </a:rPr>
              <a:t>Run counterfactual exercises based on changes to structural parameters</a:t>
            </a:r>
            <a:endParaRPr lang="en-US" sz="2400" i="0" u="none" strike="noStrike" baseline="0" dirty="0">
              <a:solidFill>
                <a:srgbClr val="000000"/>
              </a:solidFill>
              <a:cs typeface="Times New Roman" panose="02020603050405020304" pitchFamily="18" charset="0"/>
            </a:endParaRPr>
          </a:p>
        </p:txBody>
      </p:sp>
    </p:spTree>
    <p:extLst>
      <p:ext uri="{BB962C8B-B14F-4D97-AF65-F5344CB8AC3E}">
        <p14:creationId xmlns:p14="http://schemas.microsoft.com/office/powerpoint/2010/main" val="4194783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One Note on Welfare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0" indent="0">
                  <a:buNone/>
                </a:pPr>
                <a:r>
                  <a:rPr lang="en-CA" sz="2400" b="0" i="0" u="none" strike="noStrike" baseline="0" dirty="0">
                    <a:solidFill>
                      <a:srgbClr val="000000"/>
                    </a:solidFill>
                    <a:cs typeface="Times New Roman" panose="02020603050405020304" pitchFamily="18" charset="0"/>
                  </a:rPr>
                  <a:t>What kind of welfare are we measuring? </a:t>
                </a:r>
              </a:p>
              <a:p>
                <a:r>
                  <a:rPr lang="en-CA" sz="2400" dirty="0">
                    <a:solidFill>
                      <a:srgbClr val="000000"/>
                    </a:solidFill>
                    <a:cs typeface="Times New Roman" panose="02020603050405020304" pitchFamily="18" charset="0"/>
                  </a:rPr>
                  <a:t>How mergers </a:t>
                </a:r>
                <a14:m>
                  <m:oMath xmlns:m="http://schemas.openxmlformats.org/officeDocument/2006/math">
                    <m:r>
                      <a:rPr lang="en-CA" sz="2400" b="0" i="1" smtClean="0">
                        <a:solidFill>
                          <a:srgbClr val="000000"/>
                        </a:solidFill>
                        <a:latin typeface="Cambria Math" panose="02040503050406030204" pitchFamily="18" charset="0"/>
                        <a:cs typeface="Times New Roman" panose="02020603050405020304" pitchFamily="18" charset="0"/>
                      </a:rPr>
                      <m:t>⇒</m:t>
                    </m:r>
                  </m:oMath>
                </a14:m>
                <a:r>
                  <a:rPr lang="en-US" sz="2400" i="0" u="none" strike="noStrike" baseline="0" dirty="0">
                    <a:solidFill>
                      <a:srgbClr val="000000"/>
                    </a:solidFill>
                    <a:cs typeface="Times New Roman" panose="02020603050405020304" pitchFamily="18" charset="0"/>
                  </a:rPr>
                  <a:t> prices</a:t>
                </a:r>
                <a:r>
                  <a:rPr lang="en-US" sz="2400" i="0" u="none" strike="noStrike" dirty="0">
                    <a:solidFill>
                      <a:srgbClr val="000000"/>
                    </a:solidFill>
                    <a:cs typeface="Times New Roman" panose="02020603050405020304" pitchFamily="18" charset="0"/>
                  </a:rPr>
                  <a:t> </a:t>
                </a:r>
                <a14:m>
                  <m:oMath xmlns:m="http://schemas.openxmlformats.org/officeDocument/2006/math">
                    <m:r>
                      <a:rPr lang="en-CA" sz="2400" b="0" i="1" u="none" strike="noStrike" smtClean="0">
                        <a:solidFill>
                          <a:srgbClr val="000000"/>
                        </a:solidFill>
                        <a:latin typeface="Cambria Math" panose="02040503050406030204" pitchFamily="18" charset="0"/>
                        <a:cs typeface="Times New Roman" panose="02020603050405020304" pitchFamily="18" charset="0"/>
                      </a:rPr>
                      <m:t>⇒</m:t>
                    </m:r>
                  </m:oMath>
                </a14:m>
                <a:r>
                  <a:rPr lang="en-US" sz="2400" i="0" u="none" strike="noStrike" baseline="0" dirty="0">
                    <a:solidFill>
                      <a:srgbClr val="000000"/>
                    </a:solidFill>
                    <a:cs typeface="Times New Roman" panose="02020603050405020304" pitchFamily="18" charset="0"/>
                  </a:rPr>
                  <a:t> premiums </a:t>
                </a:r>
                <a14:m>
                  <m:oMath xmlns:m="http://schemas.openxmlformats.org/officeDocument/2006/math">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oMath>
                </a14:m>
                <a:r>
                  <a:rPr lang="en-US" sz="2400" i="0" u="none" strike="noStrike" baseline="0" dirty="0">
                    <a:solidFill>
                      <a:srgbClr val="000000"/>
                    </a:solidFill>
                    <a:cs typeface="Times New Roman" panose="02020603050405020304" pitchFamily="18" charset="0"/>
                  </a:rPr>
                  <a:t> </a:t>
                </a:r>
                <a:r>
                  <a:rPr lang="en-US" sz="2400" b="1" i="0" u="sng" strike="noStrike" baseline="0" dirty="0">
                    <a:solidFill>
                      <a:srgbClr val="000000"/>
                    </a:solidFill>
                    <a:cs typeface="Times New Roman" panose="02020603050405020304" pitchFamily="18" charset="0"/>
                  </a:rPr>
                  <a:t>patients</a:t>
                </a:r>
                <a:r>
                  <a:rPr lang="en-US" sz="2400" i="0" u="none" strike="noStrike" baseline="0" dirty="0">
                    <a:solidFill>
                      <a:srgbClr val="000000"/>
                    </a:solidFill>
                    <a:cs typeface="Times New Roman" panose="02020603050405020304" pitchFamily="18" charset="0"/>
                  </a:rPr>
                  <a:t>!</a:t>
                </a:r>
              </a:p>
              <a:p>
                <a:r>
                  <a:rPr lang="en-US" sz="2400" dirty="0">
                    <a:solidFill>
                      <a:srgbClr val="000000"/>
                    </a:solidFill>
                    <a:cs typeface="Times New Roman" panose="02020603050405020304" pitchFamily="18" charset="0"/>
                  </a:rPr>
                  <a:t>Hospitals are an input to patient care—welfare only changes if it affects people</a:t>
                </a:r>
              </a:p>
              <a:p>
                <a:pPr lvl="1"/>
                <a:r>
                  <a:rPr lang="en-US" sz="2200" i="0" u="none" strike="noStrike" baseline="0" dirty="0">
                    <a:solidFill>
                      <a:srgbClr val="000000"/>
                    </a:solidFill>
                    <a:cs typeface="Times New Roman" panose="02020603050405020304" pitchFamily="18" charset="0"/>
                  </a:rPr>
                  <a:t>That is, only if changes in prices are passed on to consumers</a:t>
                </a:r>
              </a:p>
              <a:p>
                <a:r>
                  <a:rPr lang="en-US" sz="2400" dirty="0">
                    <a:solidFill>
                      <a:srgbClr val="000000"/>
                    </a:solidFill>
                    <a:cs typeface="Times New Roman" panose="02020603050405020304" pitchFamily="18" charset="0"/>
                  </a:rPr>
                  <a:t>We can measure consumer surplus explicitly as :</a:t>
                </a:r>
              </a:p>
              <a:p>
                <a:pPr marL="0" indent="0">
                  <a:buNone/>
                </a:pPr>
                <a14:m>
                  <m:oMathPara xmlns:m="http://schemas.openxmlformats.org/officeDocument/2006/math">
                    <m:oMathParaPr>
                      <m:jc m:val="centerGroup"/>
                    </m:oMathParaPr>
                    <m:oMath xmlns:m="http://schemas.openxmlformats.org/officeDocument/2006/math">
                      <m:r>
                        <a:rPr lang="en-CA" sz="2400" b="0" i="1" u="none" strike="noStrike" baseline="0" smtClean="0">
                          <a:solidFill>
                            <a:srgbClr val="000000"/>
                          </a:solidFill>
                          <a:latin typeface="Cambria Math" panose="02040503050406030204" pitchFamily="18" charset="0"/>
                          <a:cs typeface="Times New Roman" panose="02020603050405020304" pitchFamily="18" charset="0"/>
                        </a:rPr>
                        <m:t>𝐶</m:t>
                      </m:r>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𝑆</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𝑖</m:t>
                          </m:r>
                        </m:sub>
                      </m:sSub>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𝑃𝑟𝑒𝑚</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𝑊</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𝑖</m:t>
                              </m:r>
                            </m:sub>
                          </m:sSub>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𝑐</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𝜉</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sSup>
                            <m:sSup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p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𝛼</m:t>
                              </m:r>
                            </m:e>
                            <m:sup>
                              <m:r>
                                <a:rPr lang="en-CA" sz="2400" b="0" i="1" u="none" strike="noStrike" baseline="0" smtClean="0">
                                  <a:solidFill>
                                    <a:srgbClr val="000000"/>
                                  </a:solidFill>
                                  <a:latin typeface="Cambria Math" panose="02040503050406030204" pitchFamily="18" charset="0"/>
                                  <a:cs typeface="Times New Roman" panose="02020603050405020304" pitchFamily="18" charset="0"/>
                                </a:rPr>
                                <m:t>𝑃</m:t>
                              </m:r>
                            </m:sup>
                          </m:sSup>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𝛾</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𝜃</m:t>
                          </m:r>
                        </m:e>
                      </m:d>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f>
                        <m:f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fPr>
                        <m:num>
                          <m:r>
                            <a:rPr lang="en-CA" sz="2400" b="0" i="1" u="none" strike="noStrike" baseline="0" smtClean="0">
                              <a:solidFill>
                                <a:srgbClr val="000000"/>
                              </a:solidFill>
                              <a:latin typeface="Cambria Math" panose="02040503050406030204" pitchFamily="18" charset="0"/>
                              <a:cs typeface="Times New Roman" panose="02020603050405020304" pitchFamily="18" charset="0"/>
                            </a:rPr>
                            <m:t>1</m:t>
                          </m:r>
                        </m:num>
                        <m:den>
                          <m:sSup>
                            <m:sSup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p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𝛼</m:t>
                              </m:r>
                            </m:e>
                            <m:sup>
                              <m:r>
                                <a:rPr lang="en-CA" sz="2400" b="0" i="1" u="none" strike="noStrike" baseline="0" smtClean="0">
                                  <a:solidFill>
                                    <a:srgbClr val="000000"/>
                                  </a:solidFill>
                                  <a:latin typeface="Cambria Math" panose="02040503050406030204" pitchFamily="18" charset="0"/>
                                  <a:cs typeface="Times New Roman" panose="02020603050405020304" pitchFamily="18" charset="0"/>
                                </a:rPr>
                                <m:t>𝑃</m:t>
                              </m:r>
                            </m:sup>
                          </m:sSup>
                        </m:den>
                      </m:f>
                      <m:func>
                        <m:func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funcPr>
                        <m:fName>
                          <m:r>
                            <m:rPr>
                              <m:sty m:val="p"/>
                            </m:rPr>
                            <a:rPr lang="en-CA" sz="2400" b="0" i="0" u="none" strike="noStrike" baseline="0" smtClean="0">
                              <a:solidFill>
                                <a:srgbClr val="000000"/>
                              </a:solidFill>
                              <a:latin typeface="Cambria Math" panose="02040503050406030204" pitchFamily="18" charset="0"/>
                              <a:cs typeface="Times New Roman" panose="02020603050405020304" pitchFamily="18" charset="0"/>
                            </a:rPr>
                            <m:t>ln</m:t>
                          </m:r>
                        </m:fName>
                        <m:e>
                          <m:d>
                            <m:dPr>
                              <m:begChr m:val="["/>
                              <m:endChr m:val="]"/>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1+</m:t>
                              </m:r>
                              <m:nary>
                                <m:naryPr>
                                  <m:chr m:val="∑"/>
                                  <m:supHide m:val="on"/>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naryPr>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up/>
                                <m:e>
                                  <m:func>
                                    <m:func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funcPr>
                                    <m:fName>
                                      <m:r>
                                        <m:rPr>
                                          <m:sty m:val="p"/>
                                        </m:rPr>
                                        <a:rPr lang="en-CA" sz="2400" b="0" i="0" u="none" strike="noStrike" baseline="0" smtClean="0">
                                          <a:solidFill>
                                            <a:srgbClr val="000000"/>
                                          </a:solidFill>
                                          <a:latin typeface="Cambria Math" panose="02040503050406030204" pitchFamily="18" charset="0"/>
                                          <a:cs typeface="Times New Roman" panose="02020603050405020304" pitchFamily="18" charset="0"/>
                                        </a:rPr>
                                        <m:t>exp</m:t>
                                      </m:r>
                                    </m:fName>
                                    <m:e>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Sup>
                                            <m:sSubSup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Sup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𝑣</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𝑖h</m:t>
                                              </m:r>
                                            </m:sub>
                                            <m:sup>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sup>
                                          </m:sSubSup>
                                        </m:e>
                                      </m:d>
                                    </m:e>
                                  </m:func>
                                </m:e>
                              </m:nary>
                            </m:e>
                          </m:d>
                        </m:e>
                      </m:func>
                    </m:oMath>
                  </m:oMathPara>
                </a14:m>
                <a:endParaRPr lang="en-CA" sz="2400" b="0" i="0" u="none" strike="noStrike" baseline="0" dirty="0">
                  <a:solidFill>
                    <a:srgbClr val="000000"/>
                  </a:solidFill>
                  <a:cs typeface="Times New Roman" panose="02020603050405020304" pitchFamily="18" charset="0"/>
                </a:endParaRPr>
              </a:p>
              <a:p>
                <a:r>
                  <a:rPr lang="en-US" sz="2400" i="0" u="none" strike="noStrike" baseline="0" dirty="0">
                    <a:solidFill>
                      <a:srgbClr val="000000"/>
                    </a:solidFill>
                    <a:cs typeface="Times New Roman" panose="02020603050405020304" pitchFamily="18" charset="0"/>
                  </a:rPr>
                  <a:t>Have to take into account optimal premiums at plan level (some solving required)</a:t>
                </a:r>
              </a:p>
              <a:p>
                <a:r>
                  <a:rPr lang="en-US" sz="2400" i="0" u="none" strike="noStrike" baseline="0" dirty="0">
                    <a:solidFill>
                      <a:srgbClr val="000000"/>
                    </a:solidFill>
                    <a:cs typeface="Times New Roman" panose="02020603050405020304" pitchFamily="18" charset="0"/>
                  </a:rPr>
                  <a:t>Does this require </a:t>
                </a:r>
                <a14:m>
                  <m:oMath xmlns:m="http://schemas.openxmlformats.org/officeDocument/2006/math">
                    <m:r>
                      <a:rPr lang="en-CA" sz="2400" b="0" i="1" u="none" strike="noStrike" baseline="0" smtClean="0">
                        <a:solidFill>
                          <a:srgbClr val="000000"/>
                        </a:solidFill>
                        <a:latin typeface="Cambria Math" panose="02040503050406030204" pitchFamily="18" charset="0"/>
                        <a:cs typeface="Times New Roman" panose="02020603050405020304" pitchFamily="18" charset="0"/>
                      </a:rPr>
                      <m:t>𝜃</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oMath>
                </a14:m>
                <a:r>
                  <a:rPr lang="en-US" sz="2400" i="0" u="none" strike="noStrike" baseline="0" dirty="0">
                    <a:solidFill>
                      <a:srgbClr val="000000"/>
                    </a:solidFill>
                    <a:cs typeface="Times New Roman" panose="02020603050405020304" pitchFamily="18" charset="0"/>
                  </a:rPr>
                  <a:t> May help in estimation</a:t>
                </a:r>
                <a:r>
                  <a:rPr lang="en-US" sz="2400" i="0" u="none" strike="noStrike" dirty="0">
                    <a:solidFill>
                      <a:srgbClr val="000000"/>
                    </a:solidFill>
                    <a:cs typeface="Times New Roman" panose="02020603050405020304" pitchFamily="18" charset="0"/>
                  </a:rPr>
                  <a:t> depending on your question!</a:t>
                </a:r>
                <a:endParaRPr lang="en-US" sz="2400" i="0" u="none" strike="noStrike" baseline="0" dirty="0">
                  <a:solidFill>
                    <a:srgbClr val="000000"/>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305" r="-525"/>
                </a:stretch>
              </a:blipFill>
            </p:spPr>
            <p:txBody>
              <a:bodyPr/>
              <a:lstStyle/>
              <a:p>
                <a:r>
                  <a:rPr lang="en-CA">
                    <a:noFill/>
                  </a:rPr>
                  <a:t> </a:t>
                </a:r>
              </a:p>
            </p:txBody>
          </p:sp>
        </mc:Fallback>
      </mc:AlternateContent>
    </p:spTree>
    <p:extLst>
      <p:ext uri="{BB962C8B-B14F-4D97-AF65-F5344CB8AC3E}">
        <p14:creationId xmlns:p14="http://schemas.microsoft.com/office/powerpoint/2010/main" val="2614997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How do we model equilibria?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Multiple agents involved – and multiple parameterizations! </a:t>
            </a:r>
          </a:p>
          <a:p>
            <a:pPr lvl="1"/>
            <a:r>
              <a:rPr lang="en-US" sz="2200" dirty="0">
                <a:cs typeface="Times New Roman" panose="02020603050405020304" pitchFamily="18" charset="0"/>
              </a:rPr>
              <a:t>Need to specify </a:t>
            </a:r>
            <a:r>
              <a:rPr lang="en-US" sz="2200" b="1" u="sng" dirty="0">
                <a:cs typeface="Times New Roman" panose="02020603050405020304" pitchFamily="18" charset="0"/>
              </a:rPr>
              <a:t>markets</a:t>
            </a:r>
            <a:r>
              <a:rPr lang="en-US" sz="2200" dirty="0">
                <a:cs typeface="Times New Roman" panose="02020603050405020304" pitchFamily="18" charset="0"/>
              </a:rPr>
              <a:t>, utilities, altruism, profits, etc. </a:t>
            </a:r>
          </a:p>
          <a:p>
            <a:r>
              <a:rPr lang="en-US" sz="2400" dirty="0">
                <a:cs typeface="Times New Roman" panose="02020603050405020304" pitchFamily="18" charset="0"/>
              </a:rPr>
              <a:t>In addition, supply and demand are </a:t>
            </a:r>
            <a:r>
              <a:rPr lang="en-US" sz="2400" b="1" dirty="0">
                <a:cs typeface="Times New Roman" panose="02020603050405020304" pitchFamily="18" charset="0"/>
              </a:rPr>
              <a:t>jointly determined </a:t>
            </a:r>
            <a:r>
              <a:rPr lang="en-US" sz="2400" dirty="0">
                <a:cs typeface="Times New Roman" panose="02020603050405020304" pitchFamily="18" charset="0"/>
              </a:rPr>
              <a:t>(condition 3)</a:t>
            </a:r>
          </a:p>
          <a:p>
            <a:pPr lvl="1"/>
            <a:r>
              <a:rPr lang="en-US" sz="2200" dirty="0">
                <a:cs typeface="Times New Roman" panose="02020603050405020304" pitchFamily="18" charset="0"/>
              </a:rPr>
              <a:t>This makes separate estimation challenging!</a:t>
            </a:r>
            <a:endParaRPr lang="en-US" sz="2200" dirty="0">
              <a:solidFill>
                <a:schemeClr val="tx1"/>
              </a:solidFill>
              <a:cs typeface="Times New Roman" panose="02020603050405020304" pitchFamily="18" charset="0"/>
            </a:endParaRPr>
          </a:p>
        </p:txBody>
      </p:sp>
      <p:pic>
        <p:nvPicPr>
          <p:cNvPr id="2050" name="Picture 2" descr="Instrumental Variables - YouTube">
            <a:extLst>
              <a:ext uri="{FF2B5EF4-FFF2-40B4-BE49-F238E27FC236}">
                <a16:creationId xmlns:a16="http://schemas.microsoft.com/office/drawing/2014/main" id="{C4A6EDD5-5771-CB5B-A4AD-0273AD3F52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625" t="15557" r="2500" b="2222"/>
          <a:stretch/>
        </p:blipFill>
        <p:spPr bwMode="auto">
          <a:xfrm>
            <a:off x="6078494" y="2819400"/>
            <a:ext cx="5199105"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5018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Lots of other modeling choices!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CA" sz="2400" b="0" i="0" u="none" strike="noStrike" baseline="0" dirty="0">
                <a:solidFill>
                  <a:srgbClr val="000000"/>
                </a:solidFill>
                <a:cs typeface="Times New Roman" panose="02020603050405020304" pitchFamily="18" charset="0"/>
              </a:rPr>
              <a:t>Structural estimation is a powerful tool!</a:t>
            </a:r>
          </a:p>
          <a:p>
            <a:r>
              <a:rPr lang="en-CA" sz="2400" dirty="0">
                <a:solidFill>
                  <a:srgbClr val="000000"/>
                </a:solidFill>
                <a:cs typeface="Times New Roman" panose="02020603050405020304" pitchFamily="18" charset="0"/>
              </a:rPr>
              <a:t>How are markets structured? </a:t>
            </a:r>
          </a:p>
          <a:p>
            <a:r>
              <a:rPr lang="en-CA" sz="2400" i="0" u="none" strike="noStrike" baseline="0" dirty="0">
                <a:solidFill>
                  <a:srgbClr val="000000"/>
                </a:solidFill>
                <a:cs typeface="Times New Roman" panose="02020603050405020304" pitchFamily="18" charset="0"/>
              </a:rPr>
              <a:t>How is quality determined? Investments? </a:t>
            </a:r>
            <a:r>
              <a:rPr lang="en-CA" sz="2400" dirty="0">
                <a:solidFill>
                  <a:srgbClr val="000000"/>
                </a:solidFill>
                <a:cs typeface="Times New Roman" panose="02020603050405020304" pitchFamily="18" charset="0"/>
              </a:rPr>
              <a:t>R&amp;D</a:t>
            </a:r>
            <a:r>
              <a:rPr lang="en-US" sz="2400" dirty="0">
                <a:solidFill>
                  <a:srgbClr val="000000"/>
                </a:solidFill>
                <a:cs typeface="Times New Roman" panose="02020603050405020304" pitchFamily="18" charset="0"/>
              </a:rPr>
              <a:t>? </a:t>
            </a:r>
          </a:p>
          <a:p>
            <a:r>
              <a:rPr lang="en-US" sz="2400" dirty="0">
                <a:solidFill>
                  <a:srgbClr val="000000"/>
                </a:solidFill>
                <a:cs typeface="Times New Roman" panose="02020603050405020304" pitchFamily="18" charset="0"/>
              </a:rPr>
              <a:t>How do patients pick plans? Hospitals? Providers? </a:t>
            </a:r>
          </a:p>
          <a:p>
            <a:r>
              <a:rPr lang="en-US" sz="2400" dirty="0">
                <a:solidFill>
                  <a:srgbClr val="000000"/>
                </a:solidFill>
                <a:cs typeface="Times New Roman" panose="02020603050405020304" pitchFamily="18" charset="0"/>
              </a:rPr>
              <a:t>How does competition affect quality? </a:t>
            </a:r>
          </a:p>
          <a:p>
            <a:r>
              <a:rPr lang="en-US" sz="2400" dirty="0">
                <a:solidFill>
                  <a:srgbClr val="000000"/>
                </a:solidFill>
                <a:cs typeface="Times New Roman" panose="02020603050405020304" pitchFamily="18" charset="0"/>
              </a:rPr>
              <a:t>How do providers learn about/implement new technologies? How does this affect R&amp;D decisions? </a:t>
            </a:r>
          </a:p>
          <a:p>
            <a:r>
              <a:rPr lang="en-US" sz="2400" dirty="0">
                <a:solidFill>
                  <a:srgbClr val="000000"/>
                </a:solidFill>
                <a:cs typeface="Times New Roman" panose="02020603050405020304" pitchFamily="18" charset="0"/>
              </a:rPr>
              <a:t>How do physicians construct referral networks? </a:t>
            </a:r>
          </a:p>
          <a:p>
            <a:r>
              <a:rPr lang="en-US" sz="2400" dirty="0">
                <a:solidFill>
                  <a:schemeClr val="accent2">
                    <a:lumMod val="75000"/>
                  </a:schemeClr>
                </a:solidFill>
                <a:cs typeface="Times New Roman" panose="02020603050405020304" pitchFamily="18" charset="0"/>
              </a:rPr>
              <a:t>If you can dream it, you can (probably) structurally model it! </a:t>
            </a:r>
          </a:p>
          <a:p>
            <a:pPr lvl="1"/>
            <a:r>
              <a:rPr lang="en-US" sz="2200" dirty="0">
                <a:solidFill>
                  <a:schemeClr val="accent2">
                    <a:lumMod val="75000"/>
                  </a:schemeClr>
                </a:solidFill>
                <a:cs typeface="Times New Roman" panose="02020603050405020304" pitchFamily="18" charset="0"/>
              </a:rPr>
              <a:t>Estimation on the other hand….</a:t>
            </a:r>
            <a:endParaRPr lang="en-CA" sz="22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1093988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9637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Summary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Moral hazard in health care</a:t>
            </a:r>
          </a:p>
          <a:p>
            <a:r>
              <a:rPr lang="en-US" sz="2400" dirty="0">
                <a:cs typeface="Times New Roman" panose="02020603050405020304" pitchFamily="18" charset="0"/>
              </a:rPr>
              <a:t>Additional work: talk about some of your own work. </a:t>
            </a:r>
          </a:p>
          <a:p>
            <a:pPr marL="0" indent="0">
              <a:buNone/>
            </a:pPr>
            <a:r>
              <a:rPr lang="en-US" sz="2400" b="1" dirty="0">
                <a:solidFill>
                  <a:srgbClr val="0070C0"/>
                </a:solidFill>
                <a:cs typeface="Times New Roman" panose="02020603050405020304" pitchFamily="18" charset="0"/>
              </a:rPr>
              <a:t>Next time: adverse selection</a:t>
            </a:r>
          </a:p>
          <a:p>
            <a:r>
              <a:rPr lang="en-US" sz="2400" dirty="0">
                <a:cs typeface="Times New Roman" panose="02020603050405020304" pitchFamily="18" charset="0"/>
              </a:rPr>
              <a:t>What happens when people have private information about type? </a:t>
            </a:r>
          </a:p>
          <a:p>
            <a:r>
              <a:rPr lang="en-US" sz="2400" dirty="0">
                <a:cs typeface="Times New Roman" panose="02020603050405020304" pitchFamily="18" charset="0"/>
              </a:rPr>
              <a:t>How does this affect health choices?</a:t>
            </a:r>
          </a:p>
        </p:txBody>
      </p:sp>
    </p:spTree>
    <p:extLst>
      <p:ext uri="{BB962C8B-B14F-4D97-AF65-F5344CB8AC3E}">
        <p14:creationId xmlns:p14="http://schemas.microsoft.com/office/powerpoint/2010/main" val="2038780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Gaynor &amp; Town (2012)</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“Competition in Health Care Markets”</a:t>
            </a:r>
          </a:p>
          <a:p>
            <a:r>
              <a:rPr lang="en-US" sz="2400" i="1" dirty="0"/>
              <a:t>Handbook of Health Economics</a:t>
            </a:r>
          </a:p>
        </p:txBody>
      </p:sp>
    </p:spTree>
    <p:extLst>
      <p:ext uri="{BB962C8B-B14F-4D97-AF65-F5344CB8AC3E}">
        <p14:creationId xmlns:p14="http://schemas.microsoft.com/office/powerpoint/2010/main" val="4057525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does competition look like in health care?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A8FEFDB3-C2E8-25B3-0C37-C45FE2B7AE56}"/>
              </a:ext>
            </a:extLst>
          </p:cNvPr>
          <p:cNvPicPr>
            <a:picLocks noChangeAspect="1"/>
          </p:cNvPicPr>
          <p:nvPr/>
        </p:nvPicPr>
        <p:blipFill>
          <a:blip r:embed="rId3"/>
          <a:stretch>
            <a:fillRect/>
          </a:stretch>
        </p:blipFill>
        <p:spPr>
          <a:xfrm>
            <a:off x="457200" y="1066801"/>
            <a:ext cx="7716327" cy="5087060"/>
          </a:xfrm>
          <a:prstGeom prst="rect">
            <a:avLst/>
          </a:prstGeom>
        </p:spPr>
      </p:pic>
      <p:pic>
        <p:nvPicPr>
          <p:cNvPr id="3074" name="Picture 2" descr="A New Package (hhi) for Quick Calculation of Herfindahl-Hirschman Index  scores | R-bloggers">
            <a:extLst>
              <a:ext uri="{FF2B5EF4-FFF2-40B4-BE49-F238E27FC236}">
                <a16:creationId xmlns:a16="http://schemas.microsoft.com/office/drawing/2014/main" id="{244CBE3A-CD26-FB3C-BA22-A3A1E3F354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526" y="1143000"/>
            <a:ext cx="2657475"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88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972800" cy="624840"/>
          </a:xfrm>
        </p:spPr>
        <p:txBody>
          <a:bodyPr>
            <a:noAutofit/>
          </a:bodyPr>
          <a:lstStyle/>
          <a:p>
            <a:r>
              <a:rPr lang="en-US" sz="3600" dirty="0">
                <a:cs typeface="Times New Roman" panose="02020603050405020304" pitchFamily="18" charset="0"/>
              </a:rPr>
              <a:t>Competition is limited in health -- even in the Netherlands!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A3B8E9FE-2E8E-0F9A-5A59-BFFE7F791AA6}"/>
              </a:ext>
            </a:extLst>
          </p:cNvPr>
          <p:cNvPicPr>
            <a:picLocks noChangeAspect="1"/>
          </p:cNvPicPr>
          <p:nvPr/>
        </p:nvPicPr>
        <p:blipFill>
          <a:blip r:embed="rId3"/>
          <a:stretch>
            <a:fillRect/>
          </a:stretch>
        </p:blipFill>
        <p:spPr>
          <a:xfrm>
            <a:off x="381000" y="896916"/>
            <a:ext cx="10363200" cy="5427797"/>
          </a:xfrm>
          <a:prstGeom prst="rect">
            <a:avLst/>
          </a:prstGeom>
        </p:spPr>
      </p:pic>
    </p:spTree>
    <p:extLst>
      <p:ext uri="{BB962C8B-B14F-4D97-AF65-F5344CB8AC3E}">
        <p14:creationId xmlns:p14="http://schemas.microsoft.com/office/powerpoint/2010/main" val="2863826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does competition look like in health care?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US" sz="2400" dirty="0">
                <a:cs typeface="Times New Roman" panose="02020603050405020304" pitchFamily="18" charset="0"/>
              </a:rPr>
              <a:t>Some general questions we can answer: </a:t>
            </a:r>
          </a:p>
          <a:p>
            <a:pPr marL="457200" indent="-457200">
              <a:buAutoNum type="arabicPeriod"/>
            </a:pPr>
            <a:r>
              <a:rPr lang="en-US" sz="2400" dirty="0">
                <a:cs typeface="Times New Roman" panose="02020603050405020304" pitchFamily="18" charset="0"/>
              </a:rPr>
              <a:t>How do providers/hospitals choose when to enter/exit a market? Innovate? Invest? Merge?</a:t>
            </a:r>
          </a:p>
          <a:p>
            <a:pPr marL="457200" indent="-457200">
              <a:buAutoNum type="arabicPeriod"/>
            </a:pPr>
            <a:r>
              <a:rPr lang="en-US" sz="2400" dirty="0">
                <a:cs typeface="Times New Roman" panose="02020603050405020304" pitchFamily="18" charset="0"/>
              </a:rPr>
              <a:t>How does imperfect competition change welfare outcomes? </a:t>
            </a:r>
          </a:p>
          <a:p>
            <a:pPr marL="457200" indent="-457200">
              <a:buAutoNum type="arabicPeriod"/>
            </a:pPr>
            <a:r>
              <a:rPr lang="en-US" sz="2400" dirty="0">
                <a:cs typeface="Times New Roman" panose="02020603050405020304" pitchFamily="18" charset="0"/>
              </a:rPr>
              <a:t>How does health policy affect market structure?</a:t>
            </a:r>
          </a:p>
        </p:txBody>
      </p:sp>
    </p:spTree>
    <p:extLst>
      <p:ext uri="{BB962C8B-B14F-4D97-AF65-F5344CB8AC3E}">
        <p14:creationId xmlns:p14="http://schemas.microsoft.com/office/powerpoint/2010/main" val="1223840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does competition look like in health care?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0" indent="0">
                  <a:buNone/>
                </a:pPr>
                <a:r>
                  <a:rPr lang="en-US" sz="2400" dirty="0">
                    <a:cs typeface="Times New Roman" panose="02020603050405020304" pitchFamily="18" charset="0"/>
                  </a:rPr>
                  <a:t>Some general questions: </a:t>
                </a:r>
              </a:p>
              <a:p>
                <a:pPr marL="457200" indent="-457200">
                  <a:buAutoNum type="arabicPeriod"/>
                </a:pPr>
                <a:r>
                  <a:rPr lang="en-US" sz="2400" dirty="0">
                    <a:cs typeface="Times New Roman" panose="02020603050405020304" pitchFamily="18" charset="0"/>
                  </a:rPr>
                  <a:t>How do providers/hospitals choose when to enter/exit a market? Innovate? Invest? Merge?</a:t>
                </a:r>
              </a:p>
              <a:p>
                <a:pPr marL="457200" indent="-457200">
                  <a:buAutoNum type="arabicPeriod"/>
                </a:pPr>
                <a:r>
                  <a:rPr lang="en-US" sz="2400" dirty="0">
                    <a:cs typeface="Times New Roman" panose="02020603050405020304" pitchFamily="18" charset="0"/>
                  </a:rPr>
                  <a:t>How does imperfect competition change welfare outcomes? </a:t>
                </a:r>
              </a:p>
              <a:p>
                <a:pPr marL="457200" indent="-457200">
                  <a:buAutoNum type="arabicPeriod"/>
                </a:pPr>
                <a:r>
                  <a:rPr lang="en-US" sz="2400" dirty="0">
                    <a:cs typeface="Times New Roman" panose="02020603050405020304" pitchFamily="18" charset="0"/>
                  </a:rPr>
                  <a:t>How does health policy affect market structure?</a:t>
                </a:r>
              </a:p>
              <a:p>
                <a:pPr marL="0" indent="0">
                  <a:buNone/>
                </a:pPr>
                <a:r>
                  <a:rPr lang="en-US" sz="2400" dirty="0">
                    <a:cs typeface="Times New Roman" panose="02020603050405020304" pitchFamily="18" charset="0"/>
                  </a:rPr>
                  <a:t>These questions require </a:t>
                </a:r>
                <a:r>
                  <a:rPr lang="en-US" sz="2400" b="1" dirty="0">
                    <a:cs typeface="Times New Roman" panose="02020603050405020304" pitchFamily="18" charset="0"/>
                  </a:rPr>
                  <a:t>dynamic models of firm behavior: </a:t>
                </a:r>
              </a:p>
              <a:p>
                <a:r>
                  <a:rPr lang="en-US" sz="2400" dirty="0">
                    <a:cs typeface="Times New Roman" panose="02020603050405020304" pitchFamily="18" charset="0"/>
                  </a:rPr>
                  <a:t>In each period, (static) returns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𝜋</m:t>
                        </m:r>
                      </m:e>
                      <m:sub>
                        <m:r>
                          <a:rPr lang="en-CA" sz="2400" b="0" i="1" smtClean="0">
                            <a:latin typeface="Cambria Math" panose="02040503050406030204" pitchFamily="18" charset="0"/>
                            <a:cs typeface="Times New Roman" panose="02020603050405020304" pitchFamily="18" charset="0"/>
                          </a:rPr>
                          <m:t>𝑡</m:t>
                        </m:r>
                      </m:sub>
                    </m:sSub>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𝑠</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𝑎</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𝜉</m:t>
                            </m:r>
                          </m:e>
                          <m:sub>
                            <m:r>
                              <a:rPr lang="en-CA" sz="2400" b="0" i="1" smtClean="0">
                                <a:latin typeface="Cambria Math" panose="02040503050406030204" pitchFamily="18" charset="0"/>
                                <a:cs typeface="Times New Roman" panose="02020603050405020304" pitchFamily="18" charset="0"/>
                              </a:rPr>
                              <m:t>𝑡</m:t>
                            </m:r>
                          </m:sub>
                        </m:sSub>
                      </m:e>
                    </m:d>
                    <m:r>
                      <a:rPr lang="en-CA"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from: </a:t>
                </a:r>
              </a:p>
              <a:p>
                <a:pPr lvl="1"/>
                <a:r>
                  <a:rPr lang="en-US" sz="2200" dirty="0">
                    <a:cs typeface="Times New Roman" panose="02020603050405020304" pitchFamily="18" charset="0"/>
                  </a:rPr>
                  <a:t>Set of all participants </a:t>
                </a:r>
                <a14:m>
                  <m:oMath xmlns:m="http://schemas.openxmlformats.org/officeDocument/2006/math">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𝑠</m:t>
                        </m:r>
                      </m:e>
                      <m:sub>
                        <m:r>
                          <a:rPr lang="en-CA" sz="2200" b="0" i="1" smtClean="0">
                            <a:latin typeface="Cambria Math" panose="02040503050406030204" pitchFamily="18" charset="0"/>
                            <a:cs typeface="Times New Roman" panose="02020603050405020304" pitchFamily="18" charset="0"/>
                          </a:rPr>
                          <m:t>𝑡</m:t>
                        </m:r>
                      </m:sub>
                    </m:sSub>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𝑆</m:t>
                    </m:r>
                  </m:oMath>
                </a14:m>
                <a:r>
                  <a:rPr lang="en-US" sz="2200" dirty="0">
                    <a:cs typeface="Times New Roman" panose="02020603050405020304" pitchFamily="18" charset="0"/>
                  </a:rPr>
                  <a:t> (one for each firm) – measure bargaining, etc. </a:t>
                </a:r>
              </a:p>
              <a:p>
                <a:pPr lvl="1"/>
                <a:r>
                  <a:rPr lang="en-US" sz="2200" dirty="0">
                    <a:cs typeface="Times New Roman" panose="02020603050405020304" pitchFamily="18" charset="0"/>
                  </a:rPr>
                  <a:t>Set of actions taken </a:t>
                </a:r>
                <a14:m>
                  <m:oMath xmlns:m="http://schemas.openxmlformats.org/officeDocument/2006/math">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𝑎</m:t>
                        </m:r>
                      </m:e>
                      <m:sub>
                        <m:r>
                          <a:rPr lang="en-CA" sz="2200" b="0" i="1" smtClean="0">
                            <a:latin typeface="Cambria Math" panose="02040503050406030204" pitchFamily="18" charset="0"/>
                            <a:cs typeface="Times New Roman" panose="02020603050405020304" pitchFamily="18" charset="0"/>
                          </a:rPr>
                          <m:t>𝑡</m:t>
                        </m:r>
                      </m:sub>
                    </m:sSub>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𝐴</m:t>
                    </m:r>
                    <m:r>
                      <a:rPr lang="en-CA"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 investment decisions, etc. </a:t>
                </a:r>
              </a:p>
              <a:p>
                <a:pPr lvl="1"/>
                <a:r>
                  <a:rPr lang="en-US" sz="2200" dirty="0" err="1">
                    <a:cs typeface="Times New Roman" panose="02020603050405020304" pitchFamily="18" charset="0"/>
                  </a:rPr>
                  <a:t>Unobservables</a:t>
                </a:r>
                <a:r>
                  <a:rPr lang="en-US" sz="2200" dirty="0">
                    <a:cs typeface="Times New Roman" panose="02020603050405020304" pitchFamily="18" charset="0"/>
                  </a:rPr>
                  <a:t> </a:t>
                </a:r>
                <a14:m>
                  <m:oMath xmlns:m="http://schemas.openxmlformats.org/officeDocument/2006/math">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𝜉</m:t>
                        </m:r>
                      </m:e>
                      <m:sub>
                        <m:r>
                          <a:rPr lang="en-CA" sz="2200" b="0" i="1" smtClean="0">
                            <a:latin typeface="Cambria Math" panose="02040503050406030204" pitchFamily="18" charset="0"/>
                            <a:cs typeface="Times New Roman" panose="02020603050405020304" pitchFamily="18" charset="0"/>
                          </a:rPr>
                          <m:t>𝑡</m:t>
                        </m:r>
                      </m:sub>
                    </m:sSub>
                  </m:oMath>
                </a14:m>
                <a:r>
                  <a:rPr lang="en-US" sz="2200" dirty="0">
                    <a:cs typeface="Times New Roman" panose="02020603050405020304" pitchFamily="18" charset="0"/>
                  </a:rPr>
                  <a:t> (</a:t>
                </a:r>
                <a:r>
                  <a:rPr lang="en-US" sz="2200" dirty="0" err="1">
                    <a:cs typeface="Times New Roman" panose="02020603050405020304" pitchFamily="18" charset="0"/>
                  </a:rPr>
                  <a:t>i.i.d.</a:t>
                </a:r>
                <a:r>
                  <a:rPr lang="en-US" sz="2200" dirty="0">
                    <a:cs typeface="Times New Roman" panose="02020603050405020304" pitchFamily="18" charset="0"/>
                  </a:rPr>
                  <a:t>, private to the hospital) </a:t>
                </a:r>
              </a:p>
              <a:p>
                <a:r>
                  <a:rPr lang="en-US" sz="2400" dirty="0">
                    <a:cs typeface="Times New Roman" panose="02020603050405020304" pitchFamily="18" charset="0"/>
                  </a:rPr>
                  <a:t>Dynamics evolve according to </a:t>
                </a:r>
                <a:r>
                  <a:rPr lang="en-US" sz="2400" b="1" dirty="0">
                    <a:cs typeface="Times New Roman" panose="02020603050405020304" pitchFamily="18" charset="0"/>
                  </a:rPr>
                  <a:t>state transitions</a:t>
                </a:r>
                <a:r>
                  <a:rPr lang="en-US" sz="2400" dirty="0">
                    <a:cs typeface="Times New Roman" panose="02020603050405020304" pitchFamily="18" charset="0"/>
                  </a:rPr>
                  <a:t>: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𝑠</m:t>
                        </m:r>
                      </m:e>
                      <m:sub>
                        <m:r>
                          <a:rPr lang="en-CA" sz="2400" b="0" i="1" smtClean="0">
                            <a:latin typeface="Cambria Math" panose="02040503050406030204" pitchFamily="18" charset="0"/>
                            <a:cs typeface="Times New Roman" panose="02020603050405020304" pitchFamily="18" charset="0"/>
                          </a:rPr>
                          <m:t>𝑡</m:t>
                        </m:r>
                        <m:r>
                          <a:rPr lang="en-CA" sz="2400" b="0" i="1" smtClean="0">
                            <a:latin typeface="Cambria Math" panose="02040503050406030204" pitchFamily="18" charset="0"/>
                            <a:cs typeface="Times New Roman" panose="02020603050405020304" pitchFamily="18" charset="0"/>
                          </a:rPr>
                          <m:t>+1</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𝑓</m:t>
                    </m:r>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𝑠</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𝑎</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𝜉</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305" b="-4389"/>
                </a:stretch>
              </a:blipFill>
            </p:spPr>
            <p:txBody>
              <a:bodyPr/>
              <a:lstStyle/>
              <a:p>
                <a:r>
                  <a:rPr lang="en-CA">
                    <a:noFill/>
                  </a:rPr>
                  <a:t> </a:t>
                </a:r>
              </a:p>
            </p:txBody>
          </p:sp>
        </mc:Fallback>
      </mc:AlternateContent>
    </p:spTree>
    <p:extLst>
      <p:ext uri="{BB962C8B-B14F-4D97-AF65-F5344CB8AC3E}">
        <p14:creationId xmlns:p14="http://schemas.microsoft.com/office/powerpoint/2010/main" val="83042409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2084</TotalTime>
  <Words>3533</Words>
  <Application>Microsoft Office PowerPoint</Application>
  <PresentationFormat>Widescreen</PresentationFormat>
  <Paragraphs>347</Paragraphs>
  <Slides>42</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AdvBm</vt:lpstr>
      <vt:lpstr>AdvBmi</vt:lpstr>
      <vt:lpstr>Arial</vt:lpstr>
      <vt:lpstr>Calibri</vt:lpstr>
      <vt:lpstr>Cambria Math</vt:lpstr>
      <vt:lpstr>Century Schoolbook</vt:lpstr>
      <vt:lpstr>Times New Roman</vt:lpstr>
      <vt:lpstr>Wingdings 2</vt:lpstr>
      <vt:lpstr>View</vt:lpstr>
      <vt:lpstr>Advanced Health Economics</vt:lpstr>
      <vt:lpstr>Last time: Patient-Physician Interactions</vt:lpstr>
      <vt:lpstr>What do we mean by a competitive equilibrium?</vt:lpstr>
      <vt:lpstr>How do we model equilibria? </vt:lpstr>
      <vt:lpstr>Gaynor &amp; Town (2012)</vt:lpstr>
      <vt:lpstr>What does competition look like in health care?</vt:lpstr>
      <vt:lpstr>Competition is limited in health -- even in the Netherlands!</vt:lpstr>
      <vt:lpstr>What does competition look like in health care?</vt:lpstr>
      <vt:lpstr>What does competition look like in health care?</vt:lpstr>
      <vt:lpstr>How do we solve a dynamic model? </vt:lpstr>
      <vt:lpstr>How do we solve a dynamic model? </vt:lpstr>
      <vt:lpstr>Simple entry model (Gowisankaran and Town, 1997)  </vt:lpstr>
      <vt:lpstr>Structural Parameters (Gowisankaran and Town, 1997)  </vt:lpstr>
      <vt:lpstr>Data and Estimation (Gowisankaran and Town, 1997)  </vt:lpstr>
      <vt:lpstr>Data and Estimation (Gowisankaran and Town, 1997)  </vt:lpstr>
      <vt:lpstr>Data and Estimation (Gowisankaran and Town, 1997)  </vt:lpstr>
      <vt:lpstr>Gaynor, Ho, &amp; Town (2015)</vt:lpstr>
      <vt:lpstr>Example 2: hospital-insurer bargaining</vt:lpstr>
      <vt:lpstr>Example 2: hospital-insurer bargaining</vt:lpstr>
      <vt:lpstr>A Simple Bargaining Model </vt:lpstr>
      <vt:lpstr>A Simple Bargaining Model: Equilibrium </vt:lpstr>
      <vt:lpstr>A Simple Bargaining Model </vt:lpstr>
      <vt:lpstr>A Simple Bargaining Model </vt:lpstr>
      <vt:lpstr>Type 1 Extreme Value </vt:lpstr>
      <vt:lpstr>Patient-Hospital Choice: Logit Probabilities </vt:lpstr>
      <vt:lpstr>Patient-Hospital Choice: Logit Probabilities </vt:lpstr>
      <vt:lpstr>Side note: Patient-Plan Choice </vt:lpstr>
      <vt:lpstr>Side note: Patient-Plan Choice </vt:lpstr>
      <vt:lpstr>Side note: Patient-Plan Choice </vt:lpstr>
      <vt:lpstr>How do plans choose features?</vt:lpstr>
      <vt:lpstr>How do plans choose features?</vt:lpstr>
      <vt:lpstr>What does a insurer-hospital contract look like? </vt:lpstr>
      <vt:lpstr>What does a insurer-hospital contract look like? </vt:lpstr>
      <vt:lpstr>What does a insurer-hospital contract look like? </vt:lpstr>
      <vt:lpstr>What does a insurer-hospital contract look like? </vt:lpstr>
      <vt:lpstr>What does a insurer-hospital contract look like? </vt:lpstr>
      <vt:lpstr>What does a insurer-hospital contract look like? </vt:lpstr>
      <vt:lpstr>One Note on Estimation / Solutions </vt:lpstr>
      <vt:lpstr>One Note on Welfare </vt:lpstr>
      <vt:lpstr>Lots of other modeling choices!</vt:lpstr>
      <vt:lpstr>Presentations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147</cp:revision>
  <dcterms:created xsi:type="dcterms:W3CDTF">2011-01-10T00:42:42Z</dcterms:created>
  <dcterms:modified xsi:type="dcterms:W3CDTF">2023-02-14T16:07:40Z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