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9"/>
  </p:notesMasterIdLst>
  <p:sldIdLst>
    <p:sldId id="256" r:id="rId2"/>
    <p:sldId id="357" r:id="rId3"/>
    <p:sldId id="476" r:id="rId4"/>
    <p:sldId id="480" r:id="rId5"/>
    <p:sldId id="482" r:id="rId6"/>
    <p:sldId id="341" r:id="rId7"/>
    <p:sldId id="485" r:id="rId8"/>
    <p:sldId id="486" r:id="rId9"/>
    <p:sldId id="487" r:id="rId10"/>
    <p:sldId id="488" r:id="rId11"/>
    <p:sldId id="489" r:id="rId12"/>
    <p:sldId id="490" r:id="rId13"/>
    <p:sldId id="479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1" r:id="rId24"/>
    <p:sldId id="500" r:id="rId25"/>
    <p:sldId id="484" r:id="rId26"/>
    <p:sldId id="414" r:id="rId27"/>
    <p:sldId id="413" r:id="rId2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766" autoAdjust="0"/>
  </p:normalViewPr>
  <p:slideViewPr>
    <p:cSldViewPr>
      <p:cViewPr varScale="1">
        <p:scale>
          <a:sx n="90" d="100"/>
          <a:sy n="90" d="100"/>
        </p:scale>
        <p:origin x="135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Empirical paper to add: https://www.nber.org/papers/w30767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is also normal with mean mu and variance sigma^2_Z+sigma^2_eps.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9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is also normal with mean mu and variance sigma^2_Z+sigma^2_eps.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37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is also normal with mean mu and variance sigma^2_Z+sigma^2_eps.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0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 treatment when S&gt;S^* for URM. For majority, beta = 1, so recommend treatment when Z&gt; Z^*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29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curve is whites, flatter curve is blacks (where signal matters). Also take the time to do some comparative statics – what about a more capable physician (where noise variance is lower)? How would that change the curve here?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the second equation as given.  Do the derivative by hand, show that benefit is increasing in beta (so worse for URM)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71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empirical trends across groups can be explained by just this assumption! Miscommunication leads to lower-quality matches between doctors and patients (e.g., mental health). We will save other extensions of this model for later, and instead fit the unified framework of the 2003 paper.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7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simplify so that a = 1. Hence, if we want to explain observed disparities using perfectly benevolent MDs, we only have one lever at our disposal: differences in  severity across groups (in particular, the distance between whites and blacks). Can we rationalize observed data using only this gap? It might have to be very large!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74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come back to case 2 after covering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0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Classic taste-based discrimination model : </a:t>
            </a:r>
            <a:r>
              <a:rPr lang="en-CA" dirty="0" err="1"/>
              <a:t>becker</a:t>
            </a:r>
            <a:r>
              <a:rPr lang="en-CA" dirty="0"/>
              <a:t>. Can use Williams slides or Lang/Lehman to present this model. Then present how Lang-Leman search model discussion could apply to health? (Ask people to read this before hand and think about a model here?)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6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0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Meant to give an idea of how to take a model off the shelf and </a:t>
            </a:r>
            <a:r>
              <a:rPr lang="en-CA"/>
              <a:t>apply it. Cover </a:t>
            </a:r>
            <a:r>
              <a:rPr lang="en-CA" dirty="0"/>
              <a:t>Chandra et al as an empirical </a:t>
            </a:r>
            <a:r>
              <a:rPr lang="en-CA" dirty="0" err="1"/>
              <a:t>followup</a:t>
            </a:r>
            <a:r>
              <a:rPr lang="en-CA" dirty="0"/>
              <a:t> if there’s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5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Becker model, this was black/white – here I’ll use URM to be a little more general.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3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Becker model, this was black/white – here I’ll use URM to be a little more general.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dirty="0" err="1"/>
              <a:t>d_e</a:t>
            </a:r>
            <a:r>
              <a:rPr lang="en-US" dirty="0"/>
              <a:t> is an employer specific “distaste” term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dirty="0" err="1"/>
              <a:t>d_e</a:t>
            </a:r>
            <a:r>
              <a:rPr lang="en-US" dirty="0"/>
              <a:t> is an employer specific “distaste” term . So if the distribution of </a:t>
            </a:r>
            <a:r>
              <a:rPr lang="en-US" dirty="0" err="1"/>
              <a:t>d_e</a:t>
            </a:r>
            <a:r>
              <a:rPr lang="en-US" dirty="0"/>
              <a:t> is smooth in society (no mass points), then there will be no wage differential so firms are totally segregated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dirty="0" err="1"/>
              <a:t>d_e</a:t>
            </a:r>
            <a:r>
              <a:rPr lang="en-US" dirty="0"/>
              <a:t> is an employer specific “distaste” term . So if the distribution of </a:t>
            </a:r>
            <a:r>
              <a:rPr lang="en-US" dirty="0" err="1"/>
              <a:t>d_e</a:t>
            </a:r>
            <a:r>
              <a:rPr lang="en-US" dirty="0"/>
              <a:t> is smooth in society (no mass points), then there will be no wage differential so firms are totally segregated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dirty="0" err="1"/>
              <a:t>d_e</a:t>
            </a:r>
            <a:r>
              <a:rPr lang="en-US" dirty="0"/>
              <a:t> is an employer specific “distaste” term . So if the distribution of </a:t>
            </a:r>
            <a:r>
              <a:rPr lang="en-US" dirty="0" err="1"/>
              <a:t>d_e</a:t>
            </a:r>
            <a:r>
              <a:rPr lang="en-US" dirty="0"/>
              <a:t> is smooth in society (no mass points), then there will be no wage differential so firms are totally segregated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70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/>
              <a:t>Lecture 8: </a:t>
            </a:r>
            <a:r>
              <a:rPr lang="en-US" sz="2400" dirty="0"/>
              <a:t>Health Equity and Discrimination</a:t>
            </a:r>
          </a:p>
          <a:p>
            <a:r>
              <a:rPr lang="en-US" sz="2400" dirty="0"/>
              <a:t>DATE</a:t>
            </a:r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First Pass at Models of Discrimination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Consider a simplified utility function: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𝑀𝐴𝐽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𝑈𝑅𝑀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FOCs are therefore: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If the firm hires any workers of both types, then both hold with equality: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If wage gap is big enough, hire only URM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If wage gap is small enough, hire only MAJ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  <a:blipFill>
                <a:blip r:embed="rId3"/>
                <a:stretch>
                  <a:fillRect l="-40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78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First Pass at Models of Discrimination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Model takeaways: 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“Taste-based” discrimination uses preferences to model disparities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Discrimination is countered by the market through segregation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Basically a “separate but equal” model of the labor force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However, this never explained reality – wage differentials exist and are not countered by the market</a:t>
            </a:r>
          </a:p>
        </p:txBody>
      </p:sp>
    </p:spTree>
    <p:extLst>
      <p:ext uri="{BB962C8B-B14F-4D97-AF65-F5344CB8AC3E}">
        <p14:creationId xmlns:p14="http://schemas.microsoft.com/office/powerpoint/2010/main" val="129932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First Pass at Models of Discrimination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Model takeaways: 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“Taste-based” discrimination uses preferences to model disparities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Discrimination is countered by the market through segregation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Basically a “separate but equal” model of the labor force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However, this never explained reality – wage differentials exist and are not countered by the market</a:t>
            </a:r>
          </a:p>
          <a:p>
            <a:pPr marL="0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What other models are there? How do they apply to health?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Statistical discrimination: </a:t>
            </a:r>
            <a:r>
              <a:rPr lang="en-US" sz="2400" dirty="0">
                <a:cs typeface="Times New Roman" panose="02020603050405020304" pitchFamily="18" charset="0"/>
              </a:rPr>
              <a:t>Imperfect information, rather than preferences</a:t>
            </a:r>
          </a:p>
          <a:p>
            <a:r>
              <a:rPr lang="en-US" sz="2400" i="1" u="sng" dirty="0">
                <a:cs typeface="Times New Roman" panose="02020603050405020304" pitchFamily="18" charset="0"/>
              </a:rPr>
              <a:t>“Agents (e.g., MDs), without intending to discriminate, might apply an otherwise reasonable decision-making rule (e.g., treat according to need), that in practice leads to unequal treatment of members of two groups”</a:t>
            </a:r>
          </a:p>
        </p:txBody>
      </p:sp>
    </p:spTree>
    <p:extLst>
      <p:ext uri="{BB962C8B-B14F-4D97-AF65-F5344CB8AC3E}">
        <p14:creationId xmlns:p14="http://schemas.microsoft.com/office/powerpoint/2010/main" val="324649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47183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Balsa and McGuire (2003)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785360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“Prejudice, clinical uncertainty and stereotyping as sources of health disparities”</a:t>
            </a:r>
          </a:p>
          <a:p>
            <a:r>
              <a:rPr lang="en-US" sz="2400" i="1" dirty="0"/>
              <a:t>Journal of Health Economics</a:t>
            </a:r>
            <a:endParaRPr lang="en-US" sz="24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80B3585-3782-52AE-C43B-0F077ACB8896}"/>
              </a:ext>
            </a:extLst>
          </p:cNvPr>
          <p:cNvSpPr txBox="1">
            <a:spLocks/>
          </p:cNvSpPr>
          <p:nvPr/>
        </p:nvSpPr>
        <p:spPr>
          <a:xfrm>
            <a:off x="1245782" y="427783"/>
            <a:ext cx="10625328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Balsa and McGuire (2001)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86A32F1-950E-8FBA-1168-47F4B1F3AB7D}"/>
              </a:ext>
            </a:extLst>
          </p:cNvPr>
          <p:cNvSpPr txBox="1">
            <a:spLocks/>
          </p:cNvSpPr>
          <p:nvPr/>
        </p:nvSpPr>
        <p:spPr>
          <a:xfrm>
            <a:off x="1219200" y="1965960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“Statistical Discrimination in Health Care”</a:t>
            </a:r>
          </a:p>
          <a:p>
            <a:r>
              <a:rPr lang="en-US" sz="2400" i="1" dirty="0"/>
              <a:t>Journal of Health Economics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315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Statistical Discrimination and Disparities in Treatment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Consider a simple case: one illness, one treatment, one (majority) physician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Patients have an underlying need to be treated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However, doctors observe a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is </a:t>
                </a:r>
                <a:r>
                  <a:rPr lang="en-US" sz="2400" b="0" dirty="0" err="1">
                    <a:cs typeface="Times New Roman" panose="02020603050405020304" pitchFamily="18" charset="0"/>
                  </a:rPr>
                  <a:t>i.i.d.</a:t>
                </a:r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the distribution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?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  <a:blipFill>
                <a:blip r:embed="rId3"/>
                <a:stretch>
                  <a:fillRect l="-40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35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Statistical Discrimination and Disparities in Treatment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Consider a simple case: one illness, one treatment, one (majority) physician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Patients have an underlying need to be treated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However, doctors observe a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is </a:t>
                </a:r>
                <a:r>
                  <a:rPr lang="en-US" sz="2400" b="0" dirty="0" err="1">
                    <a:cs typeface="Times New Roman" panose="02020603050405020304" pitchFamily="18" charset="0"/>
                  </a:rPr>
                  <a:t>i.i.d.</a:t>
                </a:r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the distribution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Main assumption of model</a:t>
                </a:r>
                <a:r>
                  <a:rPr lang="en-US" sz="2400" dirty="0">
                    <a:cs typeface="Times New Roman" panose="02020603050405020304" pitchFamily="18" charset="0"/>
                  </a:rPr>
                  <a:t>: MD receives more precise signal from one group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WLOG, simplify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𝑀𝐴𝐽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𝑈𝑅𝑀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  <a:blipFill>
                <a:blip r:embed="rId3"/>
                <a:stretch>
                  <a:fillRect l="-87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08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signals affect decisions?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Providers use Bayes’ Rule to update beliefs about patients’ severity: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Priors: Population mean severity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Posteriors: Weighted average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/(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What are posteriors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𝑴𝑨𝑱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𝑼𝑹𝑴</m:t>
                    </m:r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  <a:blipFill>
                <a:blip r:embed="rId3"/>
                <a:stretch>
                  <a:fillRect l="-87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1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are optimal treatment decisions?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8F63B0-23CB-9FDA-ACD8-C19A904E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FB7065-4BC3-712E-8E8C-2DBD601B92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1" y="1066801"/>
                <a:ext cx="10439400" cy="5141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cs typeface="Times New Roman" panose="02020603050405020304" pitchFamily="18" charset="0"/>
                  </a:rPr>
                  <a:t>Suppose that patients receive utility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𝑎𝑍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if they don’t receive treatment,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if they do (what do these terms represent?)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Hence, expected benefit of treatment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Based on signal then: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optimal treatment? The point at which expected benefit is nonnegative: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FB7065-4BC3-712E-8E8C-2DBD601B9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066801"/>
                <a:ext cx="10439400" cy="5141388"/>
              </a:xfrm>
              <a:prstGeom prst="rect">
                <a:avLst/>
              </a:prstGeom>
              <a:blipFill>
                <a:blip r:embed="rId3"/>
                <a:stretch>
                  <a:fillRect l="-409" t="-1305" r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55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are optimal treatment decisions?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4B9C1-0349-0035-412A-5BAD564A3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333" b="3848"/>
          <a:stretch/>
        </p:blipFill>
        <p:spPr>
          <a:xfrm>
            <a:off x="381000" y="762000"/>
            <a:ext cx="5867400" cy="5943600"/>
          </a:xfrm>
        </p:spPr>
      </p:pic>
    </p:spTree>
    <p:extLst>
      <p:ext uri="{BB962C8B-B14F-4D97-AF65-F5344CB8AC3E}">
        <p14:creationId xmlns:p14="http://schemas.microsoft.com/office/powerpoint/2010/main" val="299270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are expected outcomes?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43DB50-BEDE-CBC2-46F9-A709EB8CD6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1" y="1066801"/>
                <a:ext cx="10439400" cy="5141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cs typeface="Times New Roman" panose="02020603050405020304" pitchFamily="18" charset="0"/>
                  </a:rPr>
                  <a:t>More noise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𝑈𝑅𝑀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also means more treatment mistakes!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the average expected benefit among a group?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𝐸𝐵</m:t>
                          </m:r>
                        </m:e>
                      </m:acc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Using the expected value of the truncated normal (and other manipulation):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𝐸𝐵</m:t>
                          </m:r>
                        </m:e>
                      </m:acc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𝚽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𝛼𝛽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How does group benefit change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43DB50-BEDE-CBC2-46F9-A709EB8C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066801"/>
                <a:ext cx="10439400" cy="5141388"/>
              </a:xfrm>
              <a:prstGeom prst="rect">
                <a:avLst/>
              </a:prstGeom>
              <a:blipFill>
                <a:blip r:embed="rId3"/>
                <a:stretch>
                  <a:fillRect l="-40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90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8458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Competition and Markets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Takeaway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43DB50-BEDE-CBC2-46F9-A709EB8CD67C}"/>
              </a:ext>
            </a:extLst>
          </p:cNvPr>
          <p:cNvSpPr txBox="1">
            <a:spLocks/>
          </p:cNvSpPr>
          <p:nvPr/>
        </p:nvSpPr>
        <p:spPr>
          <a:xfrm>
            <a:off x="609601" y="1066801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Based only on noisier signals for a group, can get: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Reduced access to treatment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Worse average outcomes</a:t>
            </a:r>
          </a:p>
          <a:p>
            <a:pPr marL="0" indent="0">
              <a:buNone/>
            </a:pPr>
            <a:r>
              <a:rPr lang="en-US" sz="2600" dirty="0">
                <a:cs typeface="Times New Roman" panose="02020603050405020304" pitchFamily="18" charset="0"/>
              </a:rPr>
              <a:t>What about alternative interpretations? Balsa and McGuire (2003) consider a unified framework for: </a:t>
            </a:r>
          </a:p>
          <a:p>
            <a:r>
              <a:rPr lang="en-US" sz="2600" dirty="0">
                <a:cs typeface="Times New Roman" panose="02020603050405020304" pitchFamily="18" charset="0"/>
              </a:rPr>
              <a:t>Prejudice</a:t>
            </a:r>
          </a:p>
          <a:p>
            <a:r>
              <a:rPr lang="en-US" sz="2600" dirty="0">
                <a:cs typeface="Times New Roman" panose="02020603050405020304" pitchFamily="18" charset="0"/>
              </a:rPr>
              <a:t>Clinical uncertainty</a:t>
            </a:r>
          </a:p>
          <a:p>
            <a:r>
              <a:rPr lang="en-US" sz="2600" dirty="0">
                <a:cs typeface="Times New Roman" panose="02020603050405020304" pitchFamily="18" charset="0"/>
              </a:rPr>
              <a:t>Stereotyping</a:t>
            </a:r>
          </a:p>
        </p:txBody>
      </p:sp>
    </p:spTree>
    <p:extLst>
      <p:ext uri="{BB962C8B-B14F-4D97-AF65-F5344CB8AC3E}">
        <p14:creationId xmlns:p14="http://schemas.microsoft.com/office/powerpoint/2010/main" val="83747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Benchmark: Benevolent Doctor with Perfect Information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43DB50-BEDE-CBC2-46F9-A709EB8CD67C}"/>
              </a:ext>
            </a:extLst>
          </p:cNvPr>
          <p:cNvSpPr txBox="1">
            <a:spLocks/>
          </p:cNvSpPr>
          <p:nvPr/>
        </p:nvSpPr>
        <p:spPr>
          <a:xfrm>
            <a:off x="609601" y="1066801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228F6-BB69-2106-F1A2-616A9FBA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2" y="896917"/>
            <a:ext cx="9473889" cy="56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38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Case 1: Prejudice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43DB50-BEDE-CBC2-46F9-A709EB8CD67C}"/>
              </a:ext>
            </a:extLst>
          </p:cNvPr>
          <p:cNvSpPr txBox="1">
            <a:spLocks/>
          </p:cNvSpPr>
          <p:nvPr/>
        </p:nvSpPr>
        <p:spPr>
          <a:xfrm>
            <a:off x="609601" y="1066801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9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Case 3: Stereotyping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43DB50-BEDE-CBC2-46F9-A709EB8CD67C}"/>
              </a:ext>
            </a:extLst>
          </p:cNvPr>
          <p:cNvSpPr txBox="1">
            <a:spLocks/>
          </p:cNvSpPr>
          <p:nvPr/>
        </p:nvSpPr>
        <p:spPr>
          <a:xfrm>
            <a:off x="609601" y="1066801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72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Case 2: Clinical Uncertainty (Comparative)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43DB50-BEDE-CBC2-46F9-A709EB8CD67C}"/>
              </a:ext>
            </a:extLst>
          </p:cNvPr>
          <p:cNvSpPr txBox="1">
            <a:spLocks/>
          </p:cNvSpPr>
          <p:nvPr/>
        </p:nvSpPr>
        <p:spPr>
          <a:xfrm>
            <a:off x="609601" y="1066801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Hoagland (2023)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“Innovations and Inequities in Access to Medical Services”</a:t>
            </a:r>
          </a:p>
          <a:p>
            <a:r>
              <a:rPr lang="en-US" sz="2400" i="1" dirty="0"/>
              <a:t>Working Paper </a:t>
            </a:r>
          </a:p>
        </p:txBody>
      </p:sp>
    </p:spTree>
    <p:extLst>
      <p:ext uri="{BB962C8B-B14F-4D97-AF65-F5344CB8AC3E}">
        <p14:creationId xmlns:p14="http://schemas.microsoft.com/office/powerpoint/2010/main" val="410297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3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Additional work: talk about some of your own work.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adverse selection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happens when people have private information about type?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this affect health choices?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89154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Competition and Markets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21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00CFD6-47D4-A5ED-8B83-09DCEAB85E25}"/>
              </a:ext>
            </a:extLst>
          </p:cNvPr>
          <p:cNvSpPr txBox="1">
            <a:spLocks/>
          </p:cNvSpPr>
          <p:nvPr/>
        </p:nvSpPr>
        <p:spPr>
          <a:xfrm>
            <a:off x="597074" y="3116580"/>
            <a:ext cx="8013526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time: Equity and Discrimination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F776D-A7DB-4AED-9B16-D81631B561AC}"/>
              </a:ext>
            </a:extLst>
          </p:cNvPr>
          <p:cNvSpPr txBox="1">
            <a:spLocks/>
          </p:cNvSpPr>
          <p:nvPr/>
        </p:nvSpPr>
        <p:spPr>
          <a:xfrm>
            <a:off x="609600" y="3774077"/>
            <a:ext cx="10439400" cy="166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6585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Things to have in intro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Some empirical evidence (Williams slides, Chandra/Skinner paper)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Two types of models: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Taste-based (Becker 1957): Some people are “willing to pay” to be with a certain group (e.g., act as if blacks are more expensive to hire because of implicit association cost)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Standard models here predict prejudice should be run out of the market in long run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Is this observed? Not really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Statistical (Phelps ‘72, Arrow ’73, Aigner-Cain ‘77): employers have less reliable information about certain groups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E.g., believe that signals of labor productivity are noisier for women than for men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In health: Balsa and McGuire (2001)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Can also account for bad priors (stereotypes)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has modeling changed with time? </a:t>
            </a:r>
          </a:p>
          <a:p>
            <a:pPr lvl="1"/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Things to have in intro: update this figure?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05E0D-3136-3FA0-0542-9376D1228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594" y="1313537"/>
            <a:ext cx="8001411" cy="4648439"/>
          </a:xfrm>
        </p:spPr>
      </p:pic>
    </p:spTree>
    <p:extLst>
      <p:ext uri="{BB962C8B-B14F-4D97-AF65-F5344CB8AC3E}">
        <p14:creationId xmlns:p14="http://schemas.microsoft.com/office/powerpoint/2010/main" val="140319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Becker (1957)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The Economics of Discrimination. </a:t>
            </a:r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First Pass at Models of Discrimination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The first models of health equity require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strong assumptions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makes them both unpalatable and, probably, unrealistic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Classic model: Becker (1957, 1971) assumes that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people are willing to pay to avoid contact with minorities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An employer has utility that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decreases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representation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  <a:blipFill>
                <a:blip r:embed="rId3"/>
                <a:stretch>
                  <a:fillRect l="-40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59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First Pass at Models of Discrimination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The first models of health equity require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strong assumptions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makes them both unpalatable and, probably, unrealistic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Classic model: Becker (1957, 1971) assumes that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people are willing to pay to avoid contact with minorities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An employer has utility that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decreases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representation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However, all employees are equally productive and are perfect substitutes: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𝑀𝐴𝐽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𝑈𝑅𝑀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  <a:blipFill>
                <a:blip r:embed="rId3"/>
                <a:stretch>
                  <a:fillRect l="-40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8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First Pass at Models of Discrimination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Consider a simplified utility function: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𝑀𝐴𝐽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𝑈𝑅𝑀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FOCs are therefore: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  <a:blipFill>
                <a:blip r:embed="rId3"/>
                <a:stretch>
                  <a:fillRect l="-40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514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2004</TotalTime>
  <Words>1775</Words>
  <Application>Microsoft Office PowerPoint</Application>
  <PresentationFormat>Widescreen</PresentationFormat>
  <Paragraphs>173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Wingdings 2</vt:lpstr>
      <vt:lpstr>View</vt:lpstr>
      <vt:lpstr>Advanced Health Economics</vt:lpstr>
      <vt:lpstr>Last time: Competition and Markets</vt:lpstr>
      <vt:lpstr>Last time: Competition and Markets</vt:lpstr>
      <vt:lpstr>Things to have in intro</vt:lpstr>
      <vt:lpstr>Things to have in intro: update this figure?</vt:lpstr>
      <vt:lpstr>Becker (1957)</vt:lpstr>
      <vt:lpstr>A First Pass at Models of Discrimination</vt:lpstr>
      <vt:lpstr>A First Pass at Models of Discrimination</vt:lpstr>
      <vt:lpstr>A First Pass at Models of Discrimination</vt:lpstr>
      <vt:lpstr>A First Pass at Models of Discrimination</vt:lpstr>
      <vt:lpstr>A First Pass at Models of Discrimination</vt:lpstr>
      <vt:lpstr>A First Pass at Models of Discrimination</vt:lpstr>
      <vt:lpstr>Balsa and McGuire (2003)</vt:lpstr>
      <vt:lpstr>Statistical Discrimination and Disparities in Treatment</vt:lpstr>
      <vt:lpstr>Statistical Discrimination and Disparities in Treatment</vt:lpstr>
      <vt:lpstr>How do signals affect decisions? </vt:lpstr>
      <vt:lpstr>What are optimal treatment decisions? </vt:lpstr>
      <vt:lpstr>What are optimal treatment decisions? </vt:lpstr>
      <vt:lpstr>What are expected outcomes? </vt:lpstr>
      <vt:lpstr>Takeaway</vt:lpstr>
      <vt:lpstr>Benchmark: Benevolent Doctor with Perfect Information</vt:lpstr>
      <vt:lpstr>Case 1: Prejudice</vt:lpstr>
      <vt:lpstr>Case 3: Stereotyping</vt:lpstr>
      <vt:lpstr>Case 2: Clinical Uncertainty (Comparative)</vt:lpstr>
      <vt:lpstr>Hoagland (2023)</vt:lpstr>
      <vt:lpstr>Presentations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148</cp:revision>
  <dcterms:created xsi:type="dcterms:W3CDTF">2011-01-10T00:42:42Z</dcterms:created>
  <dcterms:modified xsi:type="dcterms:W3CDTF">2023-03-01T19:31:17Z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