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Relationship Id="rId3" Type="http://schemas.openxmlformats.org/officeDocument/2006/relationships/image" Target="../media/image1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"/><Relationship Id="rId3" Type="http://schemas.openxmlformats.org/officeDocument/2006/relationships/image" Target="../media/image2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Relationship Id="rId5" Type="http://schemas.openxmlformats.org/officeDocument/2006/relationships/image" Target="../media/image3.tif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udent: Oleksandr Kurylo for EPAM DevOps Winter 2020-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Student: Oleksandr Kurylo for EPAM DevOps Winter 2020-21</a:t>
            </a:r>
          </a:p>
        </p:txBody>
      </p:sp>
      <p:sp>
        <p:nvSpPr>
          <p:cNvPr id="152" name="Devops Project"/>
          <p:cNvSpPr txBox="1"/>
          <p:nvPr>
            <p:ph type="ctrTitle"/>
          </p:nvPr>
        </p:nvSpPr>
        <p:spPr>
          <a:xfrm>
            <a:off x="1206496" y="2574991"/>
            <a:ext cx="11866790" cy="4648201"/>
          </a:xfrm>
          <a:prstGeom prst="rect">
            <a:avLst/>
          </a:prstGeom>
        </p:spPr>
        <p:txBody>
          <a:bodyPr/>
          <a:lstStyle/>
          <a:p>
            <a:pPr/>
            <a:r>
              <a:t>Devops Project</a:t>
            </a:r>
          </a:p>
        </p:txBody>
      </p:sp>
      <p:sp>
        <p:nvSpPr>
          <p:cNvPr id="153" name="Simple CI/CD pipeline in AWS with Terraform, Ansible, Jenkins, Github"/>
          <p:cNvSpPr txBox="1"/>
          <p:nvPr>
            <p:ph type="subTitle" sz="quarter" idx="1"/>
          </p:nvPr>
        </p:nvSpPr>
        <p:spPr>
          <a:xfrm>
            <a:off x="1201342" y="7223190"/>
            <a:ext cx="11877098" cy="1905001"/>
          </a:xfrm>
          <a:prstGeom prst="rect">
            <a:avLst/>
          </a:prstGeom>
        </p:spPr>
        <p:txBody>
          <a:bodyPr/>
          <a:lstStyle>
            <a:lvl1pPr defTabSz="586104">
              <a:defRPr sz="3905"/>
            </a:lvl1pPr>
          </a:lstStyle>
          <a:p>
            <a:pPr/>
            <a:r>
              <a:t>Simple CI/CD pipeline in AWS with Terraform, Ansible, Jenkins,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dd dev and prod servers to Publish over SSH plugin…"/>
          <p:cNvSpPr txBox="1"/>
          <p:nvPr>
            <p:ph type="body" sz="half" idx="1"/>
          </p:nvPr>
        </p:nvSpPr>
        <p:spPr>
          <a:xfrm>
            <a:off x="1206500" y="2532242"/>
            <a:ext cx="8515523" cy="9972892"/>
          </a:xfrm>
          <a:prstGeom prst="rect">
            <a:avLst/>
          </a:prstGeom>
        </p:spPr>
        <p:txBody>
          <a:bodyPr/>
          <a:lstStyle/>
          <a:p>
            <a:pPr/>
            <a:r>
              <a:t>Add </a:t>
            </a:r>
            <a:r>
              <a:rPr i="1"/>
              <a:t>dev</a:t>
            </a:r>
            <a:r>
              <a:t> and </a:t>
            </a:r>
            <a:r>
              <a:rPr i="1"/>
              <a:t>prod</a:t>
            </a:r>
            <a:r>
              <a:t> servers to Publish over SSH plugin</a:t>
            </a:r>
          </a:p>
          <a:p>
            <a:pPr/>
          </a:p>
          <a:p>
            <a:pPr/>
          </a:p>
          <a:p>
            <a:pPr/>
            <a:r>
              <a:t>Add a JenkinsBuilder instance as a </a:t>
            </a:r>
            <a:r>
              <a:rPr i="1"/>
              <a:t>builder</a:t>
            </a:r>
            <a:r>
              <a:t> node</a:t>
            </a:r>
          </a:p>
        </p:txBody>
      </p:sp>
      <p:sp>
        <p:nvSpPr>
          <p:cNvPr id="231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9407" y="66531"/>
            <a:ext cx="13551028" cy="663866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5954" y="6309815"/>
            <a:ext cx="12797935" cy="740618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aunched Blue Ocean plugin to add our pipeline…"/>
          <p:cNvSpPr txBox="1"/>
          <p:nvPr>
            <p:ph type="body" sz="half" idx="1"/>
          </p:nvPr>
        </p:nvSpPr>
        <p:spPr>
          <a:xfrm>
            <a:off x="1206500" y="2532242"/>
            <a:ext cx="8515523" cy="9972892"/>
          </a:xfrm>
          <a:prstGeom prst="rect">
            <a:avLst/>
          </a:prstGeom>
        </p:spPr>
        <p:txBody>
          <a:bodyPr/>
          <a:lstStyle/>
          <a:p>
            <a:pPr/>
            <a:r>
              <a:t>Launched Blue Ocean plugin to add our pipeline 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Connected to Github using access token and chose repository with our Jenkinsfile</a:t>
            </a:r>
          </a:p>
        </p:txBody>
      </p:sp>
      <p:sp>
        <p:nvSpPr>
          <p:cNvPr id="236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6782" y="358636"/>
            <a:ext cx="12318034" cy="725293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34427" y="7832101"/>
            <a:ext cx="8622742" cy="530630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pository has dev and master branches, Jenkins starts indexing branches…"/>
          <p:cNvSpPr txBox="1"/>
          <p:nvPr>
            <p:ph type="body" sz="half" idx="1"/>
          </p:nvPr>
        </p:nvSpPr>
        <p:spPr>
          <a:xfrm>
            <a:off x="1206500" y="2532242"/>
            <a:ext cx="8515523" cy="9972892"/>
          </a:xfrm>
          <a:prstGeom prst="rect">
            <a:avLst/>
          </a:prstGeom>
        </p:spPr>
        <p:txBody>
          <a:bodyPr/>
          <a:lstStyle/>
          <a:p>
            <a:pPr/>
            <a:r>
              <a:t>Repository has dev and master branches, Jenkins starts indexing branches</a:t>
            </a:r>
          </a:p>
          <a:p>
            <a:pPr/>
            <a:r>
              <a:t>Repository itself is a simple HTML5 static boilerplate website, Jenkins job is to build and run tests with NPM and publish /dist/ folder via SSH to corresponding web servers</a:t>
            </a:r>
          </a:p>
        </p:txBody>
      </p:sp>
      <p:sp>
        <p:nvSpPr>
          <p:cNvPr id="241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9662" y="281"/>
            <a:ext cx="11504548" cy="5644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61224" y="0"/>
            <a:ext cx="6268758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ipeline has successfully run, for example for dev branch"/>
          <p:cNvSpPr txBox="1"/>
          <p:nvPr>
            <p:ph type="body" sz="quarter" idx="1"/>
          </p:nvPr>
        </p:nvSpPr>
        <p:spPr>
          <a:xfrm>
            <a:off x="1206500" y="2532242"/>
            <a:ext cx="22486667" cy="1839544"/>
          </a:xfrm>
          <a:prstGeom prst="rect">
            <a:avLst/>
          </a:prstGeom>
        </p:spPr>
        <p:txBody>
          <a:bodyPr/>
          <a:lstStyle/>
          <a:p>
            <a:pPr/>
            <a:r>
              <a:t>Pipeline has successfully run, for example for dev branch</a:t>
            </a:r>
          </a:p>
        </p:txBody>
      </p:sp>
      <p:sp>
        <p:nvSpPr>
          <p:cNvPr id="246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7022" y="4638363"/>
            <a:ext cx="16757092" cy="806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fter push to Github, pipeline is initiated:"/>
          <p:cNvSpPr txBox="1"/>
          <p:nvPr>
            <p:ph type="body" sz="quarter" idx="1"/>
          </p:nvPr>
        </p:nvSpPr>
        <p:spPr>
          <a:xfrm>
            <a:off x="1206500" y="2532242"/>
            <a:ext cx="21890867" cy="885838"/>
          </a:xfrm>
          <a:prstGeom prst="rect">
            <a:avLst/>
          </a:prstGeom>
        </p:spPr>
        <p:txBody>
          <a:bodyPr/>
          <a:lstStyle/>
          <a:p>
            <a:pPr/>
            <a:r>
              <a:t>After push to Github, pipeline is initiated:</a:t>
            </a:r>
          </a:p>
        </p:txBody>
      </p:sp>
      <p:sp>
        <p:nvSpPr>
          <p:cNvPr id="250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104" y="4932273"/>
            <a:ext cx="16875792" cy="6781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Jenkins is publishing built static pages to corresponding servers:"/>
          <p:cNvSpPr txBox="1"/>
          <p:nvPr>
            <p:ph type="body" sz="quarter" idx="1"/>
          </p:nvPr>
        </p:nvSpPr>
        <p:spPr>
          <a:xfrm>
            <a:off x="1206500" y="2532242"/>
            <a:ext cx="21890867" cy="885838"/>
          </a:xfrm>
          <a:prstGeom prst="rect">
            <a:avLst/>
          </a:prstGeom>
        </p:spPr>
        <p:txBody>
          <a:bodyPr/>
          <a:lstStyle/>
          <a:p>
            <a:pPr/>
            <a:r>
              <a:t>Jenkins is publishing built static pages to corresponding servers:</a:t>
            </a:r>
          </a:p>
        </p:txBody>
      </p:sp>
      <p:sp>
        <p:nvSpPr>
          <p:cNvPr id="254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64" y="5001413"/>
            <a:ext cx="11253872" cy="664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3200" y="4932273"/>
            <a:ext cx="11791902" cy="6781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hanks for attention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mazon Web Services…"/>
          <p:cNvSpPr txBox="1"/>
          <p:nvPr>
            <p:ph type="body" sz="half" idx="1"/>
          </p:nvPr>
        </p:nvSpPr>
        <p:spPr>
          <a:xfrm>
            <a:off x="1206500" y="2755760"/>
            <a:ext cx="9779000" cy="9749374"/>
          </a:xfrm>
          <a:prstGeom prst="rect">
            <a:avLst/>
          </a:prstGeom>
        </p:spPr>
        <p:txBody>
          <a:bodyPr/>
          <a:lstStyle/>
          <a:p>
            <a:pPr/>
            <a:r>
              <a:t>Amazon Web Services</a:t>
            </a:r>
          </a:p>
          <a:p>
            <a:pPr/>
            <a:r>
              <a:t>Terraform</a:t>
            </a:r>
          </a:p>
          <a:p>
            <a:pPr/>
            <a:r>
              <a:t>Ansible</a:t>
            </a:r>
          </a:p>
          <a:p>
            <a:pPr/>
            <a:r>
              <a:t>Jenkins</a:t>
            </a:r>
          </a:p>
          <a:p>
            <a:pPr/>
            <a:r>
              <a:t>Docker</a:t>
            </a:r>
          </a:p>
        </p:txBody>
      </p:sp>
      <p:sp>
        <p:nvSpPr>
          <p:cNvPr id="156" name="Technologi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3790" y="6708452"/>
            <a:ext cx="2336870" cy="3229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48518" y="8726602"/>
            <a:ext cx="4503115" cy="3229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ClipartKey_3080581.png" descr="ClipartKey_308058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32914" y="4531933"/>
            <a:ext cx="2714212" cy="3332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97312" y="2050910"/>
            <a:ext cx="4318530" cy="4318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mazon_Web_Services_Logo.png" descr="Amazon_Web_Services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36517" y="1357867"/>
            <a:ext cx="38608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ject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scheme</a:t>
            </a:r>
          </a:p>
        </p:txBody>
      </p:sp>
      <p:sp>
        <p:nvSpPr>
          <p:cNvPr id="164" name="Rectangle"/>
          <p:cNvSpPr/>
          <p:nvPr/>
        </p:nvSpPr>
        <p:spPr>
          <a:xfrm>
            <a:off x="1133849" y="6223000"/>
            <a:ext cx="3354186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Local host"/>
          <p:cNvSpPr txBox="1"/>
          <p:nvPr/>
        </p:nvSpPr>
        <p:spPr>
          <a:xfrm>
            <a:off x="2045284" y="5772146"/>
            <a:ext cx="15313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Local host</a:t>
            </a:r>
          </a:p>
        </p:txBody>
      </p:sp>
      <p:sp>
        <p:nvSpPr>
          <p:cNvPr id="166" name="Terraform, Ansible"/>
          <p:cNvSpPr txBox="1"/>
          <p:nvPr/>
        </p:nvSpPr>
        <p:spPr>
          <a:xfrm>
            <a:off x="1520418" y="6627317"/>
            <a:ext cx="25810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Terraform, Ansible</a:t>
            </a:r>
          </a:p>
        </p:txBody>
      </p:sp>
      <p:sp>
        <p:nvSpPr>
          <p:cNvPr id="167" name="Rectangle"/>
          <p:cNvSpPr/>
          <p:nvPr/>
        </p:nvSpPr>
        <p:spPr>
          <a:xfrm>
            <a:off x="8242819" y="3939597"/>
            <a:ext cx="14659349" cy="855388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AWS infrastructure"/>
          <p:cNvSpPr txBox="1"/>
          <p:nvPr/>
        </p:nvSpPr>
        <p:spPr>
          <a:xfrm>
            <a:off x="14459702" y="3171606"/>
            <a:ext cx="266974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AWS infrastructure</a:t>
            </a:r>
          </a:p>
        </p:txBody>
      </p:sp>
      <p:sp>
        <p:nvSpPr>
          <p:cNvPr id="169" name="Rounded Rectangle"/>
          <p:cNvSpPr/>
          <p:nvPr/>
        </p:nvSpPr>
        <p:spPr>
          <a:xfrm>
            <a:off x="9173524" y="4887265"/>
            <a:ext cx="13242100" cy="3332307"/>
          </a:xfrm>
          <a:prstGeom prst="roundRect">
            <a:avLst>
              <a:gd name="adj" fmla="val 7317"/>
            </a:avLst>
          </a:prstGeom>
          <a:solidFill>
            <a:srgbClr val="FFFF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Rounded Rectangle"/>
          <p:cNvSpPr/>
          <p:nvPr/>
        </p:nvSpPr>
        <p:spPr>
          <a:xfrm>
            <a:off x="9183726" y="9127924"/>
            <a:ext cx="13242099" cy="2960665"/>
          </a:xfrm>
          <a:prstGeom prst="roundRect">
            <a:avLst>
              <a:gd name="adj" fmla="val 7060"/>
            </a:avLst>
          </a:prstGeom>
          <a:solidFill>
            <a:srgbClr val="FFFF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Jenkins instances"/>
          <p:cNvSpPr txBox="1"/>
          <p:nvPr/>
        </p:nvSpPr>
        <p:spPr>
          <a:xfrm>
            <a:off x="14526301" y="4290129"/>
            <a:ext cx="25365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Jenkins instances</a:t>
            </a:r>
          </a:p>
        </p:txBody>
      </p:sp>
      <p:sp>
        <p:nvSpPr>
          <p:cNvPr id="172" name="Web Server Instances"/>
          <p:cNvSpPr txBox="1"/>
          <p:nvPr/>
        </p:nvSpPr>
        <p:spPr>
          <a:xfrm>
            <a:off x="12330248" y="8443064"/>
            <a:ext cx="57824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Web Server Instances</a:t>
            </a:r>
          </a:p>
        </p:txBody>
      </p:sp>
      <p:sp>
        <p:nvSpPr>
          <p:cNvPr id="173" name="Rectangle"/>
          <p:cNvSpPr/>
          <p:nvPr/>
        </p:nvSpPr>
        <p:spPr>
          <a:xfrm>
            <a:off x="10915940" y="10188071"/>
            <a:ext cx="3128814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Rectangle"/>
          <p:cNvSpPr/>
          <p:nvPr/>
        </p:nvSpPr>
        <p:spPr>
          <a:xfrm>
            <a:off x="17809678" y="10188071"/>
            <a:ext cx="3128814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cxnSp>
        <p:nvCxnSpPr>
          <p:cNvPr id="175" name="Connection Line"/>
          <p:cNvCxnSpPr>
            <a:stCxn id="164" idx="0"/>
            <a:endCxn id="167" idx="0"/>
          </p:cNvCxnSpPr>
          <p:nvPr/>
        </p:nvCxnSpPr>
        <p:spPr>
          <a:xfrm>
            <a:off x="2810941" y="6858000"/>
            <a:ext cx="12761553" cy="1358542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76" name="Create, provision"/>
          <p:cNvSpPr txBox="1"/>
          <p:nvPr/>
        </p:nvSpPr>
        <p:spPr>
          <a:xfrm>
            <a:off x="5147496" y="6271173"/>
            <a:ext cx="24231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Create, provision</a:t>
            </a:r>
          </a:p>
        </p:txBody>
      </p:sp>
      <p:sp>
        <p:nvSpPr>
          <p:cNvPr id="177" name="Dev"/>
          <p:cNvSpPr txBox="1"/>
          <p:nvPr/>
        </p:nvSpPr>
        <p:spPr>
          <a:xfrm>
            <a:off x="12157868" y="10592388"/>
            <a:ext cx="64495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Dev</a:t>
            </a:r>
          </a:p>
        </p:txBody>
      </p:sp>
      <p:sp>
        <p:nvSpPr>
          <p:cNvPr id="178" name="Prod"/>
          <p:cNvSpPr txBox="1"/>
          <p:nvPr/>
        </p:nvSpPr>
        <p:spPr>
          <a:xfrm>
            <a:off x="18992323" y="10592388"/>
            <a:ext cx="7635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Prod</a:t>
            </a:r>
          </a:p>
        </p:txBody>
      </p:sp>
      <p:sp>
        <p:nvSpPr>
          <p:cNvPr id="179" name="Rectangle"/>
          <p:cNvSpPr/>
          <p:nvPr/>
        </p:nvSpPr>
        <p:spPr>
          <a:xfrm>
            <a:off x="10265926" y="5733023"/>
            <a:ext cx="4111371" cy="212326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16574903" y="6369074"/>
            <a:ext cx="5058491" cy="148721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Main"/>
          <p:cNvSpPr txBox="1"/>
          <p:nvPr/>
        </p:nvSpPr>
        <p:spPr>
          <a:xfrm>
            <a:off x="11931315" y="5228009"/>
            <a:ext cx="7805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</a:t>
            </a:r>
          </a:p>
        </p:txBody>
      </p:sp>
      <p:sp>
        <p:nvSpPr>
          <p:cNvPr id="182" name="Builder"/>
          <p:cNvSpPr txBox="1"/>
          <p:nvPr/>
        </p:nvSpPr>
        <p:spPr>
          <a:xfrm>
            <a:off x="18567243" y="5772146"/>
            <a:ext cx="10738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Builder</a:t>
            </a:r>
          </a:p>
        </p:txBody>
      </p:sp>
      <p:cxnSp>
        <p:nvCxnSpPr>
          <p:cNvPr id="183" name="Connection Line"/>
          <p:cNvCxnSpPr>
            <a:stCxn id="180" idx="0"/>
            <a:endCxn id="173" idx="0"/>
          </p:cNvCxnSpPr>
          <p:nvPr/>
        </p:nvCxnSpPr>
        <p:spPr>
          <a:xfrm flipH="1">
            <a:off x="12480346" y="7112680"/>
            <a:ext cx="6623803" cy="3710392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84" name="Connection Line"/>
          <p:cNvCxnSpPr>
            <a:stCxn id="180" idx="0"/>
            <a:endCxn id="174" idx="0"/>
          </p:cNvCxnSpPr>
          <p:nvPr/>
        </p:nvCxnSpPr>
        <p:spPr>
          <a:xfrm>
            <a:off x="19104148" y="7112680"/>
            <a:ext cx="269938" cy="3710392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85" name="Connection Line"/>
          <p:cNvCxnSpPr>
            <a:stCxn id="197" idx="0"/>
            <a:endCxn id="180" idx="0"/>
          </p:cNvCxnSpPr>
          <p:nvPr/>
        </p:nvCxnSpPr>
        <p:spPr>
          <a:xfrm>
            <a:off x="12321612" y="7112680"/>
            <a:ext cx="6782537" cy="1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86" name="Rectangle"/>
          <p:cNvSpPr/>
          <p:nvPr/>
        </p:nvSpPr>
        <p:spPr>
          <a:xfrm>
            <a:off x="1133849" y="10188071"/>
            <a:ext cx="3354186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Github"/>
          <p:cNvSpPr txBox="1"/>
          <p:nvPr/>
        </p:nvSpPr>
        <p:spPr>
          <a:xfrm>
            <a:off x="1797837" y="9690156"/>
            <a:ext cx="102900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</a:t>
            </a:r>
          </a:p>
        </p:txBody>
      </p:sp>
      <p:sp>
        <p:nvSpPr>
          <p:cNvPr id="188" name="Project code"/>
          <p:cNvSpPr txBox="1"/>
          <p:nvPr/>
        </p:nvSpPr>
        <p:spPr>
          <a:xfrm>
            <a:off x="1890140" y="10592388"/>
            <a:ext cx="184160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Project code</a:t>
            </a:r>
          </a:p>
        </p:txBody>
      </p:sp>
      <p:cxnSp>
        <p:nvCxnSpPr>
          <p:cNvPr id="189" name="Connection Line"/>
          <p:cNvCxnSpPr>
            <a:stCxn id="186" idx="0"/>
            <a:endCxn id="197" idx="0"/>
          </p:cNvCxnSpPr>
          <p:nvPr/>
        </p:nvCxnSpPr>
        <p:spPr>
          <a:xfrm flipV="1">
            <a:off x="2810941" y="7112680"/>
            <a:ext cx="9510672" cy="3710392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90" name="Git web hook"/>
          <p:cNvSpPr txBox="1"/>
          <p:nvPr/>
        </p:nvSpPr>
        <p:spPr>
          <a:xfrm>
            <a:off x="4752439" y="8257278"/>
            <a:ext cx="193182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web hook</a:t>
            </a:r>
          </a:p>
        </p:txBody>
      </p:sp>
      <p:cxnSp>
        <p:nvCxnSpPr>
          <p:cNvPr id="191" name="Connection Line"/>
          <p:cNvCxnSpPr>
            <a:stCxn id="164" idx="0"/>
            <a:endCxn id="186" idx="0"/>
          </p:cNvCxnSpPr>
          <p:nvPr/>
        </p:nvCxnSpPr>
        <p:spPr>
          <a:xfrm>
            <a:off x="2810941" y="6858000"/>
            <a:ext cx="1" cy="3965072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92" name="Git push"/>
          <p:cNvSpPr txBox="1"/>
          <p:nvPr/>
        </p:nvSpPr>
        <p:spPr>
          <a:xfrm>
            <a:off x="1940442" y="8443064"/>
            <a:ext cx="126614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push</a:t>
            </a:r>
          </a:p>
        </p:txBody>
      </p:sp>
      <p:cxnSp>
        <p:nvCxnSpPr>
          <p:cNvPr id="193" name="Connection Line"/>
          <p:cNvCxnSpPr>
            <a:stCxn id="186" idx="0"/>
            <a:endCxn id="173" idx="0"/>
          </p:cNvCxnSpPr>
          <p:nvPr/>
        </p:nvCxnSpPr>
        <p:spPr>
          <a:xfrm>
            <a:off x="2810941" y="10823071"/>
            <a:ext cx="9669406" cy="1"/>
          </a:xfrm>
          <a:prstGeom prst="straightConnector1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</p:cxnSp>
      <p:cxnSp>
        <p:nvCxnSpPr>
          <p:cNvPr id="194" name="Connection Line"/>
          <p:cNvCxnSpPr>
            <a:stCxn id="186" idx="0"/>
            <a:endCxn id="174" idx="0"/>
          </p:cNvCxnSpPr>
          <p:nvPr/>
        </p:nvCxnSpPr>
        <p:spPr>
          <a:xfrm>
            <a:off x="2810941" y="10823071"/>
            <a:ext cx="16563145" cy="1"/>
          </a:xfrm>
          <a:prstGeom prst="straightConnector1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</p:cxnSp>
      <p:sp>
        <p:nvSpPr>
          <p:cNvPr id="195" name="Dev branch"/>
          <p:cNvSpPr txBox="1"/>
          <p:nvPr/>
        </p:nvSpPr>
        <p:spPr>
          <a:xfrm>
            <a:off x="5892428" y="10377573"/>
            <a:ext cx="16782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 branch</a:t>
            </a:r>
          </a:p>
        </p:txBody>
      </p:sp>
      <p:sp>
        <p:nvSpPr>
          <p:cNvPr id="196" name="Master branch"/>
          <p:cNvSpPr txBox="1"/>
          <p:nvPr/>
        </p:nvSpPr>
        <p:spPr>
          <a:xfrm>
            <a:off x="4387942" y="12497867"/>
            <a:ext cx="20903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 branch</a:t>
            </a:r>
          </a:p>
        </p:txBody>
      </p:sp>
      <p:sp>
        <p:nvSpPr>
          <p:cNvPr id="197" name="Rectangle"/>
          <p:cNvSpPr/>
          <p:nvPr/>
        </p:nvSpPr>
        <p:spPr>
          <a:xfrm>
            <a:off x="10488567" y="6477680"/>
            <a:ext cx="3666090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Docker"/>
          <p:cNvSpPr txBox="1"/>
          <p:nvPr/>
        </p:nvSpPr>
        <p:spPr>
          <a:xfrm>
            <a:off x="11646560" y="5852844"/>
            <a:ext cx="10908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199" name="Jenkins"/>
          <p:cNvSpPr txBox="1"/>
          <p:nvPr/>
        </p:nvSpPr>
        <p:spPr>
          <a:xfrm>
            <a:off x="11744930" y="6881997"/>
            <a:ext cx="115336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Jenkins</a:t>
            </a:r>
          </a:p>
        </p:txBody>
      </p:sp>
      <p:sp>
        <p:nvSpPr>
          <p:cNvPr id="200" name="Running jobs"/>
          <p:cNvSpPr txBox="1"/>
          <p:nvPr/>
        </p:nvSpPr>
        <p:spPr>
          <a:xfrm>
            <a:off x="18152105" y="6876922"/>
            <a:ext cx="19040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Running jobs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jec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steps</a:t>
            </a:r>
          </a:p>
        </p:txBody>
      </p:sp>
      <p:sp>
        <p:nvSpPr>
          <p:cNvPr id="203" name="Terraform, ran from local machine, creates infrastructure in AWS, then creates an inventory file for Ansi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Terraform, ran from local machine, creates infrastructure in AWS, then creates an inventory file for Ansible</a:t>
            </a:r>
          </a:p>
          <a:p>
            <a:pPr/>
            <a:r>
              <a:t>Ansible, also ran from local machine, provisions instances</a:t>
            </a:r>
          </a:p>
          <a:p>
            <a:pPr/>
            <a:r>
              <a:t>Jenkins, running inside a Docker container on JenkinsMain instance, executes build pipelines on a builder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rraform creates 4 EC2 instances and corresponding security groups:…"/>
          <p:cNvSpPr txBox="1"/>
          <p:nvPr>
            <p:ph type="body" sz="half" idx="1"/>
          </p:nvPr>
        </p:nvSpPr>
        <p:spPr>
          <a:xfrm>
            <a:off x="1206500" y="2532242"/>
            <a:ext cx="9779000" cy="9972892"/>
          </a:xfrm>
          <a:prstGeom prst="rect">
            <a:avLst/>
          </a:prstGeom>
        </p:spPr>
        <p:txBody>
          <a:bodyPr/>
          <a:lstStyle/>
          <a:p>
            <a:pPr/>
            <a:r>
              <a:t>Terraform creates 4 EC2 instances and corresponding security groups:</a:t>
            </a:r>
          </a:p>
          <a:p>
            <a:pPr/>
            <a:r>
              <a:t>JenkinsMain</a:t>
            </a:r>
          </a:p>
          <a:p>
            <a:pPr/>
            <a:r>
              <a:t>JenkinsBuilder</a:t>
            </a:r>
          </a:p>
          <a:p>
            <a:pPr/>
            <a:r>
              <a:t>WebServerDev</a:t>
            </a:r>
          </a:p>
          <a:p>
            <a:pPr/>
            <a:r>
              <a:t>WebServerProd</a:t>
            </a:r>
          </a:p>
          <a:p>
            <a:pPr/>
            <a:r>
              <a:t>Also, it adds Route53 subdomains for web servers and main Jenkins instance</a:t>
            </a:r>
          </a:p>
        </p:txBody>
      </p:sp>
      <p:sp>
        <p:nvSpPr>
          <p:cNvPr id="206" name="Terra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Terraform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7313" y="1087224"/>
            <a:ext cx="12791735" cy="11541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lso, Terraform created a hosts file for Ansible to use as inventory"/>
          <p:cNvSpPr txBox="1"/>
          <p:nvPr>
            <p:ph type="body" sz="quarter" idx="1"/>
          </p:nvPr>
        </p:nvSpPr>
        <p:spPr>
          <a:xfrm>
            <a:off x="1206500" y="2532242"/>
            <a:ext cx="21826502" cy="1948520"/>
          </a:xfrm>
          <a:prstGeom prst="rect">
            <a:avLst/>
          </a:prstGeom>
        </p:spPr>
        <p:txBody>
          <a:bodyPr/>
          <a:lstStyle/>
          <a:p>
            <a:pPr/>
            <a:r>
              <a:t>Also, Terraform created a </a:t>
            </a:r>
            <a:r>
              <a:rPr i="1"/>
              <a:t>hosts </a:t>
            </a:r>
            <a:r>
              <a:t>file for Ansible to use as inventory</a:t>
            </a:r>
          </a:p>
        </p:txBody>
      </p:sp>
      <p:sp>
        <p:nvSpPr>
          <p:cNvPr id="210" name="Terraform |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Terraform | Ansible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1416" y="3431348"/>
            <a:ext cx="21161168" cy="5339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415" y="8801854"/>
            <a:ext cx="21161170" cy="5339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nsible pings all instances, instances are online…"/>
          <p:cNvSpPr txBox="1"/>
          <p:nvPr>
            <p:ph type="body" sz="half" idx="1"/>
          </p:nvPr>
        </p:nvSpPr>
        <p:spPr>
          <a:xfrm>
            <a:off x="1206500" y="2532242"/>
            <a:ext cx="9779000" cy="9972892"/>
          </a:xfrm>
          <a:prstGeom prst="rect">
            <a:avLst/>
          </a:prstGeom>
        </p:spPr>
        <p:txBody>
          <a:bodyPr/>
          <a:lstStyle/>
          <a:p>
            <a:pPr/>
            <a:r>
              <a:t>Ansible pings all instances, instances are online</a:t>
            </a:r>
          </a:p>
          <a:p>
            <a:pPr/>
            <a:r>
              <a:t>Then, it runs playbooks on them:</a:t>
            </a:r>
          </a:p>
          <a:p>
            <a:pPr/>
            <a:r>
              <a:t>On servers, to install Apache server and allow Jenkins to write in their serving directories;</a:t>
            </a:r>
          </a:p>
          <a:p>
            <a:pPr/>
            <a:r>
              <a:t>Disabled cows output!</a:t>
            </a:r>
          </a:p>
        </p:txBody>
      </p:sp>
      <p:sp>
        <p:nvSpPr>
          <p:cNvPr id="215" name="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491" y="72016"/>
            <a:ext cx="10049980" cy="10015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02959" y="3785527"/>
            <a:ext cx="7891929" cy="973501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</p:pic>
      <p:pic>
        <p:nvPicPr>
          <p:cNvPr id="218" name="Screenshot 2021-03-16 at 22.31.41.png" descr="Screenshot 2021-03-16 at 22.31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5966" y="10213867"/>
            <a:ext cx="8432962" cy="2611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n Jenkins main instance, Ansible installs Docker and runs a Jenkins container…"/>
          <p:cNvSpPr txBox="1"/>
          <p:nvPr>
            <p:ph type="body" sz="half" idx="1"/>
          </p:nvPr>
        </p:nvSpPr>
        <p:spPr>
          <a:xfrm>
            <a:off x="1206500" y="2532242"/>
            <a:ext cx="9779000" cy="9972892"/>
          </a:xfrm>
          <a:prstGeom prst="rect">
            <a:avLst/>
          </a:prstGeom>
        </p:spPr>
        <p:txBody>
          <a:bodyPr/>
          <a:lstStyle/>
          <a:p>
            <a:pPr/>
            <a:r>
              <a:t>On Jenkins main instance, Ansible installs Docker and runs a Jenkins container</a:t>
            </a:r>
          </a:p>
          <a:p>
            <a:pPr/>
            <a:r>
              <a:t>On Jenkins builder instance, Java and NodeJS are installed</a:t>
            </a:r>
          </a:p>
          <a:p>
            <a:pPr/>
            <a:r>
              <a:t>Then, a command to show is executed to Jenkins container to show initial password</a:t>
            </a:r>
          </a:p>
        </p:txBody>
      </p:sp>
      <p:sp>
        <p:nvSpPr>
          <p:cNvPr id="221" name="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5642" y="342606"/>
            <a:ext cx="12330971" cy="13030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512" y="10684732"/>
            <a:ext cx="9518373" cy="1790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erform Jenkins initial configuration, install recommended plugins + Publish over SSH plugin…"/>
          <p:cNvSpPr txBox="1"/>
          <p:nvPr>
            <p:ph type="body" sz="half" idx="1"/>
          </p:nvPr>
        </p:nvSpPr>
        <p:spPr>
          <a:xfrm>
            <a:off x="1206500" y="2532242"/>
            <a:ext cx="9779000" cy="9972892"/>
          </a:xfrm>
          <a:prstGeom prst="rect">
            <a:avLst/>
          </a:prstGeom>
        </p:spPr>
        <p:txBody>
          <a:bodyPr/>
          <a:lstStyle/>
          <a:p>
            <a:pPr/>
            <a:r>
              <a:t>Perform Jenkins initial configuration, install recommended plugins + Publish over SSH plugin</a:t>
            </a:r>
          </a:p>
          <a:p>
            <a:pPr/>
            <a:r>
              <a:t>Then, install a Blue Ocean plugin</a:t>
            </a:r>
          </a:p>
        </p:txBody>
      </p:sp>
      <p:sp>
        <p:nvSpPr>
          <p:cNvPr id="226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4118" y="249253"/>
            <a:ext cx="11227156" cy="7572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4118" y="6219681"/>
            <a:ext cx="11227156" cy="728263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