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10.03.2016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7715" y="980728"/>
            <a:ext cx="7772400" cy="3102298"/>
          </a:xfrm>
        </p:spPr>
        <p:txBody>
          <a:bodyPr/>
          <a:lstStyle/>
          <a:p>
            <a:r>
              <a:rPr lang="uk-UA" sz="6600" dirty="0" smtClean="0"/>
              <a:t>Курсова робота</a:t>
            </a:r>
            <a:r>
              <a:rPr lang="uk-UA" sz="7200" dirty="0" smtClean="0"/>
              <a:t/>
            </a:r>
            <a:br>
              <a:rPr lang="uk-UA" sz="7200" dirty="0" smtClean="0"/>
            </a:br>
            <a:r>
              <a:rPr lang="uk-UA" sz="4800" dirty="0" smtClean="0"/>
              <a:t>на тему:</a:t>
            </a:r>
            <a:r>
              <a:rPr lang="uk-UA" sz="4800" dirty="0" smtClean="0">
                <a:solidFill>
                  <a:schemeClr val="accent1"/>
                </a:solidFill>
              </a:rPr>
              <a:t/>
            </a:r>
            <a:br>
              <a:rPr lang="uk-UA" sz="4800" dirty="0" smtClean="0">
                <a:solidFill>
                  <a:schemeClr val="accent1"/>
                </a:solidFill>
              </a:rPr>
            </a:br>
            <a:r>
              <a:rPr lang="uk-UA" sz="4000" dirty="0" smtClean="0">
                <a:solidFill>
                  <a:schemeClr val="accent1"/>
                </a:solidFill>
              </a:rPr>
              <a:t>«Дослідження причин недоступності веб-сайтів»</a:t>
            </a:r>
            <a:endParaRPr lang="uk-UA" sz="4000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70964" y="4221088"/>
            <a:ext cx="2849315" cy="1800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uk-UA" dirty="0" smtClean="0">
                <a:solidFill>
                  <a:schemeClr val="tx2"/>
                </a:solidFill>
              </a:rPr>
              <a:t>Виконавець:</a:t>
            </a:r>
          </a:p>
          <a:p>
            <a:pPr algn="l"/>
            <a:r>
              <a:rPr lang="uk-UA" dirty="0" smtClean="0">
                <a:solidFill>
                  <a:schemeClr val="tx1"/>
                </a:solidFill>
              </a:rPr>
              <a:t>ліцеїст 10-А класу</a:t>
            </a:r>
          </a:p>
          <a:p>
            <a:pPr algn="l"/>
            <a:r>
              <a:rPr lang="uk-UA" dirty="0" smtClean="0">
                <a:solidFill>
                  <a:schemeClr val="tx1"/>
                </a:solidFill>
              </a:rPr>
              <a:t>Козін Олександр</a:t>
            </a:r>
          </a:p>
          <a:p>
            <a:pPr algn="l"/>
            <a:r>
              <a:rPr lang="uk-UA" dirty="0" smtClean="0">
                <a:solidFill>
                  <a:schemeClr val="tx2"/>
                </a:solidFill>
              </a:rPr>
              <a:t>Керівник </a:t>
            </a:r>
            <a:r>
              <a:rPr lang="uk-UA" dirty="0">
                <a:solidFill>
                  <a:schemeClr val="tx2"/>
                </a:solidFill>
              </a:rPr>
              <a:t>роботи:</a:t>
            </a:r>
          </a:p>
          <a:p>
            <a:pPr algn="l"/>
            <a:r>
              <a:rPr lang="uk-UA" dirty="0">
                <a:solidFill>
                  <a:schemeClr val="tx1"/>
                </a:solidFill>
              </a:rPr>
              <a:t>Олінович </a:t>
            </a:r>
            <a:r>
              <a:rPr lang="uk-UA" dirty="0" smtClean="0">
                <a:solidFill>
                  <a:schemeClr val="tx1"/>
                </a:solidFill>
              </a:rPr>
              <a:t>Ю.М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5935" y="188640"/>
            <a:ext cx="6631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b="1" dirty="0"/>
              <a:t>Дніпропетровський ліцей інформаційних технологій</a:t>
            </a:r>
            <a:endParaRPr lang="ru-RU" dirty="0"/>
          </a:p>
          <a:p>
            <a:pPr algn="ctr"/>
            <a:r>
              <a:rPr lang="uk-UA" b="1" dirty="0"/>
              <a:t>при Дніпропетровському національному університеті </a:t>
            </a:r>
            <a:endParaRPr lang="ru-RU" dirty="0"/>
          </a:p>
          <a:p>
            <a:pPr algn="ctr"/>
            <a:r>
              <a:rPr lang="uk-UA" b="1" dirty="0"/>
              <a:t>імені Олеся </a:t>
            </a:r>
            <a:r>
              <a:rPr lang="uk-UA" b="1" dirty="0" smtClean="0"/>
              <a:t>Гончара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47864" y="602128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Дніпропетровськ</a:t>
            </a:r>
            <a:endParaRPr lang="ru-RU" dirty="0"/>
          </a:p>
          <a:p>
            <a:pPr algn="ctr"/>
            <a:r>
              <a:rPr lang="uk-UA" b="1" dirty="0" smtClean="0"/>
              <a:t>2016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7793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Критерії пошуку програми-блокувача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44216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1.	Розповсюджується на безкоштовній основі (</a:t>
            </a:r>
            <a:r>
              <a:rPr lang="uk-UA" dirty="0" err="1" smtClean="0">
                <a:solidFill>
                  <a:schemeClr val="tx1"/>
                </a:solidFill>
              </a:rPr>
              <a:t>Freeware</a:t>
            </a:r>
            <a:r>
              <a:rPr lang="uk-UA" dirty="0" smtClean="0">
                <a:solidFill>
                  <a:schemeClr val="tx1"/>
                </a:solidFill>
              </a:rPr>
              <a:t>);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2.	Дозволяє блокувати доступ одного комп’ютера до обраних користувачем сайтів ;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3.	На обраний користувачем час;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4.	Повинна працювати незалежно від браузера на ОС Windows 7;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5.	Повинна бути простою у використанні;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6.	Повинна працювати непомітно для користувача;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7.	Повинна бути складною для видалення недосвідченим користувачем.</a:t>
            </a:r>
          </a:p>
        </p:txBody>
      </p:sp>
    </p:spTree>
    <p:extLst>
      <p:ext uri="{BB962C8B-B14F-4D97-AF65-F5344CB8AC3E}">
        <p14:creationId xmlns:p14="http://schemas.microsoft.com/office/powerpoint/2010/main" val="4641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79512"/>
          </a:xfrm>
        </p:spPr>
        <p:txBody>
          <a:bodyPr/>
          <a:lstStyle/>
          <a:p>
            <a:r>
              <a:rPr lang="uk-UA" dirty="0" smtClean="0"/>
              <a:t>Програми-блокувачі</a:t>
            </a:r>
            <a:endParaRPr lang="uk-UA" dirty="0"/>
          </a:p>
        </p:txBody>
      </p:sp>
      <p:pic>
        <p:nvPicPr>
          <p:cNvPr id="1026" name="Picture 2" descr="http://www.softportal.com/scr/15124/internet-tsenzor-mid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2830116" cy="1886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oftportal.com/scr/20825/madly-internet-protection-mid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08090"/>
            <a:ext cx="2644460" cy="1965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creenshots.en.sftcdn.net/en/scrn/76000/76553/any-weblock-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08090"/>
            <a:ext cx="2644461" cy="1965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freesoft.ru/screenshots/Windows/683361/683361-0-ori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09070"/>
            <a:ext cx="3400003" cy="2391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1.pcmag.com/media/images/206793-k9-web-protection-4-0-administrati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07755"/>
            <a:ext cx="3456384" cy="2392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73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0608"/>
            <a:ext cx="8229600" cy="1600200"/>
          </a:xfrm>
        </p:spPr>
        <p:txBody>
          <a:bodyPr/>
          <a:lstStyle/>
          <a:p>
            <a:r>
              <a:rPr lang="uk-UA" dirty="0" smtClean="0"/>
              <a:t>Створення власної програми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3949899"/>
          </a:xfrm>
        </p:spPr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Програма </a:t>
            </a:r>
            <a:r>
              <a:rPr lang="en-US" dirty="0" err="1">
                <a:solidFill>
                  <a:schemeClr val="tx1"/>
                </a:solidFill>
              </a:rPr>
              <a:t>SitesLocker</a:t>
            </a:r>
            <a:r>
              <a:rPr lang="en-US" dirty="0">
                <a:solidFill>
                  <a:schemeClr val="tx1"/>
                </a:solidFill>
              </a:rPr>
              <a:t> v.2.1 </a:t>
            </a:r>
            <a:r>
              <a:rPr lang="uk-UA" dirty="0">
                <a:solidFill>
                  <a:schemeClr val="tx1"/>
                </a:solidFill>
              </a:rPr>
              <a:t>написана мовою програмування </a:t>
            </a:r>
            <a:r>
              <a:rPr lang="en-US" dirty="0">
                <a:solidFill>
                  <a:schemeClr val="tx1"/>
                </a:solidFill>
              </a:rPr>
              <a:t>C# </a:t>
            </a:r>
            <a:r>
              <a:rPr lang="uk-UA" dirty="0">
                <a:solidFill>
                  <a:schemeClr val="tx1"/>
                </a:solidFill>
              </a:rPr>
              <a:t>у середовищі </a:t>
            </a:r>
            <a:r>
              <a:rPr lang="en-US" dirty="0">
                <a:solidFill>
                  <a:schemeClr val="tx1"/>
                </a:solidFill>
              </a:rPr>
              <a:t>Visual Studio 2010. </a:t>
            </a:r>
            <a:r>
              <a:rPr lang="uk-UA" dirty="0">
                <a:solidFill>
                  <a:schemeClr val="tx1"/>
                </a:solidFill>
              </a:rPr>
              <a:t>Усі простори імен, підключені мною є стандартними просторами імен, що входять до пакету </a:t>
            </a:r>
            <a:r>
              <a:rPr lang="en-US" dirty="0">
                <a:solidFill>
                  <a:schemeClr val="tx1"/>
                </a:solidFill>
              </a:rPr>
              <a:t>MS Visual Studio 2010.</a:t>
            </a:r>
          </a:p>
          <a:p>
            <a:r>
              <a:rPr lang="uk-UA" dirty="0">
                <a:solidFill>
                  <a:schemeClr val="tx1"/>
                </a:solidFill>
              </a:rPr>
              <a:t>Принцип роботи програми полягає у блокуванні веб-сайтів за допомогою запису даних до таблиці маршрутизації та зміні адрес шлюзів на 192.168.1.0, таким чином примушуючи комп’ютер звертатися </a:t>
            </a:r>
            <a:r>
              <a:rPr lang="uk-UA" dirty="0" smtClean="0">
                <a:solidFill>
                  <a:schemeClr val="tx1"/>
                </a:solidFill>
              </a:rPr>
              <a:t>за </a:t>
            </a:r>
            <a:r>
              <a:rPr lang="uk-UA" dirty="0">
                <a:solidFill>
                  <a:schemeClr val="tx1"/>
                </a:solidFill>
              </a:rPr>
              <a:t>заздалегідь невірною адресою</a:t>
            </a:r>
            <a:r>
              <a:rPr lang="uk-UA" dirty="0" smtClean="0">
                <a:solidFill>
                  <a:schemeClr val="tx1"/>
                </a:solidFill>
              </a:rPr>
              <a:t>.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50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23528"/>
          </a:xfrm>
        </p:spPr>
        <p:txBody>
          <a:bodyPr/>
          <a:lstStyle/>
          <a:p>
            <a:r>
              <a:rPr lang="uk-UA" dirty="0" smtClean="0"/>
              <a:t>Використані матеріали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6624"/>
          </a:xfrm>
        </p:spPr>
        <p:txBody>
          <a:bodyPr>
            <a:no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У процесі роботи мені знадобилося підключити такі бібліотеки, як:</a:t>
            </a:r>
          </a:p>
          <a:p>
            <a:pPr marL="633413" indent="88900"/>
            <a:r>
              <a:rPr lang="uk-UA" dirty="0">
                <a:solidFill>
                  <a:schemeClr val="tx1"/>
                </a:solidFill>
              </a:rPr>
              <a:t>	</a:t>
            </a:r>
            <a:r>
              <a:rPr lang="en-US" u="sng" dirty="0" err="1" smtClean="0">
                <a:solidFill>
                  <a:schemeClr val="tx1"/>
                </a:solidFill>
              </a:rPr>
              <a:t>System.Reflection</a:t>
            </a:r>
            <a:r>
              <a:rPr lang="uk-UA" dirty="0" smtClean="0">
                <a:solidFill>
                  <a:schemeClr val="tx1"/>
                </a:solidFill>
              </a:rPr>
              <a:t>;</a:t>
            </a:r>
          </a:p>
          <a:p>
            <a:pPr marL="633413" indent="88900"/>
            <a:r>
              <a:rPr lang="uk-UA" dirty="0" smtClean="0">
                <a:solidFill>
                  <a:schemeClr val="tx1"/>
                </a:solidFill>
              </a:rPr>
              <a:t>	</a:t>
            </a:r>
            <a:r>
              <a:rPr lang="en-US" u="sng" dirty="0" err="1" smtClean="0">
                <a:solidFill>
                  <a:schemeClr val="tx1"/>
                </a:solidFill>
              </a:rPr>
              <a:t>System.Diagnostics</a:t>
            </a:r>
            <a:r>
              <a:rPr lang="uk-UA" dirty="0" smtClean="0">
                <a:solidFill>
                  <a:schemeClr val="tx1"/>
                </a:solidFill>
              </a:rPr>
              <a:t>;</a:t>
            </a:r>
          </a:p>
          <a:p>
            <a:pPr marL="633413" indent="88900"/>
            <a:r>
              <a:rPr lang="uk-UA" dirty="0">
                <a:solidFill>
                  <a:schemeClr val="tx1"/>
                </a:solidFill>
              </a:rPr>
              <a:t>	</a:t>
            </a:r>
            <a:r>
              <a:rPr lang="en-US" u="sng" dirty="0" smtClean="0">
                <a:solidFill>
                  <a:schemeClr val="tx1"/>
                </a:solidFill>
              </a:rPr>
              <a:t>System.IO</a:t>
            </a:r>
            <a:r>
              <a:rPr lang="uk-UA" dirty="0" smtClean="0">
                <a:solidFill>
                  <a:schemeClr val="tx1"/>
                </a:solidFill>
              </a:rPr>
              <a:t>;</a:t>
            </a:r>
            <a:endParaRPr lang="uk-UA" dirty="0">
              <a:solidFill>
                <a:schemeClr val="tx1"/>
              </a:solidFill>
            </a:endParaRPr>
          </a:p>
          <a:p>
            <a:pPr marL="633413" indent="88900"/>
            <a:r>
              <a:rPr lang="uk-UA" dirty="0">
                <a:solidFill>
                  <a:schemeClr val="tx1"/>
                </a:solidFill>
              </a:rPr>
              <a:t>	</a:t>
            </a:r>
            <a:r>
              <a:rPr lang="en-US" u="sng" dirty="0" err="1" smtClean="0">
                <a:solidFill>
                  <a:schemeClr val="tx1"/>
                </a:solidFill>
              </a:rPr>
              <a:t>System.Net.NetworkInformation</a:t>
            </a:r>
            <a:r>
              <a:rPr lang="uk-UA" dirty="0" smtClean="0">
                <a:solidFill>
                  <a:schemeClr val="tx1"/>
                </a:solidFill>
              </a:rPr>
              <a:t>;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Також </a:t>
            </a:r>
            <a:r>
              <a:rPr lang="uk-UA" dirty="0">
                <a:solidFill>
                  <a:schemeClr val="tx1"/>
                </a:solidFill>
              </a:rPr>
              <a:t>у проект був підключений файл маніфесту – </a:t>
            </a:r>
            <a:r>
              <a:rPr lang="en-US" b="1" dirty="0" err="1">
                <a:solidFill>
                  <a:schemeClr val="tx1"/>
                </a:solidFill>
              </a:rPr>
              <a:t>app.manifest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uk-UA" dirty="0">
                <a:solidFill>
                  <a:schemeClr val="tx1"/>
                </a:solidFill>
              </a:rPr>
              <a:t>який потрібен для виконання програми з правами адміністратора.</a:t>
            </a:r>
          </a:p>
          <a:p>
            <a:r>
              <a:rPr lang="uk-UA" dirty="0">
                <a:solidFill>
                  <a:schemeClr val="tx1"/>
                </a:solidFill>
              </a:rPr>
              <a:t>Програма використовує стандартні утиліти ОС сімейства </a:t>
            </a:r>
            <a:r>
              <a:rPr lang="en-US" dirty="0">
                <a:solidFill>
                  <a:schemeClr val="tx1"/>
                </a:solidFill>
              </a:rPr>
              <a:t>Windows: </a:t>
            </a:r>
            <a:r>
              <a:rPr lang="en-US" b="1" dirty="0">
                <a:solidFill>
                  <a:schemeClr val="tx1"/>
                </a:solidFill>
              </a:rPr>
              <a:t>ping.exe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nslookup.exe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route.exe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задля визначення </a:t>
            </a:r>
            <a:r>
              <a:rPr lang="en-US" dirty="0" err="1">
                <a:solidFill>
                  <a:schemeClr val="tx1"/>
                </a:solidFill>
              </a:rPr>
              <a:t>ip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сайтів, що слід блокувати та створення записів у </a:t>
            </a:r>
            <a:r>
              <a:rPr lang="uk-UA" dirty="0" smtClean="0">
                <a:solidFill>
                  <a:schemeClr val="tx1"/>
                </a:solidFill>
              </a:rPr>
              <a:t>таблиці маршрутизації.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07504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У цій курсовій роботі я виконав усі поставлені задачі. 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Робота може бути корисною для керівників у компаніях, що обмежують співробітникам доступ до певних веб-сайтів у визначений робочий час, а також для батьків, що бажають встановити щось на кшталт батьківського контролю за дитиною, але таким чином, щоб дитина не знала про нього. 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Ця курсова робота являє собою водночас перелік проблем недоступності веб-сайтів, посібник для виправлення цих проблем, а також, у якості ПЗ – непомітну користувачеві програму-блокувач веб-сайтів на певний час.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23528"/>
          </a:xfrm>
        </p:spPr>
        <p:txBody>
          <a:bodyPr/>
          <a:lstStyle/>
          <a:p>
            <a:r>
              <a:rPr lang="uk-UA" dirty="0" smtClean="0"/>
              <a:t>Проблеми і задачі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uk-UA" dirty="0" smtClean="0">
                <a:solidFill>
                  <a:schemeClr val="accent1"/>
                </a:solidFill>
              </a:rPr>
              <a:t>Дізнатися:</a:t>
            </a:r>
          </a:p>
          <a:p>
            <a:pPr marL="530225" indent="-354013"/>
            <a:r>
              <a:rPr lang="uk-UA" sz="2000" dirty="0" smtClean="0">
                <a:solidFill>
                  <a:schemeClr val="tx1"/>
                </a:solidFill>
              </a:rPr>
              <a:t>Як </a:t>
            </a:r>
            <a:r>
              <a:rPr lang="uk-UA" sz="2000" dirty="0">
                <a:solidFill>
                  <a:schemeClr val="tx1"/>
                </a:solidFill>
              </a:rPr>
              <a:t>відбувається звернення комп’ютера до сервера?</a:t>
            </a:r>
          </a:p>
          <a:p>
            <a:pPr marL="530225" indent="-354013"/>
            <a:r>
              <a:rPr lang="uk-UA" sz="2000" dirty="0">
                <a:solidFill>
                  <a:schemeClr val="tx1"/>
                </a:solidFill>
              </a:rPr>
              <a:t>Чому веб-сайт може бути недоступним?</a:t>
            </a:r>
          </a:p>
          <a:p>
            <a:pPr marL="530225" indent="-354013"/>
            <a:r>
              <a:rPr lang="uk-UA" sz="2000" dirty="0">
                <a:solidFill>
                  <a:schemeClr val="tx1"/>
                </a:solidFill>
              </a:rPr>
              <a:t>Як це виправити?</a:t>
            </a:r>
          </a:p>
          <a:p>
            <a:pPr marL="530225" indent="-354013"/>
            <a:r>
              <a:rPr lang="uk-UA" sz="2000" dirty="0">
                <a:solidFill>
                  <a:schemeClr val="tx1"/>
                </a:solidFill>
              </a:rPr>
              <a:t>Які існують програми, що забороняють доступ до веб-сайтів?</a:t>
            </a:r>
          </a:p>
          <a:p>
            <a:r>
              <a:rPr lang="uk-UA" dirty="0" smtClean="0">
                <a:solidFill>
                  <a:schemeClr val="accent1"/>
                </a:solidFill>
              </a:rPr>
              <a:t>Поглибити свої знання в області:</a:t>
            </a:r>
          </a:p>
          <a:p>
            <a:pPr marL="530225" indent="-354013"/>
            <a:r>
              <a:rPr lang="uk-UA" sz="2000" dirty="0" smtClean="0">
                <a:solidFill>
                  <a:schemeClr val="tx1"/>
                </a:solidFill>
              </a:rPr>
              <a:t>Мережевих інтерфейсів та протоколів</a:t>
            </a:r>
          </a:p>
          <a:p>
            <a:pPr marL="530225" indent="-354013"/>
            <a:r>
              <a:rPr lang="uk-UA" sz="2000" dirty="0" smtClean="0">
                <a:solidFill>
                  <a:schemeClr val="tx1"/>
                </a:solidFill>
              </a:rPr>
              <a:t>Мови програмування </a:t>
            </a:r>
            <a:r>
              <a:rPr lang="en-US" sz="2000" dirty="0" smtClean="0">
                <a:solidFill>
                  <a:schemeClr val="tx1"/>
                </a:solidFill>
              </a:rPr>
              <a:t>C#</a:t>
            </a:r>
            <a:r>
              <a:rPr lang="uk-UA" sz="2000" dirty="0" smtClean="0">
                <a:solidFill>
                  <a:schemeClr val="tx1"/>
                </a:solidFill>
              </a:rPr>
              <a:t> та її можливостями в області мереж</a:t>
            </a:r>
          </a:p>
          <a:p>
            <a:pPr marL="354013" indent="-354013"/>
            <a:r>
              <a:rPr lang="uk-UA" dirty="0" smtClean="0">
                <a:solidFill>
                  <a:schemeClr val="accent1"/>
                </a:solidFill>
              </a:rPr>
              <a:t>Написати власну програму-блокувач веб-сайтів на визначений час.</a:t>
            </a:r>
          </a:p>
        </p:txBody>
      </p:sp>
    </p:spTree>
    <p:extLst>
      <p:ext uri="{BB962C8B-B14F-4D97-AF65-F5344CB8AC3E}">
        <p14:creationId xmlns:p14="http://schemas.microsoft.com/office/powerpoint/2010/main" val="17881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16024"/>
            <a:ext cx="8496944" cy="1412776"/>
          </a:xfrm>
        </p:spPr>
        <p:txBody>
          <a:bodyPr/>
          <a:lstStyle/>
          <a:p>
            <a:r>
              <a:rPr lang="uk-UA" dirty="0" smtClean="0"/>
              <a:t>Звернення користувача до сервера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18852"/>
            <a:ext cx="6657408" cy="4706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33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600200"/>
          </a:xfrm>
        </p:spPr>
        <p:txBody>
          <a:bodyPr/>
          <a:lstStyle/>
          <a:p>
            <a:r>
              <a:rPr lang="uk-UA" dirty="0" smtClean="0"/>
              <a:t>Причини недоступності веб-сайтів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6699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dirty="0" smtClean="0">
                <a:solidFill>
                  <a:schemeClr val="tx1"/>
                </a:solidFill>
              </a:rPr>
              <a:t>Невірно введене доменне ім’я;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>
                <a:solidFill>
                  <a:schemeClr val="tx1"/>
                </a:solidFill>
              </a:rPr>
              <a:t>Пошкодження записів бази даних </a:t>
            </a:r>
            <a:r>
              <a:rPr lang="en-US" dirty="0" smtClean="0">
                <a:solidFill>
                  <a:schemeClr val="tx1"/>
                </a:solidFill>
              </a:rPr>
              <a:t>DNS</a:t>
            </a:r>
            <a:r>
              <a:rPr lang="uk-UA" dirty="0" smtClean="0">
                <a:solidFill>
                  <a:schemeClr val="tx1"/>
                </a:solidFill>
              </a:rPr>
              <a:t>-серверу;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>
                <a:solidFill>
                  <a:schemeClr val="tx1"/>
                </a:solidFill>
              </a:rPr>
              <a:t>Відсутність запису у базі </a:t>
            </a:r>
            <a:r>
              <a:rPr lang="uk-UA" dirty="0">
                <a:solidFill>
                  <a:schemeClr val="tx1"/>
                </a:solidFill>
              </a:rPr>
              <a:t>даних </a:t>
            </a:r>
            <a:r>
              <a:rPr lang="en-US" dirty="0">
                <a:solidFill>
                  <a:schemeClr val="tx1"/>
                </a:solidFill>
              </a:rPr>
              <a:t>DNS</a:t>
            </a:r>
            <a:r>
              <a:rPr lang="uk-UA" dirty="0" smtClean="0">
                <a:solidFill>
                  <a:schemeClr val="tx1"/>
                </a:solidFill>
              </a:rPr>
              <a:t>-серверу;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>
                <a:solidFill>
                  <a:schemeClr val="tx1"/>
                </a:solidFill>
              </a:rPr>
              <a:t>Підміна </a:t>
            </a:r>
            <a:r>
              <a:rPr lang="en-US" dirty="0">
                <a:solidFill>
                  <a:schemeClr val="tx1"/>
                </a:solidFill>
              </a:rPr>
              <a:t>DNS</a:t>
            </a:r>
            <a:r>
              <a:rPr lang="uk-UA" dirty="0" smtClean="0">
                <a:solidFill>
                  <a:schemeClr val="tx1"/>
                </a:solidFill>
              </a:rPr>
              <a:t>-серверу у мережевих налаштуваннях;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>
                <a:solidFill>
                  <a:schemeClr val="tx1"/>
                </a:solidFill>
              </a:rPr>
              <a:t>Технічні негаразди з </a:t>
            </a:r>
            <a:r>
              <a:rPr lang="en-US" dirty="0">
                <a:solidFill>
                  <a:schemeClr val="tx1"/>
                </a:solidFill>
              </a:rPr>
              <a:t>DNS</a:t>
            </a:r>
            <a:r>
              <a:rPr lang="uk-UA" dirty="0" smtClean="0">
                <a:solidFill>
                  <a:schemeClr val="tx1"/>
                </a:solidFill>
              </a:rPr>
              <a:t>-сервером інтернет-провайдера;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>
                <a:solidFill>
                  <a:schemeClr val="tx1"/>
                </a:solidFill>
              </a:rPr>
              <a:t>Модифікація файлу </a:t>
            </a:r>
            <a:r>
              <a:rPr lang="en-US" dirty="0" smtClean="0">
                <a:solidFill>
                  <a:schemeClr val="tx1"/>
                </a:solidFill>
              </a:rPr>
              <a:t>hosts</a:t>
            </a:r>
            <a:r>
              <a:rPr lang="uk-UA" dirty="0" smtClean="0">
                <a:solidFill>
                  <a:schemeClr val="tx1"/>
                </a:solidFill>
              </a:rPr>
              <a:t> або зміна його розташування;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>
                <a:solidFill>
                  <a:schemeClr val="tx1"/>
                </a:solidFill>
              </a:rPr>
              <a:t>Модифікація таблиці маршрутизації комп’ютера.</a:t>
            </a:r>
          </a:p>
        </p:txBody>
      </p:sp>
    </p:spTree>
    <p:extLst>
      <p:ext uri="{BB962C8B-B14F-4D97-AF65-F5344CB8AC3E}">
        <p14:creationId xmlns:p14="http://schemas.microsoft.com/office/powerpoint/2010/main" val="20636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600200"/>
          </a:xfrm>
        </p:spPr>
        <p:txBody>
          <a:bodyPr/>
          <a:lstStyle/>
          <a:p>
            <a:r>
              <a:rPr lang="uk-UA" dirty="0" smtClean="0"/>
              <a:t>Невірно введене доменне ім’я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925144"/>
          </a:xfrm>
        </p:spPr>
        <p:txBody>
          <a:bodyPr>
            <a:normAutofit lnSpcReduction="10000"/>
          </a:bodyPr>
          <a:lstStyle/>
          <a:p>
            <a:r>
              <a:rPr lang="uk-UA" u="sng" dirty="0" smtClean="0">
                <a:solidFill>
                  <a:schemeClr val="tx2"/>
                </a:solidFill>
              </a:rPr>
              <a:t>Проблема: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Користувач </a:t>
            </a:r>
            <a:r>
              <a:rPr lang="uk-UA" sz="2000" dirty="0">
                <a:solidFill>
                  <a:schemeClr val="tx1"/>
                </a:solidFill>
              </a:rPr>
              <a:t>міг невірно ввести доменне ім’я. </a:t>
            </a:r>
            <a:r>
              <a:rPr lang="uk-UA" sz="2000" dirty="0" smtClean="0">
                <a:solidFill>
                  <a:schemeClr val="tx1"/>
                </a:solidFill>
              </a:rPr>
              <a:t>В </a:t>
            </a:r>
            <a:r>
              <a:rPr lang="uk-UA" sz="2000" dirty="0">
                <a:solidFill>
                  <a:schemeClr val="tx1"/>
                </a:solidFill>
              </a:rPr>
              <a:t>такому разі доменне ім’я буде іншим і DNS-сервер не знайде запису про нього, а отже – не поверне IP-адресу сайту, що не існує.</a:t>
            </a:r>
            <a:endParaRPr lang="uk-UA" dirty="0">
              <a:solidFill>
                <a:schemeClr val="tx1"/>
              </a:solidFill>
            </a:endParaRPr>
          </a:p>
          <a:p>
            <a:r>
              <a:rPr lang="uk-UA" u="sng" dirty="0" smtClean="0">
                <a:solidFill>
                  <a:schemeClr val="tx2"/>
                </a:solidFill>
              </a:rPr>
              <a:t>Рішення: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endParaRPr lang="uk-UA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uk-UA" sz="2000" dirty="0">
                <a:solidFill>
                  <a:schemeClr val="tx1"/>
                </a:solidFill>
              </a:rPr>
              <a:t>Щоб перевірити, чи існує сайт з введеним доменним іменем, можна скористуватись онлайн-сервісами визначення </a:t>
            </a:r>
            <a:r>
              <a:rPr lang="en-US" sz="2000" dirty="0">
                <a:solidFill>
                  <a:schemeClr val="tx1"/>
                </a:solidFill>
              </a:rPr>
              <a:t>IP-</a:t>
            </a:r>
            <a:r>
              <a:rPr lang="uk-UA" sz="2000" dirty="0">
                <a:solidFill>
                  <a:schemeClr val="tx1"/>
                </a:solidFill>
              </a:rPr>
              <a:t>адреси або програмою </a:t>
            </a:r>
            <a:r>
              <a:rPr lang="en-US" sz="2000" b="1" dirty="0">
                <a:solidFill>
                  <a:schemeClr val="tx1"/>
                </a:solidFill>
              </a:rPr>
              <a:t>Win32Whois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uk-UA" sz="2000" dirty="0">
                <a:solidFill>
                  <a:schemeClr val="tx1"/>
                </a:solidFill>
              </a:rPr>
              <a:t>чи будь-якою іншою зі схожою функціональністю</a:t>
            </a:r>
            <a:r>
              <a:rPr lang="uk-UA" sz="2000" dirty="0" smtClean="0">
                <a:solidFill>
                  <a:schemeClr val="tx1"/>
                </a:solidFill>
              </a:rPr>
              <a:t>).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08"/>
          <a:stretch/>
        </p:blipFill>
        <p:spPr>
          <a:xfrm>
            <a:off x="5436096" y="1772816"/>
            <a:ext cx="3399922" cy="3856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2222" y="5795972"/>
            <a:ext cx="305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i="1" dirty="0" smtClean="0"/>
              <a:t>Скріншот Win32Whois 0.9.3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616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05272"/>
            <a:ext cx="8640960" cy="907504"/>
          </a:xfrm>
        </p:spPr>
        <p:txBody>
          <a:bodyPr/>
          <a:lstStyle/>
          <a:p>
            <a:r>
              <a:rPr lang="en-US" dirty="0"/>
              <a:t>IP-</a:t>
            </a:r>
            <a:r>
              <a:rPr lang="uk-UA" dirty="0"/>
              <a:t>адреса не визначається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11349"/>
            <a:ext cx="8424936" cy="4309939"/>
          </a:xfrm>
        </p:spPr>
        <p:txBody>
          <a:bodyPr/>
          <a:lstStyle/>
          <a:p>
            <a:r>
              <a:rPr lang="uk-UA" u="sng" dirty="0">
                <a:solidFill>
                  <a:schemeClr val="tx2"/>
                </a:solidFill>
              </a:rPr>
              <a:t>Проблема:</a:t>
            </a:r>
            <a:r>
              <a:rPr lang="uk-UA" dirty="0">
                <a:solidFill>
                  <a:schemeClr val="tx1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Якщо </a:t>
            </a:r>
            <a:r>
              <a:rPr lang="en-US" sz="2000" dirty="0" smtClean="0">
                <a:solidFill>
                  <a:schemeClr val="tx1"/>
                </a:solidFill>
              </a:rPr>
              <a:t>IP-</a:t>
            </a:r>
            <a:r>
              <a:rPr lang="uk-UA" sz="2000" dirty="0">
                <a:solidFill>
                  <a:schemeClr val="tx1"/>
                </a:solidFill>
              </a:rPr>
              <a:t>адресу визначити не </a:t>
            </a:r>
            <a:r>
              <a:rPr lang="uk-UA" sz="2000" dirty="0" smtClean="0">
                <a:solidFill>
                  <a:schemeClr val="tx1"/>
                </a:solidFill>
              </a:rPr>
              <a:t>вдається </a:t>
            </a:r>
            <a:r>
              <a:rPr lang="uk-UA" sz="2000" dirty="0">
                <a:solidFill>
                  <a:schemeClr val="tx1"/>
                </a:solidFill>
              </a:rPr>
              <a:t>– можливе пошкодження або відсутність запису в базі даних імен </a:t>
            </a:r>
            <a:r>
              <a:rPr lang="en-US" sz="2000" dirty="0">
                <a:solidFill>
                  <a:schemeClr val="tx1"/>
                </a:solidFill>
              </a:rPr>
              <a:t>DNS-</a:t>
            </a:r>
            <a:r>
              <a:rPr lang="uk-UA" sz="2000" dirty="0">
                <a:solidFill>
                  <a:schemeClr val="tx1"/>
                </a:solidFill>
              </a:rPr>
              <a:t>серверу, що використовується у мережевому підключенні. Зазвичай – це </a:t>
            </a:r>
            <a:r>
              <a:rPr lang="en-US" sz="2000" dirty="0">
                <a:solidFill>
                  <a:schemeClr val="tx1"/>
                </a:solidFill>
              </a:rPr>
              <a:t>DNS-</a:t>
            </a:r>
            <a:r>
              <a:rPr lang="uk-UA" sz="2000" dirty="0">
                <a:solidFill>
                  <a:schemeClr val="tx1"/>
                </a:solidFill>
              </a:rPr>
              <a:t>сервер провайдера. Можлива підміна </a:t>
            </a:r>
            <a:r>
              <a:rPr lang="en-US" sz="2000" dirty="0" smtClean="0">
                <a:solidFill>
                  <a:schemeClr val="tx1"/>
                </a:solidFill>
              </a:rPr>
              <a:t>DNS-</a:t>
            </a:r>
            <a:r>
              <a:rPr lang="uk-UA" sz="2000" dirty="0" smtClean="0">
                <a:solidFill>
                  <a:schemeClr val="tx1"/>
                </a:solidFill>
              </a:rPr>
              <a:t>серверу мережевого підключення стороннім ПЗ.</a:t>
            </a:r>
          </a:p>
          <a:p>
            <a:r>
              <a:rPr lang="uk-UA" u="sng" dirty="0" smtClean="0">
                <a:solidFill>
                  <a:schemeClr val="tx2"/>
                </a:solidFill>
              </a:rPr>
              <a:t>Рішення: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endParaRPr lang="uk-UA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uk-UA" sz="2000" dirty="0">
                <a:solidFill>
                  <a:schemeClr val="tx1"/>
                </a:solidFill>
              </a:rPr>
              <a:t>Для визначення причини невірного визначення </a:t>
            </a:r>
            <a:r>
              <a:rPr lang="en-US" sz="2000" dirty="0">
                <a:solidFill>
                  <a:schemeClr val="tx1"/>
                </a:solidFill>
              </a:rPr>
              <a:t>IP-</a:t>
            </a:r>
            <a:r>
              <a:rPr lang="uk-UA" sz="2000" dirty="0">
                <a:solidFill>
                  <a:schemeClr val="tx1"/>
                </a:solidFill>
              </a:rPr>
              <a:t>адреси слід використовувати класичну утиліту </a:t>
            </a:r>
            <a:r>
              <a:rPr lang="en-US" sz="2000" b="1" dirty="0">
                <a:solidFill>
                  <a:schemeClr val="tx1"/>
                </a:solidFill>
              </a:rPr>
              <a:t>nslookup.exe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uk-UA" sz="2000" dirty="0">
                <a:solidFill>
                  <a:schemeClr val="tx1"/>
                </a:solidFill>
              </a:rPr>
              <a:t>що присутня у всіх версіях ОС сімейства </a:t>
            </a:r>
            <a:r>
              <a:rPr lang="en-US" sz="2000" dirty="0">
                <a:solidFill>
                  <a:schemeClr val="tx1"/>
                </a:solidFill>
              </a:rPr>
              <a:t>Windows. </a:t>
            </a:r>
            <a:r>
              <a:rPr lang="uk-UA" sz="2000" dirty="0">
                <a:solidFill>
                  <a:schemeClr val="tx1"/>
                </a:solidFill>
              </a:rPr>
              <a:t>Вона фактично виконує функції служби </a:t>
            </a:r>
            <a:r>
              <a:rPr lang="en-US" sz="2000" dirty="0">
                <a:solidFill>
                  <a:schemeClr val="tx1"/>
                </a:solidFill>
              </a:rPr>
              <a:t>DNS-</a:t>
            </a:r>
            <a:r>
              <a:rPr lang="uk-UA" sz="2000" dirty="0" smtClean="0">
                <a:solidFill>
                  <a:schemeClr val="tx1"/>
                </a:solidFill>
              </a:rPr>
              <a:t>клієнта.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644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9036496" cy="1600200"/>
          </a:xfrm>
        </p:spPr>
        <p:txBody>
          <a:bodyPr/>
          <a:lstStyle/>
          <a:p>
            <a:r>
              <a:rPr lang="en-US" dirty="0" smtClean="0"/>
              <a:t>IP</a:t>
            </a:r>
            <a:r>
              <a:rPr lang="uk-UA" dirty="0" smtClean="0"/>
              <a:t>-адреса визначається невірно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uk-UA" u="sng" dirty="0">
                <a:solidFill>
                  <a:schemeClr val="tx2"/>
                </a:solidFill>
              </a:rPr>
              <a:t>Проблема:</a:t>
            </a:r>
            <a:r>
              <a:rPr lang="uk-UA" dirty="0">
                <a:solidFill>
                  <a:schemeClr val="tx1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Якщо IP-адреса визначається невірно – можуть бути технічні негаразди, пов’язані, в першу чергу, з DNS-сервером інтернет-провайдера. Ця проблема вирішується таким самим чином, як і попередня. Також може бути проблема з файлом </a:t>
            </a:r>
            <a:r>
              <a:rPr lang="uk-UA" sz="2000" b="1" dirty="0" err="1" smtClean="0">
                <a:solidFill>
                  <a:schemeClr val="tx1"/>
                </a:solidFill>
              </a:rPr>
              <a:t>hosts</a:t>
            </a:r>
            <a:r>
              <a:rPr lang="uk-UA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uk-UA" u="sng" dirty="0">
                <a:solidFill>
                  <a:schemeClr val="tx2"/>
                </a:solidFill>
              </a:rPr>
              <a:t>Рішення:</a:t>
            </a:r>
            <a:r>
              <a:rPr lang="uk-UA" dirty="0">
                <a:solidFill>
                  <a:schemeClr val="tx1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Файл </a:t>
            </a:r>
            <a:r>
              <a:rPr lang="uk-UA" sz="2000" b="1" dirty="0" err="1">
                <a:solidFill>
                  <a:schemeClr val="tx1"/>
                </a:solidFill>
              </a:rPr>
              <a:t>hosts</a:t>
            </a:r>
            <a:r>
              <a:rPr lang="uk-UA" sz="2000" dirty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у </a:t>
            </a:r>
            <a:r>
              <a:rPr lang="uk-UA" sz="2000" dirty="0">
                <a:solidFill>
                  <a:schemeClr val="tx1"/>
                </a:solidFill>
              </a:rPr>
              <a:t>ОС сімейства </a:t>
            </a:r>
            <a:r>
              <a:rPr lang="en-US" sz="2000" dirty="0">
                <a:solidFill>
                  <a:schemeClr val="tx1"/>
                </a:solidFill>
              </a:rPr>
              <a:t>Windows </a:t>
            </a:r>
            <a:r>
              <a:rPr lang="uk-UA" sz="2000" dirty="0">
                <a:solidFill>
                  <a:schemeClr val="tx1"/>
                </a:solidFill>
              </a:rPr>
              <a:t>зазвичай знаходиться у системному каталозі </a:t>
            </a:r>
            <a:r>
              <a:rPr lang="uk-UA" sz="2000" b="1" dirty="0">
                <a:solidFill>
                  <a:schemeClr val="tx1"/>
                </a:solidFill>
              </a:rPr>
              <a:t>\</a:t>
            </a:r>
            <a:r>
              <a:rPr lang="en-US" sz="2000" b="1" dirty="0">
                <a:solidFill>
                  <a:schemeClr val="tx1"/>
                </a:solidFill>
              </a:rPr>
              <a:t>windows\system32\drivers\</a:t>
            </a:r>
            <a:r>
              <a:rPr lang="en-US" sz="2000" b="1" dirty="0" err="1">
                <a:solidFill>
                  <a:schemeClr val="tx1"/>
                </a:solidFill>
              </a:rPr>
              <a:t>etc</a:t>
            </a:r>
            <a:r>
              <a:rPr lang="en-US" sz="2000" b="1" dirty="0" smtClean="0">
                <a:solidFill>
                  <a:schemeClr val="tx1"/>
                </a:solidFill>
              </a:rPr>
              <a:t>\</a:t>
            </a:r>
            <a:r>
              <a:rPr lang="uk-UA" sz="2000" dirty="0" smtClean="0">
                <a:solidFill>
                  <a:schemeClr val="tx1"/>
                </a:solidFill>
              </a:rPr>
              <a:t>.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Дані, які він містить, за пріоритетом вищі ніж дані, отримані від </a:t>
            </a:r>
            <a:r>
              <a:rPr lang="en-US" sz="2000" dirty="0">
                <a:solidFill>
                  <a:schemeClr val="tx1"/>
                </a:solidFill>
              </a:rPr>
              <a:t>DNS-</a:t>
            </a:r>
            <a:r>
              <a:rPr lang="uk-UA" sz="2000" dirty="0">
                <a:solidFill>
                  <a:schemeClr val="tx1"/>
                </a:solidFill>
              </a:rPr>
              <a:t>серверу. Можлива також зміна розміщення файлу </a:t>
            </a:r>
            <a:r>
              <a:rPr lang="en-US" sz="2000" dirty="0">
                <a:solidFill>
                  <a:schemeClr val="tx1"/>
                </a:solidFill>
              </a:rPr>
              <a:t>hosts </a:t>
            </a:r>
            <a:r>
              <a:rPr lang="uk-UA" sz="2000" dirty="0">
                <a:solidFill>
                  <a:schemeClr val="tx1"/>
                </a:solidFill>
              </a:rPr>
              <a:t>за </a:t>
            </a:r>
            <a:r>
              <a:rPr lang="uk-UA" sz="2000" dirty="0" smtClean="0">
                <a:solidFill>
                  <a:schemeClr val="tx1"/>
                </a:solidFill>
              </a:rPr>
              <a:t>замовчуванням.</a:t>
            </a:r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83" y="5668114"/>
            <a:ext cx="5593715" cy="285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23528" y="6021288"/>
            <a:ext cx="873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i="1" dirty="0" smtClean="0"/>
              <a:t>Значення </a:t>
            </a:r>
            <a:r>
              <a:rPr lang="uk-UA" i="1" dirty="0"/>
              <a:t>строки реєстру, що відповідає за розміщення файлу </a:t>
            </a:r>
            <a:r>
              <a:rPr lang="en-US" i="1" dirty="0"/>
              <a:t>hosts</a:t>
            </a:r>
            <a:r>
              <a:rPr lang="uk-UA" i="1" dirty="0"/>
              <a:t> за </a:t>
            </a:r>
            <a:r>
              <a:rPr lang="uk-UA" i="1" dirty="0" smtClean="0"/>
              <a:t>замовчуванням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0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Проблема з’єднання з сервером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/>
          </a:bodyPr>
          <a:lstStyle/>
          <a:p>
            <a:r>
              <a:rPr lang="uk-UA" u="sng" dirty="0">
                <a:solidFill>
                  <a:schemeClr val="tx2"/>
                </a:solidFill>
              </a:rPr>
              <a:t>Проблема:</a:t>
            </a:r>
            <a:r>
              <a:rPr lang="uk-UA" dirty="0">
                <a:solidFill>
                  <a:schemeClr val="tx1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Якщо </a:t>
            </a:r>
            <a:r>
              <a:rPr lang="uk-UA" sz="2000" dirty="0">
                <a:solidFill>
                  <a:schemeClr val="tx1"/>
                </a:solidFill>
              </a:rPr>
              <a:t>у </a:t>
            </a:r>
            <a:r>
              <a:rPr lang="uk-UA" sz="2000" dirty="0" smtClean="0">
                <a:solidFill>
                  <a:schemeClr val="tx1"/>
                </a:solidFill>
              </a:rPr>
              <a:t>таблиці маршрутизації існує </a:t>
            </a:r>
            <a:r>
              <a:rPr lang="uk-UA" sz="2000" dirty="0">
                <a:solidFill>
                  <a:schemeClr val="tx1"/>
                </a:solidFill>
              </a:rPr>
              <a:t>запис про </a:t>
            </a:r>
            <a:r>
              <a:rPr lang="uk-UA" sz="2000" dirty="0" smtClean="0">
                <a:solidFill>
                  <a:schemeClr val="tx1"/>
                </a:solidFill>
              </a:rPr>
              <a:t>отриману </a:t>
            </a:r>
            <a:r>
              <a:rPr lang="en-US" sz="2000" dirty="0" smtClean="0">
                <a:solidFill>
                  <a:schemeClr val="tx1"/>
                </a:solidFill>
              </a:rPr>
              <a:t>IP-</a:t>
            </a:r>
            <a:r>
              <a:rPr lang="uk-UA" sz="2000" dirty="0">
                <a:solidFill>
                  <a:schemeClr val="tx1"/>
                </a:solidFill>
              </a:rPr>
              <a:t>адресу – він буде пріорітетнішим за шлюз за замовчуванням і з’єднання буде встановлюватися з комп’ютером із зазначеною </a:t>
            </a:r>
            <a:r>
              <a:rPr lang="en-US" sz="2000" dirty="0">
                <a:solidFill>
                  <a:schemeClr val="tx1"/>
                </a:solidFill>
              </a:rPr>
              <a:t>IP-</a:t>
            </a:r>
            <a:r>
              <a:rPr lang="uk-UA" sz="2000" dirty="0" smtClean="0">
                <a:solidFill>
                  <a:schemeClr val="tx1"/>
                </a:solidFill>
              </a:rPr>
              <a:t>адресою. Адреса може бути заздалегідь невірною.</a:t>
            </a:r>
          </a:p>
          <a:p>
            <a:r>
              <a:rPr lang="uk-UA" u="sng" dirty="0">
                <a:solidFill>
                  <a:schemeClr val="tx2"/>
                </a:solidFill>
              </a:rPr>
              <a:t>Рішення:</a:t>
            </a:r>
            <a:r>
              <a:rPr lang="uk-UA" dirty="0">
                <a:solidFill>
                  <a:schemeClr val="tx1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uk-UA" sz="2000" dirty="0">
                <a:solidFill>
                  <a:schemeClr val="tx1"/>
                </a:solidFill>
              </a:rPr>
              <a:t>Щоб перевірити, які записи зберігаються у таблиці маршрутизації потрібно виконати </a:t>
            </a:r>
            <a:r>
              <a:rPr lang="en-US" sz="2000" b="1" dirty="0">
                <a:solidFill>
                  <a:schemeClr val="tx1"/>
                </a:solidFill>
              </a:rPr>
              <a:t>route.exe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з параметром </a:t>
            </a:r>
            <a:r>
              <a:rPr lang="en-US" sz="2000" b="1" dirty="0" smtClean="0">
                <a:solidFill>
                  <a:schemeClr val="tx1"/>
                </a:solidFill>
              </a:rPr>
              <a:t>print</a:t>
            </a:r>
            <a:r>
              <a:rPr lang="uk-UA" sz="2000" dirty="0" smtClean="0">
                <a:solidFill>
                  <a:schemeClr val="tx1"/>
                </a:solidFill>
              </a:rPr>
              <a:t>. Достатньо очистити її командою </a:t>
            </a:r>
            <a:r>
              <a:rPr lang="en-US" sz="2000" b="1" dirty="0" smtClean="0">
                <a:solidFill>
                  <a:schemeClr val="tx1"/>
                </a:solidFill>
              </a:rPr>
              <a:t>route –f</a:t>
            </a:r>
            <a:r>
              <a:rPr lang="uk-UA" sz="2000" dirty="0" smtClean="0">
                <a:solidFill>
                  <a:schemeClr val="tx1"/>
                </a:solidFill>
              </a:rPr>
              <a:t> і перезавантажити комп’ютер. Вона сформується автоматично. Або ж видаляти маршрути командою </a:t>
            </a:r>
            <a:r>
              <a:rPr lang="en-US" sz="2000" b="1" dirty="0">
                <a:solidFill>
                  <a:schemeClr val="tx1"/>
                </a:solidFill>
              </a:rPr>
              <a:t>route </a:t>
            </a:r>
            <a:r>
              <a:rPr lang="en-US" sz="2000" b="1" dirty="0" smtClean="0">
                <a:solidFill>
                  <a:schemeClr val="tx1"/>
                </a:solidFill>
              </a:rPr>
              <a:t>delete</a:t>
            </a:r>
            <a:r>
              <a:rPr lang="uk-UA" sz="2000" dirty="0" smtClean="0">
                <a:solidFill>
                  <a:schemeClr val="tx1"/>
                </a:solidFill>
              </a:rPr>
              <a:t> і </a:t>
            </a:r>
            <a:r>
              <a:rPr lang="en-US" sz="2000" dirty="0" smtClean="0">
                <a:solidFill>
                  <a:schemeClr val="tx1"/>
                </a:solidFill>
              </a:rPr>
              <a:t>IP-</a:t>
            </a:r>
            <a:r>
              <a:rPr lang="uk-UA" sz="2000" dirty="0" smtClean="0">
                <a:solidFill>
                  <a:schemeClr val="tx1"/>
                </a:solidFill>
              </a:rPr>
              <a:t>адресою маршруту.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31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uk-UA" dirty="0" smtClean="0"/>
              <a:t>Вигляд таблиці маршрутизації</a:t>
            </a:r>
            <a:endParaRPr lang="uk-UA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67" y="1783357"/>
            <a:ext cx="4647465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9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151</TotalTime>
  <Words>660</Words>
  <Application>Microsoft Office PowerPoint</Application>
  <PresentationFormat>Экран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Исполнительная</vt:lpstr>
      <vt:lpstr>Курсова робота на тему: «Дослідження причин недоступності веб-сайтів»</vt:lpstr>
      <vt:lpstr>Проблеми і задачі</vt:lpstr>
      <vt:lpstr>Звернення користувача до сервера</vt:lpstr>
      <vt:lpstr>Причини недоступності веб-сайтів</vt:lpstr>
      <vt:lpstr>Невірно введене доменне ім’я</vt:lpstr>
      <vt:lpstr>IP-адреса не визначається</vt:lpstr>
      <vt:lpstr>IP-адреса визначається невірно</vt:lpstr>
      <vt:lpstr>Проблема з’єднання з сервером</vt:lpstr>
      <vt:lpstr>Вигляд таблиці маршрутизації</vt:lpstr>
      <vt:lpstr>Критерії пошуку програми-блокувача</vt:lpstr>
      <vt:lpstr>Програми-блокувачі</vt:lpstr>
      <vt:lpstr>Створення власної програми</vt:lpstr>
      <vt:lpstr>Використані матеріали</vt:lpstr>
      <vt:lpstr>Висновки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тему: «Дослідження причин недоступності веб-сайтів»</dc:title>
  <dc:creator>Anonymous</dc:creator>
  <cp:lastModifiedBy>Пользователь</cp:lastModifiedBy>
  <cp:revision>13</cp:revision>
  <dcterms:created xsi:type="dcterms:W3CDTF">2016-03-09T18:18:23Z</dcterms:created>
  <dcterms:modified xsi:type="dcterms:W3CDTF">2016-03-10T06:02:57Z</dcterms:modified>
</cp:coreProperties>
</file>