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86" r:id="rId2"/>
    <p:sldId id="258" r:id="rId3"/>
    <p:sldId id="287" r:id="rId4"/>
    <p:sldId id="284" r:id="rId5"/>
  </p:sldIdLst>
  <p:sldSz cx="9144000" cy="5143500" type="screen16x9"/>
  <p:notesSz cx="6858000" cy="9144000"/>
  <p:embeddedFontLst>
    <p:embeddedFont>
      <p:font typeface="Cinzel" panose="020B0604020202020204" charset="0"/>
      <p:regular r:id="rId7"/>
      <p:bold r:id="rId8"/>
    </p:embeddedFont>
    <p:embeddedFont>
      <p:font typeface="Libre Baskerville" panose="020B0604020202020204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722D59-F775-4B49-B2D9-0CA7FBBE9832}">
  <a:tblStyle styleId="{C9722D59-F775-4B49-B2D9-0CA7FBBE9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1214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5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9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7AE99-F469-4985-BC56-7E962A4DC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Google Shape;107;p18">
            <a:extLst>
              <a:ext uri="{FF2B5EF4-FFF2-40B4-BE49-F238E27FC236}">
                <a16:creationId xmlns:a16="http://schemas.microsoft.com/office/drawing/2014/main" id="{3CEEF2C4-B608-41D6-A260-A6840EBFBB11}"/>
              </a:ext>
            </a:extLst>
          </p:cNvPr>
          <p:cNvSpPr txBox="1">
            <a:spLocks/>
          </p:cNvSpPr>
          <p:nvPr/>
        </p:nvSpPr>
        <p:spPr>
          <a:xfrm>
            <a:off x="195794" y="171984"/>
            <a:ext cx="88339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The network exhibits low triadic closure over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42784-F587-417E-9B6F-A59A3B41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59" y="1367812"/>
            <a:ext cx="4237350" cy="3116602"/>
          </a:xfrm>
          <a:prstGeom prst="rect">
            <a:avLst/>
          </a:prstGeom>
        </p:spPr>
      </p:pic>
      <p:sp>
        <p:nvSpPr>
          <p:cNvPr id="6" name="Google Shape;107;p18">
            <a:extLst>
              <a:ext uri="{FF2B5EF4-FFF2-40B4-BE49-F238E27FC236}">
                <a16:creationId xmlns:a16="http://schemas.microsoft.com/office/drawing/2014/main" id="{91403287-8442-4763-888F-5384CEF04197}"/>
              </a:ext>
            </a:extLst>
          </p:cNvPr>
          <p:cNvSpPr txBox="1">
            <a:spLocks/>
          </p:cNvSpPr>
          <p:nvPr/>
        </p:nvSpPr>
        <p:spPr>
          <a:xfrm>
            <a:off x="416909" y="1401380"/>
            <a:ext cx="4006123" cy="3083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Complex network with low interconnectivity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M</a:t>
            </a:r>
            <a:r>
              <a:rPr lang="en-US" sz="1800" dirty="0">
                <a:solidFill>
                  <a:schemeClr val="tx1"/>
                </a:solidFill>
              </a:rPr>
              <a:t>ay suffer from instability when negative relationships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Potential for structural gaps and natural development of many new connections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9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107;p18">
            <a:extLst>
              <a:ext uri="{FF2B5EF4-FFF2-40B4-BE49-F238E27FC236}">
                <a16:creationId xmlns:a16="http://schemas.microsoft.com/office/drawing/2014/main" id="{7498C700-AED7-461D-800A-053AD049FBF5}"/>
              </a:ext>
            </a:extLst>
          </p:cNvPr>
          <p:cNvSpPr txBox="1">
            <a:spLocks/>
          </p:cNvSpPr>
          <p:nvPr/>
        </p:nvSpPr>
        <p:spPr>
          <a:xfrm>
            <a:off x="195794" y="171984"/>
            <a:ext cx="88339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Mean triadic closure varies based on the type of relationship between people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EA91CD-7E64-4CB7-91D6-8448BD57899F}"/>
              </a:ext>
            </a:extLst>
          </p:cNvPr>
          <p:cNvGrpSpPr/>
          <p:nvPr/>
        </p:nvGrpSpPr>
        <p:grpSpPr>
          <a:xfrm>
            <a:off x="266767" y="1922400"/>
            <a:ext cx="8722198" cy="2794444"/>
            <a:chOff x="209429" y="1498482"/>
            <a:chExt cx="8722198" cy="27944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83CFA4-8B35-43C0-BE1E-986BF7F8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722"/>
            <a:stretch/>
          </p:blipFill>
          <p:spPr>
            <a:xfrm>
              <a:off x="2413874" y="1498484"/>
              <a:ext cx="2113640" cy="13568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576E8E-084E-4199-944A-1709458C3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722"/>
            <a:stretch/>
          </p:blipFill>
          <p:spPr>
            <a:xfrm>
              <a:off x="218210" y="1498484"/>
              <a:ext cx="2113640" cy="13568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820549-30C5-47AE-85EE-A7EF3E106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722"/>
            <a:stretch/>
          </p:blipFill>
          <p:spPr>
            <a:xfrm>
              <a:off x="4609538" y="1498483"/>
              <a:ext cx="2113640" cy="13568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5AF2FA-EE9E-42D9-AEE1-4A89B7DA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872"/>
            <a:stretch/>
          </p:blipFill>
          <p:spPr>
            <a:xfrm>
              <a:off x="4605877" y="2936102"/>
              <a:ext cx="2117301" cy="13568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EA1E66-AA80-4F40-8770-E1DF3012A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2873"/>
            <a:stretch/>
          </p:blipFill>
          <p:spPr>
            <a:xfrm>
              <a:off x="209429" y="2936102"/>
              <a:ext cx="2117302" cy="13568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3FE9CD-5CA5-4DB3-B4A6-0A22A4410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2358"/>
            <a:stretch/>
          </p:blipFill>
          <p:spPr>
            <a:xfrm>
              <a:off x="2413874" y="2936103"/>
              <a:ext cx="2104860" cy="135682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483CF2-1DCB-4586-A2A9-F1E2C0885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3037"/>
            <a:stretch/>
          </p:blipFill>
          <p:spPr>
            <a:xfrm>
              <a:off x="6810321" y="1498482"/>
              <a:ext cx="2121306" cy="13568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327B90-BF70-4839-B88A-997C64C75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13037"/>
            <a:stretch/>
          </p:blipFill>
          <p:spPr>
            <a:xfrm>
              <a:off x="6810321" y="2936102"/>
              <a:ext cx="2121306" cy="1356823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A2CD96-4B11-45CB-9514-154B180C88F5}"/>
              </a:ext>
            </a:extLst>
          </p:cNvPr>
          <p:cNvSpPr/>
          <p:nvPr/>
        </p:nvSpPr>
        <p:spPr>
          <a:xfrm>
            <a:off x="155035" y="1922400"/>
            <a:ext cx="158053" cy="13568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Mean  closure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4E5F5B-05C0-455E-904F-970900042F7B}"/>
              </a:ext>
            </a:extLst>
          </p:cNvPr>
          <p:cNvSpPr/>
          <p:nvPr/>
        </p:nvSpPr>
        <p:spPr>
          <a:xfrm>
            <a:off x="156429" y="3360020"/>
            <a:ext cx="158053" cy="14744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Mean  closure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Google Shape;107;p18">
            <a:extLst>
              <a:ext uri="{FF2B5EF4-FFF2-40B4-BE49-F238E27FC236}">
                <a16:creationId xmlns:a16="http://schemas.microsoft.com/office/drawing/2014/main" id="{91E6C507-A05F-4727-99E7-35B95285874F}"/>
              </a:ext>
            </a:extLst>
          </p:cNvPr>
          <p:cNvSpPr txBox="1">
            <a:spLocks/>
          </p:cNvSpPr>
          <p:nvPr/>
        </p:nvSpPr>
        <p:spPr>
          <a:xfrm>
            <a:off x="113142" y="811363"/>
            <a:ext cx="89434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8 sub-networks of all members with a certain connection type and their 1</a:t>
            </a:r>
            <a:r>
              <a:rPr lang="en-GB" sz="1600" baseline="30000" dirty="0">
                <a:solidFill>
                  <a:schemeClr val="tx1"/>
                </a:solidFill>
              </a:rPr>
              <a:t>st</a:t>
            </a:r>
            <a:r>
              <a:rPr lang="en-GB" sz="1600" dirty="0">
                <a:solidFill>
                  <a:schemeClr val="tx1"/>
                </a:solidFill>
              </a:rPr>
              <a:t> degree connections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041144-A331-4C5E-A84B-A798000B582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7412" b="5142"/>
          <a:stretch/>
        </p:blipFill>
        <p:spPr>
          <a:xfrm>
            <a:off x="266768" y="4716843"/>
            <a:ext cx="2117301" cy="1175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871235-BA4D-4042-BFA3-8496683381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7412" b="5142"/>
          <a:stretch/>
        </p:blipFill>
        <p:spPr>
          <a:xfrm>
            <a:off x="2471212" y="4716843"/>
            <a:ext cx="2100788" cy="1175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2AF6EC-EB04-46CC-904E-0749C36BA6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7412" b="5142"/>
          <a:stretch/>
        </p:blipFill>
        <p:spPr>
          <a:xfrm>
            <a:off x="4666876" y="4716843"/>
            <a:ext cx="2113640" cy="1175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D379F8-E420-4CB1-BA00-D9909CBA48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7412" b="5142"/>
          <a:stretch/>
        </p:blipFill>
        <p:spPr>
          <a:xfrm>
            <a:off x="6867659" y="4716842"/>
            <a:ext cx="2121306" cy="1175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8CC7C3-BFB0-4D76-A276-C1F10DAA1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84"/>
          <a:stretch/>
        </p:blipFill>
        <p:spPr>
          <a:xfrm>
            <a:off x="323854" y="1540750"/>
            <a:ext cx="4093072" cy="2869454"/>
          </a:xfrm>
          <a:prstGeom prst="rect">
            <a:avLst/>
          </a:prstGeom>
        </p:spPr>
      </p:pic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" name="Google Shape;107;p18">
            <a:extLst>
              <a:ext uri="{FF2B5EF4-FFF2-40B4-BE49-F238E27FC236}">
                <a16:creationId xmlns:a16="http://schemas.microsoft.com/office/drawing/2014/main" id="{7498C700-AED7-461D-800A-053AD049FBF5}"/>
              </a:ext>
            </a:extLst>
          </p:cNvPr>
          <p:cNvSpPr txBox="1">
            <a:spLocks/>
          </p:cNvSpPr>
          <p:nvPr/>
        </p:nvSpPr>
        <p:spPr>
          <a:xfrm>
            <a:off x="195794" y="343653"/>
            <a:ext cx="88339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Expectedly high closure levels of religious and special connections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A2CD96-4B11-45CB-9514-154B180C88F5}"/>
              </a:ext>
            </a:extLst>
          </p:cNvPr>
          <p:cNvSpPr/>
          <p:nvPr/>
        </p:nvSpPr>
        <p:spPr>
          <a:xfrm>
            <a:off x="195794" y="1545113"/>
            <a:ext cx="256120" cy="28650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Mean  closure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1F367-7579-4751-82C5-562E32CE9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32"/>
          <a:stretch/>
        </p:blipFill>
        <p:spPr>
          <a:xfrm>
            <a:off x="4773271" y="1545113"/>
            <a:ext cx="4132254" cy="286509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3D7B3C-6E88-46FC-8770-8DB650637ECA}"/>
              </a:ext>
            </a:extLst>
          </p:cNvPr>
          <p:cNvSpPr/>
          <p:nvPr/>
        </p:nvSpPr>
        <p:spPr>
          <a:xfrm>
            <a:off x="4645211" y="1545112"/>
            <a:ext cx="256120" cy="28650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Mean  closure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5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4E8AE-9C6B-4786-92FB-31853B8E88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107;p18">
            <a:extLst>
              <a:ext uri="{FF2B5EF4-FFF2-40B4-BE49-F238E27FC236}">
                <a16:creationId xmlns:a16="http://schemas.microsoft.com/office/drawing/2014/main" id="{1448644F-67B5-47FE-AE4D-299C955CCC23}"/>
              </a:ext>
            </a:extLst>
          </p:cNvPr>
          <p:cNvSpPr txBox="1">
            <a:spLocks/>
          </p:cNvSpPr>
          <p:nvPr/>
        </p:nvSpPr>
        <p:spPr>
          <a:xfrm>
            <a:off x="195794" y="343653"/>
            <a:ext cx="8833930" cy="563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Unexpectedly low closure level of kinship connections</a:t>
            </a:r>
          </a:p>
        </p:txBody>
      </p:sp>
      <p:sp>
        <p:nvSpPr>
          <p:cNvPr id="7" name="Google Shape;107;p18">
            <a:extLst>
              <a:ext uri="{FF2B5EF4-FFF2-40B4-BE49-F238E27FC236}">
                <a16:creationId xmlns:a16="http://schemas.microsoft.com/office/drawing/2014/main" id="{69209FFA-AD4C-408C-A5E0-4AEA398A5DED}"/>
              </a:ext>
            </a:extLst>
          </p:cNvPr>
          <p:cNvSpPr txBox="1">
            <a:spLocks/>
          </p:cNvSpPr>
          <p:nvPr/>
        </p:nvSpPr>
        <p:spPr>
          <a:xfrm>
            <a:off x="332208" y="1069596"/>
            <a:ext cx="4130735" cy="15021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F</a:t>
            </a:r>
            <a:r>
              <a:rPr lang="en-US" sz="1800" dirty="0" err="1">
                <a:solidFill>
                  <a:schemeClr val="tx1"/>
                </a:solidFill>
              </a:rPr>
              <a:t>riends</a:t>
            </a:r>
            <a:r>
              <a:rPr lang="en-US" sz="1800" dirty="0">
                <a:solidFill>
                  <a:schemeClr val="tx1"/>
                </a:solidFill>
              </a:rPr>
              <a:t> of friends never introduced?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baseline="30000" dirty="0">
                <a:solidFill>
                  <a:schemeClr val="tx1"/>
                </a:solidFill>
              </a:rPr>
              <a:t>st</a:t>
            </a:r>
            <a:r>
              <a:rPr lang="en-US" sz="1800" dirty="0">
                <a:solidFill>
                  <a:schemeClr val="tx1"/>
                </a:solidFill>
              </a:rPr>
              <a:t> decree connections not historically important?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C</a:t>
            </a:r>
            <a:r>
              <a:rPr lang="en-US" sz="1800" dirty="0" err="1">
                <a:solidFill>
                  <a:schemeClr val="tx1"/>
                </a:solidFill>
              </a:rPr>
              <a:t>losure</a:t>
            </a:r>
            <a:r>
              <a:rPr lang="en-US" sz="1800" dirty="0">
                <a:solidFill>
                  <a:schemeClr val="tx1"/>
                </a:solidFill>
              </a:rPr>
              <a:t> within the category?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DE4BE8-501E-4EA2-84ED-A05520915913}"/>
              </a:ext>
            </a:extLst>
          </p:cNvPr>
          <p:cNvSpPr/>
          <p:nvPr/>
        </p:nvSpPr>
        <p:spPr>
          <a:xfrm>
            <a:off x="427394" y="2647022"/>
            <a:ext cx="201779" cy="22431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Mean  closure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5D3848-1B0B-49D0-AC04-8DEF58D0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9" y="2647022"/>
            <a:ext cx="3683198" cy="22431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06AD49-416B-41A0-A4E8-04E90638B6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5" r="16150"/>
          <a:stretch/>
        </p:blipFill>
        <p:spPr>
          <a:xfrm>
            <a:off x="4513277" y="973462"/>
            <a:ext cx="4412609" cy="4082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9557182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110</Words>
  <Application>Microsoft Office PowerPoint</Application>
  <PresentationFormat>On-screen Show (16:9)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Cinzel</vt:lpstr>
      <vt:lpstr>Arial</vt:lpstr>
      <vt:lpstr>Libre Baskerville</vt:lpstr>
      <vt:lpstr>Dolabella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MJ</dc:creator>
  <cp:lastModifiedBy>mona lisa</cp:lastModifiedBy>
  <cp:revision>22</cp:revision>
  <dcterms:modified xsi:type="dcterms:W3CDTF">2018-11-28T02:58:20Z</dcterms:modified>
</cp:coreProperties>
</file>