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0"/>
  </p:notesMasterIdLst>
  <p:sldIdLst>
    <p:sldId id="286" r:id="rId2"/>
    <p:sldId id="258" r:id="rId3"/>
    <p:sldId id="284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Cinzel" panose="020B0604020202020204" charset="0"/>
      <p:regular r:id="rId31"/>
      <p:bold r:id="rId32"/>
    </p:embeddedFont>
    <p:embeddedFont>
      <p:font typeface="Libre Baskerville" panose="020B0604020202020204" charset="0"/>
      <p:regular r:id="rId33"/>
      <p:bold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722D59-F775-4B49-B2D9-0CA7FBBE9832}">
  <a:tblStyle styleId="{C9722D59-F775-4B49-B2D9-0CA7FBBE98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9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4fb198497_6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4fb198497_6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1411350" y="1333000"/>
            <a:ext cx="6321300" cy="2477400"/>
          </a:xfrm>
          <a:prstGeom prst="rect">
            <a:avLst/>
          </a:prstGeom>
          <a:noFill/>
          <a:ln w="28575" cap="flat" cmpd="sng">
            <a:solidFill>
              <a:srgbClr val="40322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513950" y="1583350"/>
            <a:ext cx="6116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919325" y="2687650"/>
            <a:ext cx="3305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sz="16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sz="1600" i="1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sz="1600" i="1"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i="1"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i="1"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i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i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i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i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1411350" y="720000"/>
            <a:ext cx="6321300" cy="3703500"/>
          </a:xfrm>
          <a:prstGeom prst="rect">
            <a:avLst/>
          </a:prstGeom>
          <a:noFill/>
          <a:ln w="28575" cap="flat" cmpd="sng">
            <a:solidFill>
              <a:srgbClr val="40322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03228"/>
              </a:solidFill>
            </a:endParaRPr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2105050" y="720000"/>
            <a:ext cx="4933800" cy="3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✣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⨳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i="1"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i="1"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i="1"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i="1"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i="1"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i="1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224425" y="1477750"/>
            <a:ext cx="66951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⨳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cxnSp>
        <p:nvCxnSpPr>
          <p:cNvPr id="22" name="Google Shape;22;p5"/>
          <p:cNvCxnSpPr/>
          <p:nvPr/>
        </p:nvCxnSpPr>
        <p:spPr>
          <a:xfrm>
            <a:off x="4279500" y="1427300"/>
            <a:ext cx="585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1351075" y="1518375"/>
            <a:ext cx="3126900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⨳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66144" y="1518375"/>
            <a:ext cx="3126900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⨳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28" name="Google Shape;28;p6"/>
          <p:cNvCxnSpPr/>
          <p:nvPr/>
        </p:nvCxnSpPr>
        <p:spPr>
          <a:xfrm>
            <a:off x="4279500" y="1427300"/>
            <a:ext cx="585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961200" y="1552350"/>
            <a:ext cx="2307000" cy="329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⨳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3386413" y="1552350"/>
            <a:ext cx="2307000" cy="329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⨳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5811626" y="1552350"/>
            <a:ext cx="2307000" cy="329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⨳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cxnSp>
        <p:nvCxnSpPr>
          <p:cNvPr id="35" name="Google Shape;35;p7"/>
          <p:cNvCxnSpPr/>
          <p:nvPr/>
        </p:nvCxnSpPr>
        <p:spPr>
          <a:xfrm>
            <a:off x="4279500" y="1427300"/>
            <a:ext cx="585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cxnSp>
        <p:nvCxnSpPr>
          <p:cNvPr id="39" name="Google Shape;39;p8"/>
          <p:cNvCxnSpPr/>
          <p:nvPr/>
        </p:nvCxnSpPr>
        <p:spPr>
          <a:xfrm>
            <a:off x="4279500" y="1427300"/>
            <a:ext cx="585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200"/>
              <a:buFont typeface="Cinzel"/>
              <a:buNone/>
              <a:defRPr sz="1200" b="1">
                <a:latin typeface="Cinzel"/>
                <a:ea typeface="Cinzel"/>
                <a:cs typeface="Cinzel"/>
                <a:sym typeface="Cinzel"/>
              </a:defRPr>
            </a:lvl1pPr>
          </a:lstStyle>
          <a:p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4279500" y="4137950"/>
            <a:ext cx="585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Cinzel"/>
                <a:ea typeface="Cinzel"/>
                <a:cs typeface="Cinzel"/>
                <a:sym typeface="Cinzel"/>
              </a:defRPr>
            </a:lvl1pPr>
            <a:lvl2pPr lvl="1">
              <a:buNone/>
              <a:defRPr>
                <a:latin typeface="Cinzel"/>
                <a:ea typeface="Cinzel"/>
                <a:cs typeface="Cinzel"/>
                <a:sym typeface="Cinzel"/>
              </a:defRPr>
            </a:lvl2pPr>
            <a:lvl3pPr lvl="2">
              <a:buNone/>
              <a:defRPr>
                <a:latin typeface="Cinzel"/>
                <a:ea typeface="Cinzel"/>
                <a:cs typeface="Cinzel"/>
                <a:sym typeface="Cinzel"/>
              </a:defRPr>
            </a:lvl3pPr>
            <a:lvl4pPr lvl="3">
              <a:buNone/>
              <a:defRPr>
                <a:latin typeface="Cinzel"/>
                <a:ea typeface="Cinzel"/>
                <a:cs typeface="Cinzel"/>
                <a:sym typeface="Cinzel"/>
              </a:defRPr>
            </a:lvl4pPr>
            <a:lvl5pPr lvl="4">
              <a:buNone/>
              <a:defRPr>
                <a:latin typeface="Cinzel"/>
                <a:ea typeface="Cinzel"/>
                <a:cs typeface="Cinzel"/>
                <a:sym typeface="Cinzel"/>
              </a:defRPr>
            </a:lvl5pPr>
            <a:lvl6pPr lvl="5">
              <a:buNone/>
              <a:defRPr>
                <a:latin typeface="Cinzel"/>
                <a:ea typeface="Cinzel"/>
                <a:cs typeface="Cinzel"/>
                <a:sym typeface="Cinzel"/>
              </a:defRPr>
            </a:lvl6pPr>
            <a:lvl7pPr lvl="6">
              <a:buNone/>
              <a:defRPr>
                <a:latin typeface="Cinzel"/>
                <a:ea typeface="Cinzel"/>
                <a:cs typeface="Cinzel"/>
                <a:sym typeface="Cinzel"/>
              </a:defRPr>
            </a:lvl7pPr>
            <a:lvl8pPr lvl="7">
              <a:buNone/>
              <a:defRPr>
                <a:latin typeface="Cinzel"/>
                <a:ea typeface="Cinzel"/>
                <a:cs typeface="Cinzel"/>
                <a:sym typeface="Cinzel"/>
              </a:defRPr>
            </a:lvl8pPr>
            <a:lvl9pPr lvl="8">
              <a:buNone/>
              <a:defRPr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24425" y="1477750"/>
            <a:ext cx="6695100" cy="3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Libre Baskerville"/>
              <a:buChar char="✣"/>
              <a:defRPr sz="24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⨳"/>
              <a:defRPr sz="20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■"/>
              <a:defRPr sz="20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●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○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■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●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○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■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graphicburger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cinze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libre-baskerville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F7AE99-F469-4985-BC56-7E962A4DC0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3" name="Google Shape;107;p18">
            <a:extLst>
              <a:ext uri="{FF2B5EF4-FFF2-40B4-BE49-F238E27FC236}">
                <a16:creationId xmlns:a16="http://schemas.microsoft.com/office/drawing/2014/main" id="{3CEEF2C4-B608-41D6-A260-A6840EBFBB11}"/>
              </a:ext>
            </a:extLst>
          </p:cNvPr>
          <p:cNvSpPr txBox="1">
            <a:spLocks/>
          </p:cNvSpPr>
          <p:nvPr/>
        </p:nvSpPr>
        <p:spPr>
          <a:xfrm>
            <a:off x="195794" y="171984"/>
            <a:ext cx="883393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</a:rPr>
              <a:t>The network exhibits low triadic closure over time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442784-F587-417E-9B6F-A59A3B41D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970" y="1367811"/>
            <a:ext cx="4237350" cy="3116602"/>
          </a:xfrm>
          <a:prstGeom prst="rect">
            <a:avLst/>
          </a:prstGeom>
        </p:spPr>
      </p:pic>
      <p:sp>
        <p:nvSpPr>
          <p:cNvPr id="6" name="Google Shape;107;p18">
            <a:extLst>
              <a:ext uri="{FF2B5EF4-FFF2-40B4-BE49-F238E27FC236}">
                <a16:creationId xmlns:a16="http://schemas.microsoft.com/office/drawing/2014/main" id="{91403287-8442-4763-888F-5384CEF04197}"/>
              </a:ext>
            </a:extLst>
          </p:cNvPr>
          <p:cNvSpPr txBox="1">
            <a:spLocks/>
          </p:cNvSpPr>
          <p:nvPr/>
        </p:nvSpPr>
        <p:spPr>
          <a:xfrm>
            <a:off x="416909" y="1401380"/>
            <a:ext cx="4006123" cy="30830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Complex network with low interconnectivity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590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3985550" y="1722300"/>
            <a:ext cx="4155300" cy="27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sp>
        <p:nvSpPr>
          <p:cNvPr id="126" name="Google Shape;126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722300"/>
            <a:ext cx="2765700" cy="2765700"/>
          </a:xfrm>
          <a:prstGeom prst="plaque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/>
        </p:nvSpPr>
        <p:spPr>
          <a:xfrm>
            <a:off x="2423325" y="1990350"/>
            <a:ext cx="4297500" cy="1162800"/>
          </a:xfrm>
          <a:prstGeom prst="rect">
            <a:avLst/>
          </a:prstGeom>
          <a:solidFill>
            <a:srgbClr val="FFFFFF">
              <a:alpha val="53460"/>
            </a:srgbClr>
          </a:solidFill>
          <a:ln w="28575" cap="flat" cmpd="sng">
            <a:solidFill>
              <a:srgbClr val="40322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1D1D1B"/>
                </a:solidFill>
                <a:latin typeface="Cinzel"/>
                <a:ea typeface="Cinzel"/>
                <a:cs typeface="Cinzel"/>
                <a:sym typeface="Cinzel"/>
              </a:rPr>
              <a:t>Want big impact?</a:t>
            </a:r>
            <a:endParaRPr sz="2400">
              <a:solidFill>
                <a:srgbClr val="1D1D1B"/>
              </a:solidFill>
              <a:latin typeface="Cinzel"/>
              <a:ea typeface="Cinzel"/>
              <a:cs typeface="Cinzel"/>
              <a:sym typeface="Cinze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1D1D1B"/>
                </a:solidFill>
                <a:latin typeface="Cinzel"/>
                <a:ea typeface="Cinzel"/>
                <a:cs typeface="Cinzel"/>
                <a:sym typeface="Cinzel"/>
              </a:rPr>
              <a:t>Use big image.</a:t>
            </a:r>
            <a:endParaRPr>
              <a:solidFill>
                <a:srgbClr val="1D1D1B"/>
              </a:solidFill>
            </a:endParaRPr>
          </a:p>
        </p:txBody>
      </p:sp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11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3516725" y="1732325"/>
            <a:ext cx="2133000" cy="2133000"/>
          </a:xfrm>
          <a:prstGeom prst="ellipse">
            <a:avLst/>
          </a:prstGeom>
          <a:solidFill>
            <a:srgbClr val="403228">
              <a:alpha val="21150"/>
            </a:srgbClr>
          </a:solidFill>
          <a:ln w="9525" cap="flat" cmpd="sng">
            <a:solidFill>
              <a:srgbClr val="92694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Gray</a:t>
            </a:r>
            <a:endParaRPr i="1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1694600" y="1732325"/>
            <a:ext cx="2133000" cy="2133000"/>
          </a:xfrm>
          <a:prstGeom prst="ellipse">
            <a:avLst/>
          </a:prstGeom>
          <a:solidFill>
            <a:srgbClr val="403228">
              <a:alpha val="21150"/>
            </a:srgbClr>
          </a:solidFill>
          <a:ln w="9525" cap="flat" cmpd="sng">
            <a:solidFill>
              <a:srgbClr val="92694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White</a:t>
            </a:r>
            <a:endParaRPr i="1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5338850" y="1732325"/>
            <a:ext cx="2133000" cy="2133000"/>
          </a:xfrm>
          <a:prstGeom prst="ellipse">
            <a:avLst/>
          </a:prstGeom>
          <a:solidFill>
            <a:srgbClr val="403228">
              <a:alpha val="21150"/>
            </a:srgbClr>
          </a:solidFill>
          <a:ln w="9525" cap="flat" cmpd="sng">
            <a:solidFill>
              <a:srgbClr val="92694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Black</a:t>
            </a:r>
            <a:endParaRPr i="1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 tables to compare data</a:t>
            </a:r>
            <a:endParaRPr dirty="0"/>
          </a:p>
        </p:txBody>
      </p:sp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/>
          <p:nvPr/>
        </p:nvSpPr>
        <p:spPr>
          <a:xfrm>
            <a:off x="1350900" y="1369975"/>
            <a:ext cx="6442500" cy="2403300"/>
          </a:xfrm>
          <a:prstGeom prst="rect">
            <a:avLst/>
          </a:prstGeom>
          <a:noFill/>
          <a:ln w="28575" cap="flat" cmpd="sng">
            <a:solidFill>
              <a:srgbClr val="40322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D1D1B"/>
              </a:solidFill>
            </a:endParaRPr>
          </a:p>
        </p:txBody>
      </p:sp>
      <p:sp>
        <p:nvSpPr>
          <p:cNvPr id="170" name="Google Shape;170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ctrTitle" idx="4294967295"/>
          </p:nvPr>
        </p:nvSpPr>
        <p:spPr>
          <a:xfrm>
            <a:off x="0" y="1963738"/>
            <a:ext cx="7772400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169" name="Google Shape;169;p25"/>
          <p:cNvSpPr txBox="1">
            <a:spLocks noGrp="1"/>
          </p:cNvSpPr>
          <p:nvPr>
            <p:ph type="subTitle" idx="4294967295"/>
          </p:nvPr>
        </p:nvSpPr>
        <p:spPr>
          <a:xfrm>
            <a:off x="0" y="2840038"/>
            <a:ext cx="5718175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1"/>
              <a:t>Whoa! That’s a big number, aren’t you proud?</a:t>
            </a:r>
            <a:endParaRPr sz="1800"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ctrTitle" idx="4294967295"/>
          </p:nvPr>
        </p:nvSpPr>
        <p:spPr>
          <a:xfrm>
            <a:off x="0" y="952500"/>
            <a:ext cx="777240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176" name="Google Shape;176;p26"/>
          <p:cNvSpPr txBox="1">
            <a:spLocks noGrp="1"/>
          </p:cNvSpPr>
          <p:nvPr>
            <p:ph type="subTitle" idx="4294967295"/>
          </p:nvPr>
        </p:nvSpPr>
        <p:spPr>
          <a:xfrm>
            <a:off x="0" y="1487488"/>
            <a:ext cx="777240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1"/>
              <a:t>That’s a lot of money</a:t>
            </a:r>
            <a:endParaRPr sz="1800" i="1"/>
          </a:p>
        </p:txBody>
      </p:sp>
      <p:sp>
        <p:nvSpPr>
          <p:cNvPr id="177" name="Google Shape;177;p26"/>
          <p:cNvSpPr txBox="1">
            <a:spLocks noGrp="1"/>
          </p:cNvSpPr>
          <p:nvPr>
            <p:ph type="ctrTitle" idx="4294967295"/>
          </p:nvPr>
        </p:nvSpPr>
        <p:spPr>
          <a:xfrm>
            <a:off x="0" y="3581400"/>
            <a:ext cx="777240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100%</a:t>
            </a:r>
            <a:endParaRPr sz="7200"/>
          </a:p>
        </p:txBody>
      </p:sp>
      <p:sp>
        <p:nvSpPr>
          <p:cNvPr id="178" name="Google Shape;178;p26"/>
          <p:cNvSpPr txBox="1">
            <a:spLocks noGrp="1"/>
          </p:cNvSpPr>
          <p:nvPr>
            <p:ph type="subTitle" idx="4294967295"/>
          </p:nvPr>
        </p:nvSpPr>
        <p:spPr>
          <a:xfrm>
            <a:off x="0" y="4116388"/>
            <a:ext cx="777240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1"/>
              <a:t>Total success!</a:t>
            </a:r>
            <a:endParaRPr sz="1800" i="1"/>
          </a:p>
        </p:txBody>
      </p:sp>
      <p:sp>
        <p:nvSpPr>
          <p:cNvPr id="179" name="Google Shape;179;p26"/>
          <p:cNvSpPr txBox="1">
            <a:spLocks noGrp="1"/>
          </p:cNvSpPr>
          <p:nvPr>
            <p:ph type="ctrTitle" idx="4294967295"/>
          </p:nvPr>
        </p:nvSpPr>
        <p:spPr>
          <a:xfrm>
            <a:off x="0" y="2266950"/>
            <a:ext cx="777240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  <a:endParaRPr sz="4800"/>
          </a:p>
        </p:txBody>
      </p:sp>
      <p:sp>
        <p:nvSpPr>
          <p:cNvPr id="180" name="Google Shape;180;p26"/>
          <p:cNvSpPr txBox="1">
            <a:spLocks noGrp="1"/>
          </p:cNvSpPr>
          <p:nvPr>
            <p:ph type="subTitle" idx="4294967295"/>
          </p:nvPr>
        </p:nvSpPr>
        <p:spPr>
          <a:xfrm>
            <a:off x="0" y="2801938"/>
            <a:ext cx="777240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1"/>
              <a:t>And a lot of users</a:t>
            </a:r>
            <a:endParaRPr sz="1800"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cxnSp>
        <p:nvCxnSpPr>
          <p:cNvPr id="187" name="Google Shape;187;p27"/>
          <p:cNvCxnSpPr/>
          <p:nvPr/>
        </p:nvCxnSpPr>
        <p:spPr>
          <a:xfrm>
            <a:off x="-4800" y="2952750"/>
            <a:ext cx="9153600" cy="0"/>
          </a:xfrm>
          <a:prstGeom prst="straightConnector1">
            <a:avLst/>
          </a:prstGeom>
          <a:noFill/>
          <a:ln w="9525" cap="flat" cmpd="sng">
            <a:solidFill>
              <a:srgbClr val="92694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88" name="Google Shape;188;p27"/>
          <p:cNvSpPr/>
          <p:nvPr/>
        </p:nvSpPr>
        <p:spPr>
          <a:xfrm>
            <a:off x="2200125" y="2743050"/>
            <a:ext cx="419100" cy="419400"/>
          </a:xfrm>
          <a:prstGeom prst="donut">
            <a:avLst>
              <a:gd name="adj" fmla="val 24108"/>
            </a:avLst>
          </a:prstGeom>
          <a:solidFill>
            <a:srgbClr val="403228">
              <a:alpha val="2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9" name="Google Shape;189;p27"/>
          <p:cNvCxnSpPr/>
          <p:nvPr/>
        </p:nvCxnSpPr>
        <p:spPr>
          <a:xfrm rot="10800000">
            <a:off x="2409825" y="2366205"/>
            <a:ext cx="0" cy="611700"/>
          </a:xfrm>
          <a:prstGeom prst="straightConnector1">
            <a:avLst/>
          </a:prstGeom>
          <a:noFill/>
          <a:ln w="19050" cap="flat" cmpd="sng">
            <a:solidFill>
              <a:srgbClr val="926940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90" name="Google Shape;190;p27"/>
          <p:cNvSpPr/>
          <p:nvPr/>
        </p:nvSpPr>
        <p:spPr>
          <a:xfrm>
            <a:off x="4362450" y="2743050"/>
            <a:ext cx="419100" cy="419400"/>
          </a:xfrm>
          <a:prstGeom prst="donut">
            <a:avLst>
              <a:gd name="adj" fmla="val 24108"/>
            </a:avLst>
          </a:prstGeom>
          <a:solidFill>
            <a:srgbClr val="403228">
              <a:alpha val="2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7"/>
          <p:cNvSpPr/>
          <p:nvPr/>
        </p:nvSpPr>
        <p:spPr>
          <a:xfrm>
            <a:off x="6524475" y="2743050"/>
            <a:ext cx="419100" cy="419400"/>
          </a:xfrm>
          <a:prstGeom prst="donut">
            <a:avLst>
              <a:gd name="adj" fmla="val 24108"/>
            </a:avLst>
          </a:prstGeom>
          <a:solidFill>
            <a:srgbClr val="403228">
              <a:alpha val="2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2" name="Google Shape;192;p27"/>
          <p:cNvCxnSpPr/>
          <p:nvPr/>
        </p:nvCxnSpPr>
        <p:spPr>
          <a:xfrm>
            <a:off x="4572000" y="2918070"/>
            <a:ext cx="0" cy="611700"/>
          </a:xfrm>
          <a:prstGeom prst="straightConnector1">
            <a:avLst/>
          </a:prstGeom>
          <a:noFill/>
          <a:ln w="19050" cap="flat" cmpd="sng">
            <a:solidFill>
              <a:srgbClr val="926940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93" name="Google Shape;193;p27"/>
          <p:cNvCxnSpPr/>
          <p:nvPr/>
        </p:nvCxnSpPr>
        <p:spPr>
          <a:xfrm rot="10800000">
            <a:off x="6734175" y="2366205"/>
            <a:ext cx="0" cy="611700"/>
          </a:xfrm>
          <a:prstGeom prst="straightConnector1">
            <a:avLst/>
          </a:prstGeom>
          <a:noFill/>
          <a:ln w="19050" cap="flat" cmpd="sng">
            <a:solidFill>
              <a:srgbClr val="926940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94" name="Google Shape;194;p27"/>
          <p:cNvSpPr txBox="1"/>
          <p:nvPr/>
        </p:nvSpPr>
        <p:spPr>
          <a:xfrm>
            <a:off x="1785975" y="19462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first</a:t>
            </a:r>
            <a:endParaRPr i="1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3948150" y="3498850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second</a:t>
            </a:r>
            <a:endParaRPr i="1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6110325" y="19462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last</a:t>
            </a:r>
            <a:endParaRPr i="1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body" idx="1"/>
          </p:nvPr>
        </p:nvSpPr>
        <p:spPr>
          <a:xfrm>
            <a:off x="1047325" y="1619250"/>
            <a:ext cx="22515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206" name="Google Shape;206;p28"/>
          <p:cNvSpPr txBox="1">
            <a:spLocks noGrp="1"/>
          </p:cNvSpPr>
          <p:nvPr>
            <p:ph type="body" idx="2"/>
          </p:nvPr>
        </p:nvSpPr>
        <p:spPr>
          <a:xfrm>
            <a:off x="1047325" y="3505200"/>
            <a:ext cx="22515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204" name="Google Shape;204;p28"/>
          <p:cNvSpPr txBox="1">
            <a:spLocks noGrp="1"/>
          </p:cNvSpPr>
          <p:nvPr>
            <p:ph type="body" idx="3"/>
          </p:nvPr>
        </p:nvSpPr>
        <p:spPr>
          <a:xfrm>
            <a:off x="3414173" y="1619250"/>
            <a:ext cx="22515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215" name="Google Shape;215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05" name="Google Shape;205;p28"/>
          <p:cNvSpPr txBox="1">
            <a:spLocks noGrp="1"/>
          </p:cNvSpPr>
          <p:nvPr>
            <p:ph type="body" idx="4294967295"/>
          </p:nvPr>
        </p:nvSpPr>
        <p:spPr>
          <a:xfrm>
            <a:off x="6892925" y="1619250"/>
            <a:ext cx="2251075" cy="1304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07" name="Google Shape;207;p28"/>
          <p:cNvSpPr txBox="1">
            <a:spLocks noGrp="1"/>
          </p:cNvSpPr>
          <p:nvPr>
            <p:ph type="body" idx="4294967295"/>
          </p:nvPr>
        </p:nvSpPr>
        <p:spPr>
          <a:xfrm>
            <a:off x="0" y="3505200"/>
            <a:ext cx="2251075" cy="1304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208" name="Google Shape;208;p28"/>
          <p:cNvSpPr txBox="1">
            <a:spLocks noGrp="1"/>
          </p:cNvSpPr>
          <p:nvPr>
            <p:ph type="body" idx="4294967295"/>
          </p:nvPr>
        </p:nvSpPr>
        <p:spPr>
          <a:xfrm>
            <a:off x="6892925" y="3505200"/>
            <a:ext cx="2251075" cy="1304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09" name="Google Shape;209;p28"/>
          <p:cNvSpPr/>
          <p:nvPr/>
        </p:nvSpPr>
        <p:spPr>
          <a:xfrm>
            <a:off x="1665905" y="15629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8"/>
          <p:cNvSpPr/>
          <p:nvPr/>
        </p:nvSpPr>
        <p:spPr>
          <a:xfrm>
            <a:off x="6190143" y="1637182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8"/>
          <p:cNvSpPr/>
          <p:nvPr/>
        </p:nvSpPr>
        <p:spPr>
          <a:xfrm>
            <a:off x="3864230" y="1624256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8"/>
          <p:cNvSpPr/>
          <p:nvPr/>
        </p:nvSpPr>
        <p:spPr>
          <a:xfrm>
            <a:off x="1665902" y="3392753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8"/>
          <p:cNvSpPr/>
          <p:nvPr/>
        </p:nvSpPr>
        <p:spPr>
          <a:xfrm>
            <a:off x="3878265" y="3396096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8"/>
          <p:cNvSpPr/>
          <p:nvPr/>
        </p:nvSpPr>
        <p:spPr>
          <a:xfrm>
            <a:off x="6198662" y="3443319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D1B"/>
                </a:solidFill>
              </a:rPr>
              <a:t>You can copy&amp;paste graphs from </a:t>
            </a:r>
            <a:r>
              <a:rPr lang="en" u="sng">
                <a:solidFill>
                  <a:srgbClr val="1D1D1B"/>
                </a:solidFill>
                <a:hlinkClick r:id="rId3"/>
              </a:rPr>
              <a:t>Google Sheets</a:t>
            </a:r>
            <a:endParaRPr>
              <a:solidFill>
                <a:srgbClr val="1D1D1B"/>
              </a:solidFill>
            </a:endParaRPr>
          </a:p>
        </p:txBody>
      </p:sp>
      <p:sp>
        <p:nvSpPr>
          <p:cNvPr id="222" name="Google Shape;22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5125" y="455725"/>
            <a:ext cx="5973749" cy="35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4" name="Google Shape;107;p18">
            <a:extLst>
              <a:ext uri="{FF2B5EF4-FFF2-40B4-BE49-F238E27FC236}">
                <a16:creationId xmlns:a16="http://schemas.microsoft.com/office/drawing/2014/main" id="{7498C700-AED7-461D-800A-053AD049FBF5}"/>
              </a:ext>
            </a:extLst>
          </p:cNvPr>
          <p:cNvSpPr txBox="1">
            <a:spLocks/>
          </p:cNvSpPr>
          <p:nvPr/>
        </p:nvSpPr>
        <p:spPr>
          <a:xfrm>
            <a:off x="195794" y="171984"/>
            <a:ext cx="883393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</a:rPr>
              <a:t>Mean triadic closure varies based on the type of relationship between people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EA91CD-7E64-4CB7-91D6-8448BD57899F}"/>
              </a:ext>
            </a:extLst>
          </p:cNvPr>
          <p:cNvGrpSpPr/>
          <p:nvPr/>
        </p:nvGrpSpPr>
        <p:grpSpPr>
          <a:xfrm>
            <a:off x="266767" y="1922400"/>
            <a:ext cx="8722198" cy="2794444"/>
            <a:chOff x="209429" y="1498482"/>
            <a:chExt cx="8722198" cy="27944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C83CFA4-8B35-43C0-BE1E-986BF7F8EF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2722"/>
            <a:stretch/>
          </p:blipFill>
          <p:spPr>
            <a:xfrm>
              <a:off x="2413874" y="1498484"/>
              <a:ext cx="2113640" cy="135682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576E8E-084E-4199-944A-1709458C39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2722"/>
            <a:stretch/>
          </p:blipFill>
          <p:spPr>
            <a:xfrm>
              <a:off x="218210" y="1498484"/>
              <a:ext cx="2113640" cy="135682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2820549-30C5-47AE-85EE-A7EF3E1069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2722"/>
            <a:stretch/>
          </p:blipFill>
          <p:spPr>
            <a:xfrm>
              <a:off x="4609538" y="1498483"/>
              <a:ext cx="2113640" cy="135682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05AF2FA-EE9E-42D9-AEE1-4A89B7DA64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12872"/>
            <a:stretch/>
          </p:blipFill>
          <p:spPr>
            <a:xfrm>
              <a:off x="4605877" y="2936102"/>
              <a:ext cx="2117301" cy="135682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DEA1E66-AA80-4F40-8770-E1DF3012AB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12873"/>
            <a:stretch/>
          </p:blipFill>
          <p:spPr>
            <a:xfrm>
              <a:off x="209429" y="2936102"/>
              <a:ext cx="2117302" cy="135682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43FE9CD-5CA5-4DB3-B4A6-0A22A44105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12358"/>
            <a:stretch/>
          </p:blipFill>
          <p:spPr>
            <a:xfrm>
              <a:off x="2413874" y="2936103"/>
              <a:ext cx="2104860" cy="135682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1483CF2-1DCB-4586-A2A9-F1E2C08851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13037"/>
            <a:stretch/>
          </p:blipFill>
          <p:spPr>
            <a:xfrm>
              <a:off x="6810321" y="1498482"/>
              <a:ext cx="2121306" cy="135682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E327B90-BF70-4839-B88A-997C64C75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13037"/>
            <a:stretch/>
          </p:blipFill>
          <p:spPr>
            <a:xfrm>
              <a:off x="6810321" y="2936102"/>
              <a:ext cx="2121306" cy="1356823"/>
            </a:xfrm>
            <a:prstGeom prst="rect">
              <a:avLst/>
            </a:prstGeom>
          </p:spPr>
        </p:pic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1A2CD96-4B11-45CB-9514-154B180C88F5}"/>
              </a:ext>
            </a:extLst>
          </p:cNvPr>
          <p:cNvSpPr/>
          <p:nvPr/>
        </p:nvSpPr>
        <p:spPr>
          <a:xfrm>
            <a:off x="155035" y="1922400"/>
            <a:ext cx="158053" cy="135682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Mean  closure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B4E5F5B-05C0-455E-904F-970900042F7B}"/>
              </a:ext>
            </a:extLst>
          </p:cNvPr>
          <p:cNvSpPr/>
          <p:nvPr/>
        </p:nvSpPr>
        <p:spPr>
          <a:xfrm>
            <a:off x="156429" y="3360020"/>
            <a:ext cx="158053" cy="135682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Mean  closure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Google Shape;107;p18">
            <a:extLst>
              <a:ext uri="{FF2B5EF4-FFF2-40B4-BE49-F238E27FC236}">
                <a16:creationId xmlns:a16="http://schemas.microsoft.com/office/drawing/2014/main" id="{91E6C507-A05F-4727-99E7-35B95285874F}"/>
              </a:ext>
            </a:extLst>
          </p:cNvPr>
          <p:cNvSpPr txBox="1">
            <a:spLocks/>
          </p:cNvSpPr>
          <p:nvPr/>
        </p:nvSpPr>
        <p:spPr>
          <a:xfrm>
            <a:off x="113142" y="811363"/>
            <a:ext cx="894342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8 sub-networks of all members with a certain connection type and their 1</a:t>
            </a:r>
            <a:r>
              <a:rPr lang="en-GB" sz="1600" baseline="30000" dirty="0">
                <a:solidFill>
                  <a:schemeClr val="tx1"/>
                </a:solidFill>
              </a:rPr>
              <a:t>st</a:t>
            </a:r>
            <a:r>
              <a:rPr lang="en-GB" sz="1600" dirty="0">
                <a:solidFill>
                  <a:schemeClr val="tx1"/>
                </a:solidFill>
              </a:rPr>
              <a:t> degree connections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/>
          <p:nvPr/>
        </p:nvSpPr>
        <p:spPr>
          <a:xfrm>
            <a:off x="50706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403228">
              <a:alpha val="21150"/>
            </a:srgbClr>
          </a:solidFill>
          <a:ln w="952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0" name="Google Shape;230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body" idx="4294967295"/>
          </p:nvPr>
        </p:nvSpPr>
        <p:spPr>
          <a:xfrm>
            <a:off x="0" y="0"/>
            <a:ext cx="2416175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rPr>
              <a:t>Android project</a:t>
            </a:r>
            <a:endParaRPr sz="1400" b="1">
              <a:solidFill>
                <a:srgbClr val="926940"/>
              </a:solidFill>
              <a:latin typeface="Cinzel"/>
              <a:ea typeface="Cinzel"/>
              <a:cs typeface="Cinzel"/>
              <a:sym typeface="Cinze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29" name="Google Shape;229;p30"/>
          <p:cNvSpPr/>
          <p:nvPr/>
        </p:nvSpPr>
        <p:spPr>
          <a:xfrm>
            <a:off x="51639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rgbClr val="92694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Place your screenshot here</a:t>
            </a:r>
            <a:endParaRPr sz="1000" i="1">
              <a:solidFill>
                <a:srgbClr val="92694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/>
          <p:nvPr/>
        </p:nvSpPr>
        <p:spPr>
          <a:xfrm>
            <a:off x="5153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403228">
              <a:alpha val="21150"/>
            </a:srgbClr>
          </a:solidFill>
          <a:ln w="952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1"/>
          <p:cNvSpPr/>
          <p:nvPr/>
        </p:nvSpPr>
        <p:spPr>
          <a:xfrm>
            <a:off x="5284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rgbClr val="92694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Place your screenshot here</a:t>
            </a:r>
            <a:endParaRPr sz="1000" i="1">
              <a:solidFill>
                <a:srgbClr val="92694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8" name="Google Shape;238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body" idx="4294967295"/>
          </p:nvPr>
        </p:nvSpPr>
        <p:spPr>
          <a:xfrm>
            <a:off x="0" y="0"/>
            <a:ext cx="2416175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rPr>
              <a:t>iPhone project</a:t>
            </a:r>
            <a:endParaRPr sz="1400" b="1">
              <a:solidFill>
                <a:srgbClr val="926940"/>
              </a:solidFill>
              <a:latin typeface="Cinzel"/>
              <a:ea typeface="Cinzel"/>
              <a:cs typeface="Cinzel"/>
              <a:sym typeface="Cinze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403228">
              <a:alpha val="21150"/>
            </a:srgbClr>
          </a:solidFill>
          <a:ln w="952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2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rgbClr val="92694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Place your screenshot here</a:t>
            </a:r>
            <a:endParaRPr sz="1000" i="1">
              <a:solidFill>
                <a:srgbClr val="92694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6" name="Google Shape;246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45" name="Google Shape;245;p32"/>
          <p:cNvSpPr txBox="1">
            <a:spLocks noGrp="1"/>
          </p:cNvSpPr>
          <p:nvPr>
            <p:ph type="body" idx="4294967295"/>
          </p:nvPr>
        </p:nvSpPr>
        <p:spPr>
          <a:xfrm>
            <a:off x="0" y="0"/>
            <a:ext cx="2416175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rPr>
              <a:t>Tablet project</a:t>
            </a:r>
            <a:endParaRPr sz="1400" b="1">
              <a:solidFill>
                <a:srgbClr val="926940"/>
              </a:solidFill>
              <a:latin typeface="Cinzel"/>
              <a:ea typeface="Cinzel"/>
              <a:cs typeface="Cinzel"/>
              <a:sym typeface="Cinze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/>
          <p:nvPr/>
        </p:nvSpPr>
        <p:spPr>
          <a:xfrm>
            <a:off x="4010625" y="1127994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403228">
              <a:alpha val="21150"/>
            </a:srgbClr>
          </a:solidFill>
          <a:ln w="952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3"/>
          <p:cNvSpPr/>
          <p:nvPr/>
        </p:nvSpPr>
        <p:spPr>
          <a:xfrm>
            <a:off x="4171950" y="1287375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rgbClr val="92694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Place your screenshot here</a:t>
            </a:r>
            <a:endParaRPr sz="1000" i="1">
              <a:solidFill>
                <a:srgbClr val="92694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4" name="Google Shape;254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53" name="Google Shape;253;p33"/>
          <p:cNvSpPr txBox="1">
            <a:spLocks noGrp="1"/>
          </p:cNvSpPr>
          <p:nvPr>
            <p:ph type="body" idx="4294967295"/>
          </p:nvPr>
        </p:nvSpPr>
        <p:spPr>
          <a:xfrm>
            <a:off x="0" y="0"/>
            <a:ext cx="2416175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rPr>
              <a:t>Desktop project</a:t>
            </a:r>
            <a:endParaRPr sz="1400" b="1">
              <a:solidFill>
                <a:srgbClr val="926940"/>
              </a:solidFill>
              <a:latin typeface="Cinzel"/>
              <a:ea typeface="Cinzel"/>
              <a:cs typeface="Cinzel"/>
              <a:sym typeface="Cinze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59" name="Google Shape;259;p34"/>
          <p:cNvSpPr txBox="1">
            <a:spLocks noGrp="1"/>
          </p:cNvSpPr>
          <p:nvPr>
            <p:ph type="ctrTitle" idx="4294967295"/>
          </p:nvPr>
        </p:nvSpPr>
        <p:spPr>
          <a:xfrm>
            <a:off x="0" y="1063625"/>
            <a:ext cx="7283450" cy="1158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Thanks!</a:t>
            </a:r>
            <a:endParaRPr b="1"/>
          </a:p>
        </p:txBody>
      </p:sp>
      <p:sp>
        <p:nvSpPr>
          <p:cNvPr id="260" name="Google Shape;260;p34"/>
          <p:cNvSpPr txBox="1">
            <a:spLocks noGrp="1"/>
          </p:cNvSpPr>
          <p:nvPr>
            <p:ph type="subTitle" idx="4294967295"/>
          </p:nvPr>
        </p:nvSpPr>
        <p:spPr>
          <a:xfrm>
            <a:off x="0" y="2109788"/>
            <a:ext cx="7283450" cy="17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i="1"/>
              <a:t>Any questions?</a:t>
            </a:r>
            <a:endParaRPr sz="3000" i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i="1"/>
              <a:t>You can find me at @username &amp; user@mail.me</a:t>
            </a:r>
            <a:endParaRPr sz="1800" b="1" i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67" name="Google Shape;267;p35"/>
          <p:cNvSpPr txBox="1">
            <a:spLocks noGrp="1"/>
          </p:cNvSpPr>
          <p:nvPr>
            <p:ph type="body" idx="1"/>
          </p:nvPr>
        </p:nvSpPr>
        <p:spPr>
          <a:xfrm>
            <a:off x="2126000" y="1970975"/>
            <a:ext cx="4891800" cy="23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D1D1B"/>
                </a:solidFill>
              </a:rPr>
              <a:t>Special thanks to all the people who made and released these awesome resources for free:</a:t>
            </a:r>
            <a:endParaRPr sz="1400">
              <a:solidFill>
                <a:srgbClr val="1D1D1B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✣"/>
            </a:pPr>
            <a:r>
              <a:rPr lang="en" sz="1400">
                <a:solidFill>
                  <a:srgbClr val="1D1D1B"/>
                </a:solidFill>
              </a:rPr>
              <a:t>Presentation template by </a:t>
            </a:r>
            <a:r>
              <a:rPr lang="en" sz="1400" u="sng">
                <a:solidFill>
                  <a:srgbClr val="1D1D1B"/>
                </a:solidFill>
                <a:hlinkClick r:id="rId3"/>
              </a:rPr>
              <a:t>SlidesCarnival</a:t>
            </a:r>
            <a:endParaRPr sz="1400">
              <a:solidFill>
                <a:srgbClr val="1D1D1B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✣"/>
            </a:pPr>
            <a:r>
              <a:rPr lang="en" sz="1400">
                <a:solidFill>
                  <a:srgbClr val="1D1D1B"/>
                </a:solidFill>
              </a:rPr>
              <a:t>Photographs by </a:t>
            </a:r>
            <a:r>
              <a:rPr lang="en" sz="1400" u="sng">
                <a:solidFill>
                  <a:srgbClr val="1D1D1B"/>
                </a:solidFill>
                <a:hlinkClick r:id="rId4"/>
              </a:rPr>
              <a:t>Unsplash</a:t>
            </a:r>
            <a:endParaRPr sz="1400">
              <a:solidFill>
                <a:srgbClr val="1D1D1B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✣"/>
            </a:pPr>
            <a:r>
              <a:rPr lang="en" sz="1400">
                <a:solidFill>
                  <a:srgbClr val="1D1D1B"/>
                </a:solidFill>
              </a:rPr>
              <a:t>Paper texture by </a:t>
            </a:r>
            <a:r>
              <a:rPr lang="en" sz="1400" u="sng">
                <a:solidFill>
                  <a:srgbClr val="1D1D1B"/>
                </a:solidFill>
                <a:hlinkClick r:id="rId5"/>
              </a:rPr>
              <a:t>GraphicBurguer</a:t>
            </a:r>
            <a:endParaRPr sz="1400">
              <a:solidFill>
                <a:srgbClr val="1D1D1B"/>
              </a:solidFill>
            </a:endParaRPr>
          </a:p>
        </p:txBody>
      </p:sp>
      <p:sp>
        <p:nvSpPr>
          <p:cNvPr id="268" name="Google Shape;268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74" name="Google Shape;274;p36"/>
          <p:cNvSpPr txBox="1">
            <a:spLocks noGrp="1"/>
          </p:cNvSpPr>
          <p:nvPr>
            <p:ph type="body" idx="1"/>
          </p:nvPr>
        </p:nvSpPr>
        <p:spPr>
          <a:xfrm>
            <a:off x="1376350" y="1615550"/>
            <a:ext cx="6392700" cy="22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D1D1B"/>
                </a:solidFill>
              </a:rPr>
              <a:t>This presentation uses the following typographies</a:t>
            </a:r>
            <a:endParaRPr sz="1400">
              <a:solidFill>
                <a:srgbClr val="1D1D1B"/>
              </a:solidFill>
            </a:endParaRP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rgbClr val="1D1D1B"/>
              </a:buClr>
              <a:buSzPts val="1400"/>
              <a:buChar char="✣"/>
            </a:pPr>
            <a:r>
              <a:rPr lang="en" sz="1400">
                <a:solidFill>
                  <a:srgbClr val="1D1D1B"/>
                </a:solidFill>
              </a:rPr>
              <a:t>Titles: </a:t>
            </a:r>
            <a:r>
              <a:rPr lang="en" sz="1400" b="1">
                <a:solidFill>
                  <a:srgbClr val="1D1D1B"/>
                </a:solidFill>
              </a:rPr>
              <a:t>Cinzel</a:t>
            </a:r>
            <a:endParaRPr sz="1400" b="1">
              <a:solidFill>
                <a:srgbClr val="1D1D1B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Char char="✣"/>
            </a:pPr>
            <a:r>
              <a:rPr lang="en" sz="1400">
                <a:solidFill>
                  <a:srgbClr val="1D1D1B"/>
                </a:solidFill>
              </a:rPr>
              <a:t>Body copy: </a:t>
            </a:r>
            <a:r>
              <a:rPr lang="en" sz="1400" b="1">
                <a:solidFill>
                  <a:srgbClr val="1D1D1B"/>
                </a:solidFill>
              </a:rPr>
              <a:t>Libre Baskerville</a:t>
            </a:r>
            <a:endParaRPr sz="1400" b="1">
              <a:solidFill>
                <a:srgbClr val="1D1D1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D1D1B"/>
                </a:solidFill>
              </a:rPr>
              <a:t>You can download the fonts on these pages:</a:t>
            </a:r>
            <a:endParaRPr sz="1400">
              <a:solidFill>
                <a:srgbClr val="1D1D1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926940"/>
                </a:solidFill>
                <a:hlinkClick r:id="rId3"/>
              </a:rPr>
              <a:t>https://www.fontsquirrel.com/fonts/cinzel</a:t>
            </a:r>
            <a:endParaRPr sz="1400">
              <a:solidFill>
                <a:srgbClr val="92694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926940"/>
                </a:solidFill>
                <a:hlinkClick r:id="rId4"/>
              </a:rPr>
              <a:t>https://www.fontsquirrel.com/fonts/libre-baskerville</a:t>
            </a:r>
            <a:endParaRPr sz="1400">
              <a:solidFill>
                <a:srgbClr val="92694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926940"/>
              </a:solidFill>
            </a:endParaRPr>
          </a:p>
        </p:txBody>
      </p:sp>
      <p:sp>
        <p:nvSpPr>
          <p:cNvPr id="276" name="Google Shape;276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75" name="Google Shape;275;p36"/>
          <p:cNvSpPr txBox="1"/>
          <p:nvPr/>
        </p:nvSpPr>
        <p:spPr>
          <a:xfrm>
            <a:off x="1381302" y="4019250"/>
            <a:ext cx="63927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/>
        </p:nvSpPr>
        <p:spPr>
          <a:xfrm>
            <a:off x="6248575" y="12264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SlidesCarnival icons are editable shapes</a:t>
            </a:r>
            <a:r>
              <a:rPr lang="en" sz="900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 </a:t>
            </a:r>
            <a:endParaRPr sz="900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means that you can:</a:t>
            </a:r>
            <a:endParaRPr sz="900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900"/>
              <a:buFont typeface="Libre Baskerville"/>
              <a:buChar char="●"/>
            </a:pPr>
            <a:r>
              <a:rPr lang="en" sz="900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Resize them without losing quality.</a:t>
            </a:r>
            <a:endParaRPr sz="900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900"/>
              <a:buFont typeface="Libre Baskerville"/>
              <a:buChar char="●"/>
            </a:pPr>
            <a:r>
              <a:rPr lang="en" sz="900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Change fill color and opacity.</a:t>
            </a:r>
            <a:endParaRPr sz="900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Isn’t that nice? :)</a:t>
            </a:r>
            <a:endParaRPr sz="900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Examples:</a:t>
            </a:r>
            <a:endParaRPr sz="900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82" name="Google Shape;282;p37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7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7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7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7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7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7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7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7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7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7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7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7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7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7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7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7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7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7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7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7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7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7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7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7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7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7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7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7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7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7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7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7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7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7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7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7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7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7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7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7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7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7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7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7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7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7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7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7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7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7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7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7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7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7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7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7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7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7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7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7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7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7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7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7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7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7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7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7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7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7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7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7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7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7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7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7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7"/>
          <p:cNvSpPr/>
          <p:nvPr/>
        </p:nvSpPr>
        <p:spPr>
          <a:xfrm>
            <a:off x="6350992" y="29444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7"/>
          <p:cNvSpPr/>
          <p:nvPr/>
        </p:nvSpPr>
        <p:spPr>
          <a:xfrm>
            <a:off x="7244612" y="27919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783F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6535708" y="31552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7"/>
          <p:cNvSpPr/>
          <p:nvPr/>
        </p:nvSpPr>
        <p:spPr>
          <a:xfrm>
            <a:off x="7689847" y="33002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>
              <a:alpha val="5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8"/>
          <p:cNvSpPr txBox="1"/>
          <p:nvPr/>
        </p:nvSpPr>
        <p:spPr>
          <a:xfrm>
            <a:off x="2240050" y="761875"/>
            <a:ext cx="58041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Now you can use any emoji as an icon!</a:t>
            </a:r>
            <a:endParaRPr>
              <a:solidFill>
                <a:srgbClr val="403228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And of course it resizes without losing quality and you can change the color.</a:t>
            </a:r>
            <a:endParaRPr>
              <a:solidFill>
                <a:srgbClr val="403228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03228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How? Follow Google instructions </a:t>
            </a:r>
            <a:r>
              <a:rPr lang="en" u="sng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  <a:hlinkClick r:id="rId3"/>
              </a:rPr>
              <a:t>https://twitter.com/googledocs/status/730087240156643328</a:t>
            </a:r>
            <a:endParaRPr>
              <a:solidFill>
                <a:srgbClr val="403228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03228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03228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403228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03228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72" name="Google Shape;372;p38"/>
          <p:cNvSpPr txBox="1"/>
          <p:nvPr/>
        </p:nvSpPr>
        <p:spPr>
          <a:xfrm>
            <a:off x="884300" y="22218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403228"/>
                </a:highlight>
                <a:latin typeface="Libre Baskerville"/>
                <a:ea typeface="Libre Baskerville"/>
                <a:cs typeface="Libre Baskerville"/>
                <a:sym typeface="Libre Baskerville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403228"/>
              </a:highlight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73" name="Google Shape;373;p38"/>
          <p:cNvSpPr txBox="1"/>
          <p:nvPr/>
        </p:nvSpPr>
        <p:spPr>
          <a:xfrm>
            <a:off x="725175" y="7040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926940"/>
                </a:solidFill>
              </a:rPr>
              <a:t>😉</a:t>
            </a:r>
            <a:endParaRPr sz="9600">
              <a:solidFill>
                <a:srgbClr val="926940"/>
              </a:solidFill>
            </a:endParaRPr>
          </a:p>
        </p:txBody>
      </p:sp>
      <p:sp>
        <p:nvSpPr>
          <p:cNvPr id="374" name="Google Shape;374;p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4E8AE-9C6B-4786-92FB-31853B8E88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955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/>
              <a:t>1.</a:t>
            </a:r>
            <a:endParaRPr sz="4800" b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✣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✣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✣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847834" y="434575"/>
            <a:ext cx="7556938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RESEARCH PLAN</a:t>
            </a:r>
            <a:endParaRPr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280276" y="1518375"/>
            <a:ext cx="4197699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/>
              <a:t>I</a:t>
            </a:r>
            <a:r>
              <a:rPr lang="en-US" sz="1800" b="1" dirty="0"/>
              <a:t>MPROVE</a:t>
            </a:r>
            <a:endParaRPr sz="18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2"/>
          </p:nvPr>
        </p:nvSpPr>
        <p:spPr>
          <a:xfrm>
            <a:off x="4666144" y="1518375"/>
            <a:ext cx="4197580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b="1" dirty="0"/>
              <a:t>DEVELOPE</a:t>
            </a:r>
            <a:endParaRPr sz="2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coal, ebony, and of outer space. It is the darkest color, the result of the absence of or complete absorption of light.</a:t>
            </a:r>
            <a:endParaRPr dirty="0"/>
          </a:p>
        </p:txBody>
      </p:sp>
      <p:sp>
        <p:nvSpPr>
          <p:cNvPr id="109" name="Google Shape;109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olabel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830</Words>
  <Application>Microsoft Office PowerPoint</Application>
  <PresentationFormat>On-screen Show (16:9)</PresentationFormat>
  <Paragraphs>136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Libre Baskerville</vt:lpstr>
      <vt:lpstr>Cinzel</vt:lpstr>
      <vt:lpstr>Dolabella template</vt:lpstr>
      <vt:lpstr>PowerPoint Presentation</vt:lpstr>
      <vt:lpstr>PowerPoint Presentation</vt:lpstr>
      <vt:lpstr>PowerPoint Presentation</vt:lpstr>
      <vt:lpstr>1. Transition headline</vt:lpstr>
      <vt:lpstr>PowerPoint Presentation</vt:lpstr>
      <vt:lpstr>This is a slide title</vt:lpstr>
      <vt:lpstr>PowerPoint Presentation</vt:lpstr>
      <vt:lpstr>RESEARCH PLAN</vt:lpstr>
      <vt:lpstr>In two or three columns</vt:lpstr>
      <vt:lpstr>A picture is worth a thousand words</vt:lpstr>
      <vt:lpstr>PowerPoint Presentation</vt:lpstr>
      <vt:lpstr>Use charts to explain your ideas</vt:lpstr>
      <vt:lpstr>And tables to compare data</vt:lpstr>
      <vt:lpstr>PowerPoint Presentation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MJ</dc:creator>
  <cp:lastModifiedBy>mona lisa</cp:lastModifiedBy>
  <cp:revision>11</cp:revision>
  <dcterms:modified xsi:type="dcterms:W3CDTF">2018-11-28T01:18:05Z</dcterms:modified>
</cp:coreProperties>
</file>