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5" r:id="rId5"/>
    <p:sldId id="259" r:id="rId6"/>
    <p:sldId id="267" r:id="rId7"/>
    <p:sldId id="260" r:id="rId8"/>
    <p:sldId id="261" r:id="rId9"/>
    <p:sldId id="262" r:id="rId10"/>
    <p:sldId id="263" r:id="rId11"/>
    <p:sldId id="268" r:id="rId12"/>
    <p:sldId id="270" r:id="rId13"/>
    <p:sldId id="264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24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-\Documents\Openclassrooms\Data%20Scientist\P10_martineau_alexandre\Martineau_Alexandre_2_tableur_03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-\Documents\Openclassrooms\Data%20Scientist\P10_martineau_alexandre\Martineau_Alexandre_2_tableur_0320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Analyse de Rentabilité sur 6 ans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1720389872233049"/>
          <c:y val="0.11629551692250101"/>
          <c:w val="0.70443761495723001"/>
          <c:h val="0.81019959896739668"/>
        </c:manualLayout>
      </c:layout>
      <c:lineChart>
        <c:grouping val="standard"/>
        <c:varyColors val="0"/>
        <c:ser>
          <c:idx val="0"/>
          <c:order val="0"/>
          <c:tx>
            <c:v>Coûts Cumulés</c:v>
          </c:tx>
          <c:spPr>
            <a:ln w="31750" cap="rnd">
              <a:solidFill>
                <a:srgbClr val="FF000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Dimensionnement!$F$15:$F$20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Dimensionnement!$G$15:$G$20</c:f>
              <c:numCache>
                <c:formatCode>_-* #\ ##0_-;\-* #\ ##0_-;_-* "-"??_-;_-@_-</c:formatCode>
                <c:ptCount val="6"/>
                <c:pt idx="0">
                  <c:v>149280</c:v>
                </c:pt>
                <c:pt idx="1">
                  <c:v>179560</c:v>
                </c:pt>
                <c:pt idx="2">
                  <c:v>209840</c:v>
                </c:pt>
                <c:pt idx="3">
                  <c:v>240120</c:v>
                </c:pt>
                <c:pt idx="4">
                  <c:v>270400</c:v>
                </c:pt>
                <c:pt idx="5">
                  <c:v>300680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BE-451A-A86E-B344E2E714AF}"/>
            </c:ext>
          </c:extLst>
        </c:ser>
        <c:ser>
          <c:idx val="1"/>
          <c:order val="1"/>
          <c:tx>
            <c:v>Gains Cumulés</c:v>
          </c:tx>
          <c:spPr>
            <a:ln w="31750" cap="rnd">
              <a:solidFill>
                <a:srgbClr val="92D050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elete val="1"/>
          </c:dLbls>
          <c:cat>
            <c:numRef>
              <c:f>Dimensionnement!$F$15:$F$20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Dimensionnement!$H$15:$H$20</c:f>
              <c:numCache>
                <c:formatCode>_-* #\ ##0_-;\-* #\ ##0_-;_-* "-"??_-;_-@_-</c:formatCode>
                <c:ptCount val="6"/>
                <c:pt idx="0">
                  <c:v>100000</c:v>
                </c:pt>
                <c:pt idx="1">
                  <c:v>133000</c:v>
                </c:pt>
                <c:pt idx="2">
                  <c:v>159600</c:v>
                </c:pt>
                <c:pt idx="3">
                  <c:v>199500</c:v>
                </c:pt>
                <c:pt idx="4">
                  <c:v>265335</c:v>
                </c:pt>
                <c:pt idx="5">
                  <c:v>355549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FBE-451A-A86E-B344E2E714AF}"/>
            </c:ext>
          </c:extLst>
        </c:ser>
        <c:ser>
          <c:idx val="2"/>
          <c:order val="2"/>
          <c:tx>
            <c:v>Rentabilité</c:v>
          </c:tx>
          <c:spPr>
            <a:ln w="31750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4.05876951331497E-2"/>
                  <c:y val="-0.1985677083333333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FBE-451A-A86E-B344E2E714AF}"/>
                </c:ext>
              </c:extLst>
            </c:dLbl>
            <c:dLbl>
              <c:idx val="1"/>
              <c:layout>
                <c:manualLayout>
                  <c:x val="-4.9770431588613447E-2"/>
                  <c:y val="-0.2343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FBE-451A-A86E-B344E2E714AF}"/>
                </c:ext>
              </c:extLst>
            </c:dLbl>
            <c:dLbl>
              <c:idx val="2"/>
              <c:layout>
                <c:manualLayout>
                  <c:x val="-6.1248852157943151E-2"/>
                  <c:y val="-0.2864583333333334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FBE-451A-A86E-B344E2E714AF}"/>
                </c:ext>
              </c:extLst>
            </c:dLbl>
            <c:dLbl>
              <c:idx val="3"/>
              <c:layout>
                <c:manualLayout>
                  <c:x val="-6.3544536271809005E-2"/>
                  <c:y val="-0.332031249999999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FBE-451A-A86E-B344E2E714AF}"/>
                </c:ext>
              </c:extLst>
            </c:dLbl>
            <c:dLbl>
              <c:idx val="4"/>
              <c:layout>
                <c:manualLayout>
                  <c:x val="-5.1423324150596875E-2"/>
                  <c:y val="-0.364583333333333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FBE-451A-A86E-B344E2E714AF}"/>
                </c:ext>
              </c:extLst>
            </c:dLbl>
            <c:dLbl>
              <c:idx val="5"/>
              <c:layout>
                <c:manualLayout>
                  <c:x val="-6.3851224186939989E-2"/>
                  <c:y val="-0.52430820813983514"/>
                </c:manualLayout>
              </c:layout>
              <c:tx>
                <c:rich>
                  <a:bodyPr/>
                  <a:lstStyle/>
                  <a:p>
                    <a:fld id="{6C53E41B-0276-45AA-99CB-B14713D43B63}" type="VALUE">
                      <a:rPr lang="en-US">
                        <a:solidFill>
                          <a:srgbClr val="00B050"/>
                        </a:solidFill>
                      </a:rPr>
                      <a:pPr/>
                      <a:t>[VALEUR]</a:t>
                    </a:fld>
                    <a:endParaRPr lang="fr-FR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8FBE-451A-A86E-B344E2E714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Dimensionnement!$I$15:$I$20</c:f>
              <c:numCache>
                <c:formatCode>_-* #\ ##0_-;\-* #\ ##0_-;_-* "-"??_-;_-@_-</c:formatCode>
                <c:ptCount val="6"/>
                <c:pt idx="0">
                  <c:v>-49280</c:v>
                </c:pt>
                <c:pt idx="1">
                  <c:v>-46560</c:v>
                </c:pt>
                <c:pt idx="2">
                  <c:v>-50240</c:v>
                </c:pt>
                <c:pt idx="3">
                  <c:v>-40620</c:v>
                </c:pt>
                <c:pt idx="4">
                  <c:v>-5065</c:v>
                </c:pt>
                <c:pt idx="5">
                  <c:v>54869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FBE-451A-A86E-B344E2E714A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28987631"/>
        <c:axId val="828999151"/>
      </c:lineChart>
      <c:catAx>
        <c:axId val="828987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Année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8999151"/>
        <c:crosses val="autoZero"/>
        <c:auto val="1"/>
        <c:lblAlgn val="ctr"/>
        <c:lblOffset val="100"/>
        <c:noMultiLvlLbl val="0"/>
      </c:catAx>
      <c:valAx>
        <c:axId val="82899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Estimations (€)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_-* #\ ##0_-;\-* #\ 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28987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938856271785817"/>
          <c:y val="0.13566354773010728"/>
          <c:w val="0.19542752441235137"/>
          <c:h val="0.163560392427717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3810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Gannt</a:t>
            </a:r>
            <a:r>
              <a:rPr lang="fr-FR" dirty="0"/>
              <a:t> Chart - IA Sprint Planning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7461996691351361E-2"/>
          <c:y val="0.133088749126485"/>
          <c:w val="0.90264242217693935"/>
          <c:h val="0.70942213198192994"/>
        </c:manualLayout>
      </c:layout>
      <c:barChart>
        <c:barDir val="bar"/>
        <c:grouping val="stacked"/>
        <c:varyColors val="0"/>
        <c:ser>
          <c:idx val="0"/>
          <c:order val="0"/>
          <c:tx>
            <c:v>Days</c:v>
          </c:tx>
          <c:spPr>
            <a:noFill/>
            <a:ln>
              <a:noFill/>
            </a:ln>
            <a:effectLst/>
          </c:spPr>
          <c:invertIfNegative val="0"/>
          <c:cat>
            <c:strRef>
              <c:f>Dimensionnement!$K$3:$K$10</c:f>
              <c:strCache>
                <c:ptCount val="8"/>
                <c:pt idx="0">
                  <c:v>Sprint 1</c:v>
                </c:pt>
                <c:pt idx="2">
                  <c:v>Sprint 2</c:v>
                </c:pt>
                <c:pt idx="4">
                  <c:v>Sprint 3</c:v>
                </c:pt>
                <c:pt idx="6">
                  <c:v>Sprint 4</c:v>
                </c:pt>
                <c:pt idx="7">
                  <c:v>Sprint 5</c:v>
                </c:pt>
              </c:strCache>
            </c:strRef>
          </c:cat>
          <c:val>
            <c:numRef>
              <c:f>Dimensionnement!$M$3:$M$10</c:f>
              <c:numCache>
                <c:formatCode>_-* #\ ##0_-;\-* #\ ##0_-;_-* "-"??_-;_-@_-</c:formatCode>
                <c:ptCount val="8"/>
                <c:pt idx="0">
                  <c:v>0</c:v>
                </c:pt>
                <c:pt idx="1">
                  <c:v>0</c:v>
                </c:pt>
                <c:pt idx="2">
                  <c:v>26</c:v>
                </c:pt>
                <c:pt idx="3">
                  <c:v>35</c:v>
                </c:pt>
                <c:pt idx="4">
                  <c:v>48</c:v>
                </c:pt>
                <c:pt idx="5">
                  <c:v>61</c:v>
                </c:pt>
                <c:pt idx="6">
                  <c:v>87</c:v>
                </c:pt>
                <c:pt idx="7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BB-4D61-9D5B-9953884C09DA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12BB-4D61-9D5B-9953884C09D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12BB-4D61-9D5B-9953884C09D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12BB-4D61-9D5B-9953884C09D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12BB-4D61-9D5B-9953884C09D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12BB-4D61-9D5B-9953884C09DA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12BB-4D61-9D5B-9953884C09DA}"/>
              </c:ext>
            </c:extLst>
          </c:dPt>
          <c:cat>
            <c:strRef>
              <c:f>Dimensionnement!$K$3:$K$10</c:f>
              <c:strCache>
                <c:ptCount val="8"/>
                <c:pt idx="0">
                  <c:v>Sprint 1</c:v>
                </c:pt>
                <c:pt idx="2">
                  <c:v>Sprint 2</c:v>
                </c:pt>
                <c:pt idx="4">
                  <c:v>Sprint 3</c:v>
                </c:pt>
                <c:pt idx="6">
                  <c:v>Sprint 4</c:v>
                </c:pt>
                <c:pt idx="7">
                  <c:v>Sprint 5</c:v>
                </c:pt>
              </c:strCache>
            </c:strRef>
          </c:cat>
          <c:val>
            <c:numRef>
              <c:f>Dimensionnement!$N$3:$N$10</c:f>
              <c:numCache>
                <c:formatCode>_-* #\ ##0_-;\-* #\ ##0_-;_-* "-"??_-;_-@_-</c:formatCode>
                <c:ptCount val="8"/>
                <c:pt idx="0">
                  <c:v>22</c:v>
                </c:pt>
                <c:pt idx="1">
                  <c:v>13</c:v>
                </c:pt>
                <c:pt idx="2">
                  <c:v>30</c:v>
                </c:pt>
                <c:pt idx="3">
                  <c:v>34</c:v>
                </c:pt>
                <c:pt idx="4">
                  <c:v>25</c:v>
                </c:pt>
                <c:pt idx="5">
                  <c:v>22</c:v>
                </c:pt>
                <c:pt idx="6">
                  <c:v>22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2BB-4D61-9D5B-9953884C09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25073360"/>
        <c:axId val="425074800"/>
      </c:barChart>
      <c:catAx>
        <c:axId val="425073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5074800"/>
        <c:crosses val="autoZero"/>
        <c:auto val="1"/>
        <c:lblAlgn val="ctr"/>
        <c:lblOffset val="100"/>
        <c:noMultiLvlLbl val="0"/>
      </c:catAx>
      <c:valAx>
        <c:axId val="425074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* #\ ##0_-;\-* #\ 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25073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810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3A07BC4-FA12-6E72-FA85-A6F927B579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09A58F3-C396-B10E-E845-1C4261EE8E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286E1-5EA7-46DD-987E-AB373D01512B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07EFDD-63BF-C7DC-6A12-BCF68E276F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5969F8-5728-49E9-25CD-91A67C241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27065-3408-4721-ABED-92AD920B6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25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B98DE-3D99-47DB-8934-27DD73414C2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6FABA-9770-4ADF-934D-46F90758BA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15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6FABA-9770-4ADF-934D-46F90758BA5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201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97022C3-4BF8-45BA-855A-427D4C0A4862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30BC-5D86-4C1F-A925-07B2E6854D2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2DFD92-BE8A-48D3-962F-5758B89F979E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7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EBD2D-E3FC-4234-AD99-11FAD09AF815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309114-8594-4259-980D-56C8D2A73B7F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1BDD277-CE63-4F2B-8224-765F61AFDB13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6DDF609-A1B7-407C-AF74-D7B9820F6E2A}" type="datetime1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24670-AD0C-4427-BBAA-B16911ACBE2D}" type="datetime1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1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1F518B3-E527-482D-9430-D2060121F3E5}" type="datetime1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9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3A4EC-7C67-4EDA-A4DD-2FBC74CC3C45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7A5B9C4E-07B3-451E-AEBB-EF971F422271}" type="datetime1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B09E8-ECA5-45AB-8E99-24A997475772}" type="datetime1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8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615" y="2686252"/>
            <a:ext cx="8679915" cy="1748729"/>
          </a:xfrm>
        </p:spPr>
        <p:txBody>
          <a:bodyPr>
            <a:noAutofit/>
          </a:bodyPr>
          <a:lstStyle/>
          <a:p>
            <a:r>
              <a:rPr lang="fr-FR" sz="8800" b="1" dirty="0"/>
              <a:t>Réalisez le cadrage d’un projet IA</a:t>
            </a:r>
            <a:endParaRPr sz="8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7F67A8-7821-B2A5-373D-E6962919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658" y="4760914"/>
            <a:ext cx="4290221" cy="169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ment réussir sa formation OpenClassrooms ? | by Clément Lionne | Medium">
            <a:extLst>
              <a:ext uri="{FF2B5EF4-FFF2-40B4-BE49-F238E27FC236}">
                <a16:creationId xmlns:a16="http://schemas.microsoft.com/office/drawing/2014/main" id="{E3A9CF2A-7957-723C-E691-3EABEE121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29"/>
          <a:stretch/>
        </p:blipFill>
        <p:spPr bwMode="auto">
          <a:xfrm>
            <a:off x="1570683" y="4556646"/>
            <a:ext cx="4413486" cy="220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des Risques :</a:t>
            </a:r>
            <a:br>
              <a:rPr lang="fr-FR" dirty="0"/>
            </a:br>
            <a:r>
              <a:rPr dirty="0" err="1"/>
              <a:t>Enjeux</a:t>
            </a:r>
            <a:r>
              <a:rPr dirty="0"/>
              <a:t> </a:t>
            </a:r>
            <a:r>
              <a:rPr lang="fr-FR" dirty="0"/>
              <a:t>L</a:t>
            </a:r>
            <a:r>
              <a:rPr dirty="0" err="1"/>
              <a:t>égaux</a:t>
            </a:r>
            <a:r>
              <a:rPr dirty="0"/>
              <a:t> et </a:t>
            </a:r>
            <a:r>
              <a:rPr lang="fr-FR" dirty="0"/>
              <a:t>E</a:t>
            </a:r>
            <a:r>
              <a:rPr dirty="0" err="1"/>
              <a:t>thiques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238898"/>
            <a:ext cx="6281873" cy="639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/>
              <a:t>Enjeux</a:t>
            </a:r>
            <a:r>
              <a:rPr b="1" dirty="0"/>
              <a:t> </a:t>
            </a:r>
            <a:r>
              <a:rPr b="1" dirty="0" err="1"/>
              <a:t>légaux</a:t>
            </a:r>
            <a:r>
              <a:rPr b="1" dirty="0"/>
              <a:t> :</a:t>
            </a:r>
          </a:p>
          <a:p>
            <a:r>
              <a:rPr dirty="0" err="1"/>
              <a:t>Conformité</a:t>
            </a:r>
            <a:r>
              <a:rPr dirty="0"/>
              <a:t> aux principes du RGPD :</a:t>
            </a:r>
            <a:endParaRPr lang="fr-FR" dirty="0"/>
          </a:p>
          <a:p>
            <a:pPr lvl="1"/>
            <a:r>
              <a:rPr dirty="0" err="1"/>
              <a:t>Collecte</a:t>
            </a:r>
            <a:r>
              <a:rPr dirty="0"/>
              <a:t> et </a:t>
            </a:r>
            <a:r>
              <a:rPr dirty="0" err="1"/>
              <a:t>traitement</a:t>
            </a:r>
            <a:r>
              <a:rPr dirty="0"/>
              <a:t> des données </a:t>
            </a:r>
            <a:r>
              <a:rPr dirty="0" err="1"/>
              <a:t>personnelles</a:t>
            </a:r>
            <a:r>
              <a:rPr dirty="0"/>
              <a:t> avec </a:t>
            </a:r>
            <a:r>
              <a:rPr dirty="0" err="1"/>
              <a:t>consentement</a:t>
            </a:r>
            <a:r>
              <a:rPr dirty="0"/>
              <a:t> </a:t>
            </a:r>
            <a:r>
              <a:rPr dirty="0" err="1"/>
              <a:t>explicite</a:t>
            </a:r>
            <a:r>
              <a:rPr dirty="0"/>
              <a:t>.</a:t>
            </a:r>
            <a:endParaRPr lang="fr-FR" dirty="0"/>
          </a:p>
          <a:p>
            <a:pPr lvl="1"/>
            <a:r>
              <a:rPr dirty="0"/>
              <a:t>Protection des données </a:t>
            </a:r>
            <a:r>
              <a:rPr dirty="0" err="1"/>
              <a:t>sensibles</a:t>
            </a:r>
            <a:r>
              <a:rPr dirty="0"/>
              <a:t> (par </a:t>
            </a:r>
            <a:r>
              <a:rPr dirty="0" err="1"/>
              <a:t>exemple</a:t>
            </a:r>
            <a:r>
              <a:rPr dirty="0"/>
              <a:t>, images et </a:t>
            </a:r>
            <a:r>
              <a:rPr dirty="0" err="1"/>
              <a:t>préférences</a:t>
            </a:r>
            <a:r>
              <a:rPr dirty="0"/>
              <a:t> des </a:t>
            </a:r>
            <a:r>
              <a:rPr dirty="0" err="1"/>
              <a:t>utilisateurs</a:t>
            </a:r>
            <a:r>
              <a:rPr dirty="0"/>
              <a:t>).</a:t>
            </a:r>
            <a:endParaRPr lang="fr-FR" dirty="0"/>
          </a:p>
          <a:p>
            <a:pPr lvl="1"/>
            <a:r>
              <a:rPr dirty="0"/>
              <a:t>Droit </a:t>
            </a:r>
            <a:r>
              <a:rPr dirty="0" err="1"/>
              <a:t>d'accès</a:t>
            </a:r>
            <a:r>
              <a:rPr dirty="0"/>
              <a:t>, rectification, effacement des données.</a:t>
            </a:r>
          </a:p>
          <a:p>
            <a:r>
              <a:rPr dirty="0" err="1"/>
              <a:t>Risques</a:t>
            </a:r>
            <a:r>
              <a:rPr dirty="0"/>
              <a:t> </a:t>
            </a:r>
            <a:r>
              <a:rPr dirty="0" err="1"/>
              <a:t>juridiques</a:t>
            </a:r>
            <a:r>
              <a:rPr dirty="0"/>
              <a:t> </a:t>
            </a:r>
            <a:r>
              <a:rPr dirty="0" err="1"/>
              <a:t>associés</a:t>
            </a:r>
            <a:r>
              <a:rPr dirty="0"/>
              <a:t> à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mauvaise</a:t>
            </a:r>
            <a:r>
              <a:rPr dirty="0"/>
              <a:t> gestion des données.</a:t>
            </a:r>
          </a:p>
          <a:p>
            <a:endParaRPr sz="800" dirty="0"/>
          </a:p>
          <a:p>
            <a:pPr marL="0" indent="0">
              <a:buNone/>
            </a:pPr>
            <a:r>
              <a:rPr b="1" dirty="0" err="1"/>
              <a:t>Enjeux</a:t>
            </a:r>
            <a:r>
              <a:rPr b="1" dirty="0"/>
              <a:t> </a:t>
            </a:r>
            <a:r>
              <a:rPr b="1" dirty="0" err="1"/>
              <a:t>éthiques</a:t>
            </a:r>
            <a:r>
              <a:rPr b="1" dirty="0"/>
              <a:t> :</a:t>
            </a:r>
          </a:p>
          <a:p>
            <a:r>
              <a:rPr dirty="0" err="1"/>
              <a:t>Biais</a:t>
            </a:r>
            <a:r>
              <a:rPr dirty="0"/>
              <a:t> dans les </a:t>
            </a:r>
            <a:r>
              <a:rPr dirty="0" err="1"/>
              <a:t>recommandations</a:t>
            </a:r>
            <a:r>
              <a:rPr dirty="0"/>
              <a:t> IA : Il faut </a:t>
            </a:r>
            <a:r>
              <a:rPr dirty="0" err="1"/>
              <a:t>s'assurer</a:t>
            </a:r>
            <a:r>
              <a:rPr dirty="0"/>
              <a:t> que le </a:t>
            </a:r>
            <a:r>
              <a:rPr dirty="0" err="1"/>
              <a:t>modèle</a:t>
            </a:r>
            <a:r>
              <a:rPr dirty="0"/>
              <a:t> ne </a:t>
            </a:r>
            <a:r>
              <a:rPr dirty="0" err="1"/>
              <a:t>renforce</a:t>
            </a:r>
            <a:r>
              <a:rPr dirty="0"/>
              <a:t> pas de </a:t>
            </a:r>
            <a:r>
              <a:rPr dirty="0" err="1"/>
              <a:t>stéréotypes</a:t>
            </a:r>
            <a:r>
              <a:rPr dirty="0"/>
              <a:t>.</a:t>
            </a:r>
          </a:p>
          <a:p>
            <a:r>
              <a:rPr dirty="0"/>
              <a:t>Transparence de </a:t>
            </a:r>
            <a:r>
              <a:rPr dirty="0" err="1"/>
              <a:t>l'IA</a:t>
            </a:r>
            <a:r>
              <a:rPr dirty="0"/>
              <a:t> : </a:t>
            </a:r>
            <a:r>
              <a:rPr dirty="0" err="1"/>
              <a:t>Expliquer</a:t>
            </a:r>
            <a:r>
              <a:rPr dirty="0"/>
              <a:t> </a:t>
            </a:r>
            <a:r>
              <a:rPr dirty="0" err="1"/>
              <a:t>clairement</a:t>
            </a:r>
            <a:r>
              <a:rPr dirty="0"/>
              <a:t> les raisons des </a:t>
            </a:r>
            <a:r>
              <a:rPr dirty="0" err="1"/>
              <a:t>recommandations</a:t>
            </a:r>
            <a:r>
              <a:rPr dirty="0"/>
              <a:t> pour </a:t>
            </a:r>
            <a:r>
              <a:rPr dirty="0" err="1"/>
              <a:t>renforcer</a:t>
            </a:r>
            <a:r>
              <a:rPr dirty="0"/>
              <a:t> la </a:t>
            </a:r>
            <a:r>
              <a:rPr dirty="0" err="1"/>
              <a:t>confiance</a:t>
            </a:r>
            <a:r>
              <a:rPr dirty="0"/>
              <a:t> des </a:t>
            </a:r>
            <a:r>
              <a:rPr dirty="0" err="1"/>
              <a:t>utilisateurs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35CE3-FBCA-1EE9-B1AD-ABD09FE66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Risques :</a:t>
            </a:r>
            <a:br>
              <a:rPr lang="fr-FR" dirty="0"/>
            </a:br>
            <a:r>
              <a:rPr lang="fr-FR" dirty="0"/>
              <a:t>CNIL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4353D48-57A7-BA0C-AB4B-036357F3C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606216"/>
              </p:ext>
            </p:extLst>
          </p:nvPr>
        </p:nvGraphicFramePr>
        <p:xfrm>
          <a:off x="4847303" y="410451"/>
          <a:ext cx="6921913" cy="5962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8073">
                  <a:extLst>
                    <a:ext uri="{9D8B030D-6E8A-4147-A177-3AD203B41FA5}">
                      <a16:colId xmlns:a16="http://schemas.microsoft.com/office/drawing/2014/main" val="1712612857"/>
                    </a:ext>
                  </a:extLst>
                </a:gridCol>
                <a:gridCol w="1096904">
                  <a:extLst>
                    <a:ext uri="{9D8B030D-6E8A-4147-A177-3AD203B41FA5}">
                      <a16:colId xmlns:a16="http://schemas.microsoft.com/office/drawing/2014/main" val="2898149806"/>
                    </a:ext>
                  </a:extLst>
                </a:gridCol>
                <a:gridCol w="370248">
                  <a:extLst>
                    <a:ext uri="{9D8B030D-6E8A-4147-A177-3AD203B41FA5}">
                      <a16:colId xmlns:a16="http://schemas.microsoft.com/office/drawing/2014/main" val="201503074"/>
                    </a:ext>
                  </a:extLst>
                </a:gridCol>
                <a:gridCol w="3466688">
                  <a:extLst>
                    <a:ext uri="{9D8B030D-6E8A-4147-A177-3AD203B41FA5}">
                      <a16:colId xmlns:a16="http://schemas.microsoft.com/office/drawing/2014/main" val="3069818150"/>
                    </a:ext>
                  </a:extLst>
                </a:gridCol>
              </a:tblGrid>
              <a:tr h="47039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Recommandation de vêtements basée sur l'analyse d'images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403511"/>
                  </a:ext>
                </a:extLst>
              </a:tr>
              <a:tr h="445307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Finalité principale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Analyse et classification des vêtements à partir de photos personnelles pour</a:t>
                      </a:r>
                    </a:p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proposer des recommandations de style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024352"/>
                  </a:ext>
                </a:extLst>
              </a:tr>
              <a:tr h="22265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Sous-finalité 1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Traitement des images envoyées par l'utilisateur.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699403"/>
                  </a:ext>
                </a:extLst>
              </a:tr>
              <a:tr h="22265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Sous-finalité 2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Analyse et classification des images via un modèle d'IA.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694834"/>
                  </a:ext>
                </a:extLst>
              </a:tr>
              <a:tr h="22265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Sous-finalité 3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Génération et affichage des recommandations de vêtements.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85196"/>
                  </a:ext>
                </a:extLst>
              </a:tr>
              <a:tr h="2226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Catégories de données personnelles concernées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279512"/>
                  </a:ext>
                </a:extLst>
              </a:tr>
              <a:tr h="44530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Images personnelles (photos des vêtements pris par</a:t>
                      </a:r>
                    </a:p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l'utilisateur)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050" u="none" strike="noStrik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i="1" u="none" strike="noStrike" dirty="0">
                          <a:effectLst/>
                        </a:rPr>
                        <a:t>    Conservation 6 mois (sauf suppression manuelle par l'utilisateur)</a:t>
                      </a:r>
                      <a:endParaRPr lang="fr-FR" sz="1050" u="none" strike="noStrike" dirty="0">
                        <a:effectLst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8111008"/>
                  </a:ext>
                </a:extLst>
              </a:tr>
              <a:tr h="44530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Métadonnées associées (date, heure, type</a:t>
                      </a:r>
                    </a:p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d'éclairage, appareil utilisé)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050" u="none" strike="noStrik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i="1" u="none" strike="noStrike" dirty="0">
                          <a:effectLst/>
                        </a:rPr>
                        <a:t>    Conservation 6 mois (sauf suppression manuelle par l'utilisateur)</a:t>
                      </a:r>
                      <a:endParaRPr lang="fr-FR" sz="1050" u="none" strike="noStrike" dirty="0">
                        <a:effectLst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03232096"/>
                  </a:ext>
                </a:extLst>
              </a:tr>
              <a:tr h="22265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Préférences utilisateur (marques et styles favoris)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fr-FR" sz="1050" u="none" strike="noStrik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i="1" u="none" strike="noStrike" dirty="0">
                          <a:effectLst/>
                        </a:rPr>
                        <a:t>    Conservation jusqu'à suppression du compte</a:t>
                      </a:r>
                      <a:endParaRPr lang="fr-FR" sz="1050" u="none" strike="noStrike" dirty="0">
                        <a:effectLst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8874935"/>
                  </a:ext>
                </a:extLst>
              </a:tr>
              <a:tr h="2226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Données sensibles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56697"/>
                  </a:ext>
                </a:extLst>
              </a:tr>
              <a:tr h="44530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Possiblement déduites des images si le modèle IA</a:t>
                      </a:r>
                    </a:p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analyse des caractéristiques physiques visibles.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sz="900" i="1" u="none" strike="noStrike">
                          <a:effectLst/>
                        </a:rPr>
                        <a:t>Non conservées explicitement, suppression après analyse immédiate ou anonymisation</a:t>
                      </a:r>
                      <a:endParaRPr lang="fr-FR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900" i="1" u="none" strike="noStrike" dirty="0">
                          <a:effectLst/>
                        </a:rPr>
                        <a:t>    Non conservées explicitement, suppression après analyse</a:t>
                      </a:r>
                    </a:p>
                    <a:p>
                      <a:r>
                        <a:rPr lang="fr-FR" sz="900" i="1" u="none" strike="noStrike" dirty="0">
                          <a:effectLst/>
                        </a:rPr>
                        <a:t>    immédiate ou anonymisation</a:t>
                      </a:r>
                      <a:endParaRPr lang="fr-FR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7318547"/>
                  </a:ext>
                </a:extLst>
              </a:tr>
              <a:tr h="593741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L'algorithme pourrait extraire des traits du visage ou</a:t>
                      </a:r>
                    </a:p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du corps pour adapter les recommandations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fr-FR" sz="900" i="1" u="none" strike="noStrike" dirty="0">
                          <a:effectLst/>
                        </a:rPr>
                        <a:t>Suppression immédiate après traitement ou conservation anonymisée si nécessaire à l’amélioration du modèle</a:t>
                      </a:r>
                      <a:endParaRPr lang="fr-FR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fr-FR" sz="900" i="1" u="none" strike="noStrike" dirty="0">
                          <a:effectLst/>
                        </a:rPr>
                        <a:t>    Suppression immédiate après traitement ou conservation</a:t>
                      </a:r>
                    </a:p>
                    <a:p>
                      <a:r>
                        <a:rPr lang="fr-FR" sz="900" i="1" u="none" strike="noStrike" dirty="0">
                          <a:effectLst/>
                        </a:rPr>
                        <a:t>    anonymisée si nécessaire à l’amélioration du modèle</a:t>
                      </a:r>
                      <a:endParaRPr lang="fr-FR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67503501"/>
                  </a:ext>
                </a:extLst>
              </a:tr>
              <a:tr h="22265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Catégories de personnes concernées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sz="500" b="1" i="0" u="none" strike="noStrike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Utilisateurs de l'application (adultes et adolescents)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E7E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u="none" strike="noStrike" dirty="0">
                          <a:effectLst/>
                        </a:rPr>
                        <a:t>    Utilisateurs de l'application (adultes et adolescents)</a:t>
                      </a:r>
                      <a:endParaRPr lang="fr-FR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42273"/>
                  </a:ext>
                </a:extLst>
              </a:tr>
              <a:tr h="2226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Destinataires :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657790"/>
                  </a:ext>
                </a:extLst>
              </a:tr>
              <a:tr h="2226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Algorithmes IA de recommandation, bases de données de classification</a:t>
                      </a:r>
                      <a:endParaRPr lang="fr-FR" sz="1050" b="1" i="0" u="none" strike="noStrike" dirty="0">
                        <a:solidFill>
                          <a:srgbClr val="1F4E78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27483"/>
                  </a:ext>
                </a:extLst>
              </a:tr>
              <a:tr h="2226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Partenaires mode pour l'affichage des recommandations (uniquement si consentement utilisateur)</a:t>
                      </a:r>
                      <a:endParaRPr lang="fr-FR" sz="1050" b="1" i="0" u="none" strike="noStrike" dirty="0">
                        <a:solidFill>
                          <a:srgbClr val="1F4E78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7454"/>
                  </a:ext>
                </a:extLst>
              </a:tr>
              <a:tr h="2226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Mesures de Sécurité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70528"/>
                  </a:ext>
                </a:extLst>
              </a:tr>
              <a:tr h="2226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Mesure de sécurité 1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sz="50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Chiffrement des données en transit et au repos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35713"/>
                  </a:ext>
                </a:extLst>
              </a:tr>
              <a:tr h="2226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Mesure de sécurité 2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sz="50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Authentification forte pour accéder aux données utilisateur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E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09978"/>
                  </a:ext>
                </a:extLst>
              </a:tr>
              <a:tr h="22265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050" b="1" u="none" strike="noStrike" dirty="0">
                          <a:effectLst/>
                        </a:rPr>
                        <a:t>    Mesure de sécurité 3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ctr"/>
                      <a:endParaRPr lang="fr-FR" sz="500" b="1" i="0" u="none" strike="noStrike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050" u="none" strike="noStrike" dirty="0">
                          <a:effectLst/>
                        </a:rPr>
                        <a:t>    Stockage sécurisé sur serveurs conformes au RGPD</a:t>
                      </a:r>
                      <a:endParaRPr lang="fr-FR" sz="1050" b="1" i="0" u="none" strike="noStrike" dirty="0">
                        <a:solidFill>
                          <a:srgbClr val="FFFFFF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209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523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00BE903-C64F-2003-2D62-84A7CB4071E9}"/>
              </a:ext>
            </a:extLst>
          </p:cNvPr>
          <p:cNvSpPr/>
          <p:nvPr/>
        </p:nvSpPr>
        <p:spPr>
          <a:xfrm>
            <a:off x="5700238" y="641866"/>
            <a:ext cx="5420453" cy="342416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0"/>
                  <a:lumMod val="0"/>
                  <a:lumOff val="100000"/>
                </a:schemeClr>
              </a:gs>
              <a:gs pos="0">
                <a:srgbClr val="F0C2C2"/>
              </a:gs>
              <a:gs pos="0">
                <a:srgbClr val="E69C9C"/>
              </a:gs>
              <a:gs pos="0">
                <a:srgbClr val="DE7B7B"/>
              </a:gs>
              <a:gs pos="0">
                <a:srgbClr val="C00000"/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FC2368-09F4-7578-193D-D7BB54C9E6CB}"/>
              </a:ext>
            </a:extLst>
          </p:cNvPr>
          <p:cNvCxnSpPr>
            <a:cxnSpLocks/>
          </p:cNvCxnSpPr>
          <p:nvPr/>
        </p:nvCxnSpPr>
        <p:spPr>
          <a:xfrm flipV="1">
            <a:off x="5791200" y="754501"/>
            <a:ext cx="0" cy="3041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6A5E293-7D8E-0379-1737-8369977F9CCC}"/>
              </a:ext>
            </a:extLst>
          </p:cNvPr>
          <p:cNvCxnSpPr>
            <a:cxnSpLocks/>
          </p:cNvCxnSpPr>
          <p:nvPr/>
        </p:nvCxnSpPr>
        <p:spPr>
          <a:xfrm>
            <a:off x="5791200" y="3795971"/>
            <a:ext cx="5512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57B5B-359F-2190-2672-E8484A85D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238" y="4258629"/>
            <a:ext cx="5968678" cy="227797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dirty="0"/>
              <a:t>1. Utilisation de données personnelles (images), conformité RGPD</a:t>
            </a:r>
          </a:p>
          <a:p>
            <a:pPr marL="0" indent="0">
              <a:buNone/>
            </a:pPr>
            <a:r>
              <a:rPr lang="fr-FR" dirty="0"/>
              <a:t>2. Délais très courts</a:t>
            </a:r>
          </a:p>
          <a:p>
            <a:pPr marL="0" indent="0">
              <a:buNone/>
            </a:pPr>
            <a:r>
              <a:rPr lang="fr-FR" dirty="0"/>
              <a:t>3. Ressources développeurs partagées</a:t>
            </a:r>
          </a:p>
          <a:p>
            <a:pPr marL="0" indent="0">
              <a:buNone/>
            </a:pPr>
            <a:r>
              <a:rPr lang="fr-FR" dirty="0"/>
              <a:t>4. Pannes techniques, problèmes d’infrastructure, scalabilité insuffisante, dépendance aux fournisseurs externes (cloud, API)</a:t>
            </a:r>
          </a:p>
          <a:p>
            <a:pPr marL="0" indent="0">
              <a:buNone/>
            </a:pPr>
            <a:r>
              <a:rPr lang="fr-FR" dirty="0"/>
              <a:t>5. Données d’entraînement biaisées, manque de transparence des recommandations IA</a:t>
            </a:r>
          </a:p>
          <a:p>
            <a:pPr marL="0" indent="0">
              <a:buNone/>
            </a:pPr>
            <a:r>
              <a:rPr lang="fr-FR" dirty="0"/>
              <a:t>6. Data </a:t>
            </a:r>
            <a:r>
              <a:rPr lang="fr-FR" dirty="0" err="1"/>
              <a:t>Scientist</a:t>
            </a:r>
            <a:r>
              <a:rPr lang="fr-FR" dirty="0"/>
              <a:t> junior</a:t>
            </a:r>
          </a:p>
          <a:p>
            <a:pPr marL="0" indent="0">
              <a:buNone/>
            </a:pPr>
            <a:r>
              <a:rPr lang="fr-FR" dirty="0"/>
              <a:t>7. Problèmes d’intégration avec le site e-commerce et les magasins physiques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A7DF27-3C8B-BFB5-D90A-CD4C99431278}"/>
              </a:ext>
            </a:extLst>
          </p:cNvPr>
          <p:cNvSpPr txBox="1"/>
          <p:nvPr/>
        </p:nvSpPr>
        <p:spPr>
          <a:xfrm>
            <a:off x="10066421" y="3787977"/>
            <a:ext cx="1327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E5B04B3-0C12-2C15-B57E-4BF7F5118E5E}"/>
              </a:ext>
            </a:extLst>
          </p:cNvPr>
          <p:cNvSpPr txBox="1"/>
          <p:nvPr/>
        </p:nvSpPr>
        <p:spPr>
          <a:xfrm>
            <a:off x="4934181" y="641866"/>
            <a:ext cx="1327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6176C56-6D92-6293-991A-048931100BA6}"/>
              </a:ext>
            </a:extLst>
          </p:cNvPr>
          <p:cNvSpPr txBox="1"/>
          <p:nvPr/>
        </p:nvSpPr>
        <p:spPr>
          <a:xfrm>
            <a:off x="10256243" y="1027050"/>
            <a:ext cx="35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E053435-B731-F970-1680-2947C70700BC}"/>
              </a:ext>
            </a:extLst>
          </p:cNvPr>
          <p:cNvSpPr txBox="1"/>
          <p:nvPr/>
        </p:nvSpPr>
        <p:spPr>
          <a:xfrm>
            <a:off x="8637298" y="1027049"/>
            <a:ext cx="35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37E3577-07A7-7722-3E54-FD443FB0C442}"/>
              </a:ext>
            </a:extLst>
          </p:cNvPr>
          <p:cNvSpPr txBox="1"/>
          <p:nvPr/>
        </p:nvSpPr>
        <p:spPr>
          <a:xfrm>
            <a:off x="9847290" y="2958419"/>
            <a:ext cx="35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086C58F-4D45-5457-8AA4-5007E2BDC4A1}"/>
              </a:ext>
            </a:extLst>
          </p:cNvPr>
          <p:cNvSpPr txBox="1"/>
          <p:nvPr/>
        </p:nvSpPr>
        <p:spPr>
          <a:xfrm>
            <a:off x="6140118" y="2641792"/>
            <a:ext cx="35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54057AF1-A3FC-0BA2-F792-5AF9D867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/>
          <a:p>
            <a:r>
              <a:rPr lang="fr-FR" dirty="0"/>
              <a:t>Gestion des Risques :</a:t>
            </a:r>
            <a:br>
              <a:rPr lang="fr-FR" dirty="0"/>
            </a:br>
            <a:r>
              <a:rPr lang="fr-FR" dirty="0"/>
              <a:t>Classification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526428A-A7E7-034D-6A6F-98EAB0C1DD38}"/>
              </a:ext>
            </a:extLst>
          </p:cNvPr>
          <p:cNvSpPr txBox="1"/>
          <p:nvPr/>
        </p:nvSpPr>
        <p:spPr>
          <a:xfrm>
            <a:off x="8727473" y="1502779"/>
            <a:ext cx="332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218BF4F-6D6C-3298-1B37-E763392BDCDC}"/>
              </a:ext>
            </a:extLst>
          </p:cNvPr>
          <p:cNvSpPr txBox="1"/>
          <p:nvPr/>
        </p:nvSpPr>
        <p:spPr>
          <a:xfrm>
            <a:off x="8256585" y="1265563"/>
            <a:ext cx="332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C6C98F5-7762-DFA4-CA3E-82C8D299DD0F}"/>
              </a:ext>
            </a:extLst>
          </p:cNvPr>
          <p:cNvSpPr txBox="1"/>
          <p:nvPr/>
        </p:nvSpPr>
        <p:spPr>
          <a:xfrm>
            <a:off x="6499254" y="3065228"/>
            <a:ext cx="352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20135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des Risques :</a:t>
            </a:r>
            <a:br>
              <a:rPr lang="fr-FR" dirty="0"/>
            </a:br>
            <a:r>
              <a:rPr dirty="0"/>
              <a:t>Plan d'</a:t>
            </a:r>
            <a:r>
              <a:rPr lang="fr-FR" dirty="0"/>
              <a:t>A</a:t>
            </a:r>
            <a:r>
              <a:rPr dirty="0" err="1"/>
              <a:t>ction</a:t>
            </a:r>
            <a:r>
              <a:rPr dirty="0"/>
              <a:t> de </a:t>
            </a:r>
            <a:r>
              <a:rPr lang="fr-FR" dirty="0"/>
              <a:t>M</a:t>
            </a:r>
            <a:r>
              <a:rPr dirty="0" err="1"/>
              <a:t>itigation</a:t>
            </a:r>
            <a:endParaRPr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AC54EE6-E46D-C3F3-17A8-E177A2797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82616"/>
              </p:ext>
            </p:extLst>
          </p:nvPr>
        </p:nvGraphicFramePr>
        <p:xfrm>
          <a:off x="4918242" y="532015"/>
          <a:ext cx="6831239" cy="5727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0909">
                  <a:extLst>
                    <a:ext uri="{9D8B030D-6E8A-4147-A177-3AD203B41FA5}">
                      <a16:colId xmlns:a16="http://schemas.microsoft.com/office/drawing/2014/main" val="3648845902"/>
                    </a:ext>
                  </a:extLst>
                </a:gridCol>
                <a:gridCol w="2400165">
                  <a:extLst>
                    <a:ext uri="{9D8B030D-6E8A-4147-A177-3AD203B41FA5}">
                      <a16:colId xmlns:a16="http://schemas.microsoft.com/office/drawing/2014/main" val="1717197116"/>
                    </a:ext>
                  </a:extLst>
                </a:gridCol>
                <a:gridCol w="2400165">
                  <a:extLst>
                    <a:ext uri="{9D8B030D-6E8A-4147-A177-3AD203B41FA5}">
                      <a16:colId xmlns:a16="http://schemas.microsoft.com/office/drawing/2014/main" val="3980439017"/>
                    </a:ext>
                  </a:extLst>
                </a:gridCol>
              </a:tblGrid>
              <a:tr h="71635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Facteurs de risque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Actions de prévention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 de correction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59994"/>
                  </a:ext>
                </a:extLst>
              </a:tr>
              <a:tr h="95492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Utilisation de données personnelles (images), conformité RGPD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Chiffrement et anonymisation des données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Mise en place du registre CNIL et politique RGPD stricte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Accès restreint aux données sensibles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Correction rapide en cas de non-conformité détectée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Audit de sécurité et plan de communication de crise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646120"/>
                  </a:ext>
                </a:extLst>
              </a:tr>
              <a:tr h="92081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Délais très courts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Suivi serré avec SCRUM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Priorisation des fonctionnalités critiques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Allocation de ressources supplémentaires si besoin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Redéfinition du MVP pour assurer un lancement rapide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Recadrage du projet en cas de dérives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34604008"/>
                  </a:ext>
                </a:extLst>
              </a:tr>
              <a:tr h="71635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Ressources développeurs partagées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Allocation de ressources supplémentaires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Priorisation stricte des tâches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Renfort temporaire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Renforcement de la gestion de projet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Revue de sprint et réajustement des objectifs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334578"/>
                  </a:ext>
                </a:extLst>
              </a:tr>
              <a:tr h="123457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Pannes techniques :</a:t>
                      </a:r>
                    </a:p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problèmes d’infrastructure, scalabilité insuffisante, dépendance aux fournisseurs externes (cloud, API)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Mise en place d’infrastructures évolutives et robustes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Tests de charge et de performance dès la phase de développement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Prévoir des alternatives aux fournisseurs critiques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Réparation rapide en cas de panne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Plan de continuité de service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Optimisation des serveurs et architecture technique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05250200"/>
                  </a:ext>
                </a:extLst>
              </a:tr>
              <a:tr h="118413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u="none" strike="noStrike" dirty="0">
                          <a:effectLst/>
                        </a:rPr>
                        <a:t>Données d’entraînement biaisées, manque de transparence des recommandations IA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Collecte de données diversifiées et représentatives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Affichage des raisons des recommandations IA pour plus de transparence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Evaluation continue des résultats pour détecter d’éventuels biais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Ajustement du modèle IA et intégration de nouvelles données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00" u="none" strike="noStrike" dirty="0">
                          <a:effectLst/>
                        </a:rPr>
                        <a:t>Explications améliorées dans l’interface utilisateur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0477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</a:t>
            </a:r>
            <a:r>
              <a:rPr lang="fr-FR" dirty="0"/>
              <a:t>&amp;</a:t>
            </a:r>
            <a:r>
              <a:rPr dirty="0"/>
              <a:t> </a:t>
            </a:r>
            <a:r>
              <a:rPr lang="fr-FR" dirty="0"/>
              <a:t>A</a:t>
            </a:r>
            <a:r>
              <a:rPr dirty="0" err="1"/>
              <a:t>ppel</a:t>
            </a:r>
            <a:r>
              <a:rPr dirty="0"/>
              <a:t> à l’</a:t>
            </a:r>
            <a:r>
              <a:rPr lang="fr-FR" dirty="0"/>
              <a:t>A</a:t>
            </a:r>
            <a:r>
              <a:rPr dirty="0" err="1"/>
              <a:t>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314" y="8164"/>
            <a:ext cx="7021286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/>
              <a:t>Rappel des bénéfices</a:t>
            </a:r>
          </a:p>
          <a:p>
            <a:r>
              <a:rPr lang="fr-FR" sz="1200" dirty="0"/>
              <a:t>Opportunité stratégique pour l’entreprise. En tirant parti des capacités d’apprentissage automatique et de la personnalisation avancée :</a:t>
            </a:r>
          </a:p>
          <a:p>
            <a:pPr lvl="1"/>
            <a:r>
              <a:rPr lang="fr-FR" sz="1100" dirty="0"/>
              <a:t>Augmentation des ventes</a:t>
            </a:r>
          </a:p>
          <a:p>
            <a:pPr lvl="1"/>
            <a:r>
              <a:rPr lang="fr-FR" sz="1100" dirty="0"/>
              <a:t>Amélioration significative de l’expérience utilisateur,</a:t>
            </a:r>
          </a:p>
          <a:p>
            <a:pPr lvl="1"/>
            <a:r>
              <a:rPr lang="fr-FR" sz="1100" dirty="0"/>
              <a:t>Renforcement de l’image de marque innovante</a:t>
            </a:r>
          </a:p>
          <a:p>
            <a:pPr lvl="1"/>
            <a:endParaRPr lang="fr-FR" sz="100" dirty="0"/>
          </a:p>
          <a:p>
            <a:pPr marL="0" indent="0">
              <a:buNone/>
            </a:pPr>
            <a:r>
              <a:rPr lang="fr-FR" sz="1600" b="1" dirty="0"/>
              <a:t>Sécurisation des risques</a:t>
            </a:r>
          </a:p>
          <a:p>
            <a:r>
              <a:rPr lang="fr-FR" sz="1200" dirty="0"/>
              <a:t>Risques légaux et éthiques :</a:t>
            </a:r>
          </a:p>
          <a:p>
            <a:pPr lvl="1"/>
            <a:r>
              <a:rPr lang="fr-FR" sz="1100" dirty="0"/>
              <a:t>Assurer une conformité totale avec le RGPD</a:t>
            </a:r>
          </a:p>
          <a:p>
            <a:pPr lvl="1"/>
            <a:r>
              <a:rPr lang="fr-FR" sz="1100" dirty="0"/>
              <a:t>Mettre en place des audits réguliers sur les biais de l’IA.</a:t>
            </a:r>
          </a:p>
          <a:p>
            <a:r>
              <a:rPr lang="fr-FR" sz="1200" dirty="0"/>
              <a:t>Robustesse technique</a:t>
            </a:r>
          </a:p>
          <a:p>
            <a:r>
              <a:rPr lang="fr-FR" sz="1200" dirty="0"/>
              <a:t>Adoption par les utilisateurs : intégration des feedbacks continus</a:t>
            </a:r>
          </a:p>
          <a:p>
            <a:endParaRPr lang="fr-FR" sz="100" dirty="0"/>
          </a:p>
          <a:p>
            <a:pPr marL="0" indent="0">
              <a:buNone/>
            </a:pPr>
            <a:r>
              <a:rPr lang="fr-FR" sz="1600" b="1" dirty="0"/>
              <a:t>Prochaines étapes</a:t>
            </a:r>
          </a:p>
          <a:p>
            <a:r>
              <a:rPr lang="fr-FR" sz="1200" dirty="0"/>
              <a:t>Validation : approbation du budget nécessaire au développement.</a:t>
            </a:r>
          </a:p>
          <a:p>
            <a:r>
              <a:rPr lang="fr-FR" sz="1200" dirty="0"/>
              <a:t>Début des premières phases du développement :</a:t>
            </a:r>
          </a:p>
          <a:p>
            <a:pPr lvl="1"/>
            <a:r>
              <a:rPr lang="fr-FR" sz="1100" dirty="0"/>
              <a:t>Mise en place des infrastructures techniques et recrutement des équipes.</a:t>
            </a:r>
          </a:p>
          <a:p>
            <a:pPr lvl="1"/>
            <a:r>
              <a:rPr lang="fr-FR" sz="1100" dirty="0"/>
              <a:t>Lancement des premiers sprints Agile pour concevoir les fonctionnalités de base.</a:t>
            </a:r>
          </a:p>
          <a:p>
            <a:pPr lvl="1"/>
            <a:r>
              <a:rPr lang="fr-FR" sz="1100" dirty="0"/>
              <a:t>Tests et itérations avec les premiers utilisateurs pour affiner le produit avant le déploiement à grande échelle.</a:t>
            </a:r>
            <a:endParaRPr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A3650-4149-A7B1-81E4-20BB2BAA3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A4855-E137-8461-056B-F01B8431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Annexe – Backlog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B409C3C-2ED6-90DA-FA8E-1D854915E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65389"/>
              </p:ext>
            </p:extLst>
          </p:nvPr>
        </p:nvGraphicFramePr>
        <p:xfrm>
          <a:off x="4979325" y="415174"/>
          <a:ext cx="6741620" cy="60276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0983">
                  <a:extLst>
                    <a:ext uri="{9D8B030D-6E8A-4147-A177-3AD203B41FA5}">
                      <a16:colId xmlns:a16="http://schemas.microsoft.com/office/drawing/2014/main" val="3386281628"/>
                    </a:ext>
                  </a:extLst>
                </a:gridCol>
                <a:gridCol w="730867">
                  <a:extLst>
                    <a:ext uri="{9D8B030D-6E8A-4147-A177-3AD203B41FA5}">
                      <a16:colId xmlns:a16="http://schemas.microsoft.com/office/drawing/2014/main" val="2761581652"/>
                    </a:ext>
                  </a:extLst>
                </a:gridCol>
                <a:gridCol w="1184509">
                  <a:extLst>
                    <a:ext uri="{9D8B030D-6E8A-4147-A177-3AD203B41FA5}">
                      <a16:colId xmlns:a16="http://schemas.microsoft.com/office/drawing/2014/main" val="3420248710"/>
                    </a:ext>
                  </a:extLst>
                </a:gridCol>
                <a:gridCol w="1033295">
                  <a:extLst>
                    <a:ext uri="{9D8B030D-6E8A-4147-A177-3AD203B41FA5}">
                      <a16:colId xmlns:a16="http://schemas.microsoft.com/office/drawing/2014/main" val="2286321644"/>
                    </a:ext>
                  </a:extLst>
                </a:gridCol>
                <a:gridCol w="396936">
                  <a:extLst>
                    <a:ext uri="{9D8B030D-6E8A-4147-A177-3AD203B41FA5}">
                      <a16:colId xmlns:a16="http://schemas.microsoft.com/office/drawing/2014/main" val="3944929234"/>
                    </a:ext>
                  </a:extLst>
                </a:gridCol>
                <a:gridCol w="1896474">
                  <a:extLst>
                    <a:ext uri="{9D8B030D-6E8A-4147-A177-3AD203B41FA5}">
                      <a16:colId xmlns:a16="http://schemas.microsoft.com/office/drawing/2014/main" val="2590694310"/>
                    </a:ext>
                  </a:extLst>
                </a:gridCol>
                <a:gridCol w="598556">
                  <a:extLst>
                    <a:ext uri="{9D8B030D-6E8A-4147-A177-3AD203B41FA5}">
                      <a16:colId xmlns:a16="http://schemas.microsoft.com/office/drawing/2014/main" val="3855259514"/>
                    </a:ext>
                  </a:extLst>
                </a:gridCol>
              </a:tblGrid>
              <a:tr h="27254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Titre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En tant que</a:t>
                      </a:r>
                      <a:endParaRPr lang="fr-FR" sz="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Je veux...</a:t>
                      </a:r>
                      <a:endParaRPr lang="fr-FR" sz="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...afin de...</a:t>
                      </a:r>
                      <a:endParaRPr lang="fr-FR" sz="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>
                          <a:solidFill>
                            <a:schemeClr val="bg1"/>
                          </a:solidFill>
                          <a:effectLst/>
                        </a:rPr>
                        <a:t>Pondération</a:t>
                      </a:r>
                      <a:endParaRPr lang="fr-FR" sz="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Données nécessaires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Priorité (</a:t>
                      </a:r>
                      <a:r>
                        <a:rPr lang="fr-FR" sz="8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MoSCoW</a:t>
                      </a:r>
                      <a:r>
                        <a:rPr lang="fr-FR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fr-FR" sz="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06696"/>
                  </a:ext>
                </a:extLst>
              </a:tr>
              <a:tr h="685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Prendre en photo mes vêtements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Utilisateur de l'application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Pouvoir prendre des photos de mes vêtements et les stocker dans l’application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Permettre à l’algorithme de recommander des articles similaires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- Photos des vêtements prises par l’utilisateur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Métadonnées des images (date, type d’éclairage…)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 dirty="0">
                          <a:effectLst/>
                        </a:rPr>
                        <a:t>MUST HAVE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62331834"/>
                  </a:ext>
                </a:extLst>
              </a:tr>
              <a:tr h="685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Analyser et catégoriser mes vêtements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Utilisateur de l'application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Que l’algorithme reconnaisse et classe mes vêtements (type, couleur, style)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Recevoir des recommandations précises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- Photos des vêtements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Modèle d’IA de reconnaissance d’images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Base de données des types de vêtements et couleurs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MUST HAVE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26251009"/>
                  </a:ext>
                </a:extLst>
              </a:tr>
              <a:tr h="685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Recommandation automatique de vêtements similaires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Utilisateur de l'application 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Recevoir des suggestions de vêtements similaires à ceux que je possède déjà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Compléter mon style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- Résultat de l’analyse des vêtements de l’utilisateur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Base de données des articles Fashion-Insta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Algorithme de recommandation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MUST HAVE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5408888"/>
                  </a:ext>
                </a:extLst>
              </a:tr>
              <a:tr h="22842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 dirty="0">
                          <a:effectLst/>
                        </a:rPr>
                        <a:t> 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698133"/>
                  </a:ext>
                </a:extLst>
              </a:tr>
              <a:tr h="685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Visualiser un vêtement recommandé sur ma photo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Utilisateur de l'application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Voir un vêtement suggéré superposé sur ma propre photo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M’aider à mieux choisir avant achat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20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- Photos utilisateur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Modèle d’IA de superposition d’images (AR)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Détails 3D ou images des vêtements recommandés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SHOULD HAVE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970366"/>
                  </a:ext>
                </a:extLst>
              </a:tr>
              <a:tr h="685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Définir mes préférences de style et marques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Utilisateur de l'application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Pouvoir sélectionner mes styles et marques préférés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Recevoir des recommandations plus adaptées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- Liste des styles disponibles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Liste des marques partenaires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Préférences utilisateur enregistrées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SHOULD HAVE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1368046"/>
                  </a:ext>
                </a:extLst>
              </a:tr>
              <a:tr h="685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Améliorer les recommandations via feedback utilisateur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Utilisateur de l'application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Pouvoir donner mon avis sur les suggestions reçues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Aider l’algorithme à mieux comprendre mes goûts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- Note et commentaire de l’utilisateur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Historique des recommandations vues</a:t>
                      </a:r>
                      <a:br>
                        <a:rPr lang="fr-FR" sz="800" u="none" strike="noStrike">
                          <a:effectLst/>
                        </a:rPr>
                      </a:br>
                      <a:r>
                        <a:rPr lang="fr-FR" sz="800" u="none" strike="noStrike">
                          <a:effectLst/>
                        </a:rPr>
                        <a:t>- Algorithme de machine learning adaptatif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SHOULD HAVE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18645802"/>
                  </a:ext>
                </a:extLst>
              </a:tr>
              <a:tr h="228421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 dirty="0">
                          <a:effectLst/>
                        </a:rPr>
                        <a:t> 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501813"/>
                  </a:ext>
                </a:extLst>
              </a:tr>
              <a:tr h="4568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Modifier la couleur ou la coupe d’un vêtement suggéré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Utilisateur de l'application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Pouvoir ajuster la couleur ou le style des vêtements recommandés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Personnaliser mes choix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13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- Modèle IA de modification d’images</a:t>
                      </a:r>
                      <a:br>
                        <a:rPr lang="fr-FR" sz="800" u="none" strike="noStrike" dirty="0">
                          <a:effectLst/>
                        </a:rPr>
                      </a:br>
                      <a:r>
                        <a:rPr lang="fr-FR" sz="800" u="none" strike="noStrike" dirty="0">
                          <a:effectLst/>
                        </a:rPr>
                        <a:t>- Base de données des variantes de produits (couleurs, styles)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COULD HAVE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5818589"/>
                  </a:ext>
                </a:extLst>
              </a:tr>
              <a:tr h="695648"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Recommandations basées sur les tendances actuelles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Utilisateur de l'application 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>
                          <a:effectLst/>
                        </a:rPr>
                        <a:t>Recevoir des suggestions de vêtements en fonction des tendances mode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Rester à jour avec les dernières tendances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>
                          <a:effectLst/>
                        </a:rPr>
                        <a:t>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u="none" strike="noStrike" dirty="0">
                          <a:effectLst/>
                        </a:rPr>
                        <a:t>- Flux de tendances mode (blogs, réseaux sociaux)</a:t>
                      </a:r>
                      <a:br>
                        <a:rPr lang="fr-FR" sz="800" u="none" strike="noStrike" dirty="0">
                          <a:effectLst/>
                        </a:rPr>
                      </a:br>
                      <a:r>
                        <a:rPr lang="fr-FR" sz="800" u="none" strike="noStrike" dirty="0">
                          <a:effectLst/>
                        </a:rPr>
                        <a:t>- Modèle IA d’analyse de tendances</a:t>
                      </a:r>
                      <a:br>
                        <a:rPr lang="fr-FR" sz="800" u="none" strike="noStrike" dirty="0">
                          <a:effectLst/>
                        </a:rPr>
                      </a:br>
                      <a:r>
                        <a:rPr lang="fr-FR" sz="800" u="none" strike="noStrike" dirty="0">
                          <a:effectLst/>
                        </a:rPr>
                        <a:t>- Historique des achats et Préférences utilisateur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800" u="none" strike="noStrike" dirty="0">
                          <a:effectLst/>
                        </a:rPr>
                        <a:t>COULD HAVE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469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61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Résumé des </a:t>
            </a:r>
            <a:r>
              <a:rPr lang="fr-FR" dirty="0"/>
              <a:t>P</a:t>
            </a:r>
            <a:r>
              <a:rPr dirty="0" err="1"/>
              <a:t>oints</a:t>
            </a:r>
            <a:r>
              <a:rPr dirty="0"/>
              <a:t> </a:t>
            </a:r>
            <a:r>
              <a:rPr lang="fr-FR" dirty="0"/>
              <a:t>C</a:t>
            </a:r>
            <a:r>
              <a:rPr dirty="0" err="1"/>
              <a:t>lés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3874" y="0"/>
            <a:ext cx="7668126" cy="68579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sz="1900" b="1" dirty="0" err="1"/>
              <a:t>Contexte</a:t>
            </a:r>
            <a:r>
              <a:rPr sz="1900" b="1" dirty="0"/>
              <a:t> </a:t>
            </a:r>
            <a:endParaRPr lang="fr-FR" sz="1900" b="1" dirty="0"/>
          </a:p>
          <a:p>
            <a:r>
              <a:rPr dirty="0"/>
              <a:t>Développement </a:t>
            </a:r>
            <a:r>
              <a:rPr dirty="0" err="1"/>
              <a:t>d'une</a:t>
            </a:r>
            <a:r>
              <a:rPr dirty="0"/>
              <a:t> application mobile de </a:t>
            </a:r>
            <a:r>
              <a:rPr dirty="0" err="1"/>
              <a:t>recommandations</a:t>
            </a:r>
            <a:r>
              <a:rPr dirty="0"/>
              <a:t> de mode </a:t>
            </a:r>
            <a:r>
              <a:rPr dirty="0" err="1"/>
              <a:t>basées</a:t>
            </a:r>
            <a:r>
              <a:rPr dirty="0"/>
              <a:t> sur </a:t>
            </a:r>
            <a:r>
              <a:rPr dirty="0" err="1"/>
              <a:t>l'IA</a:t>
            </a:r>
            <a:r>
              <a:rPr dirty="0"/>
              <a:t>, </a:t>
            </a:r>
            <a:r>
              <a:rPr dirty="0" err="1"/>
              <a:t>visant</a:t>
            </a:r>
            <a:r>
              <a:rPr dirty="0"/>
              <a:t> à aider les </a:t>
            </a:r>
            <a:r>
              <a:rPr dirty="0" err="1"/>
              <a:t>utilisateurs</a:t>
            </a:r>
            <a:r>
              <a:rPr dirty="0"/>
              <a:t> à </a:t>
            </a:r>
            <a:r>
              <a:rPr dirty="0" err="1"/>
              <a:t>choisir</a:t>
            </a:r>
            <a:r>
              <a:rPr dirty="0"/>
              <a:t> des tenues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fonction</a:t>
            </a:r>
            <a:r>
              <a:rPr dirty="0"/>
              <a:t> de </a:t>
            </a:r>
            <a:r>
              <a:rPr dirty="0" err="1"/>
              <a:t>leurs</a:t>
            </a:r>
            <a:r>
              <a:rPr dirty="0"/>
              <a:t> </a:t>
            </a:r>
            <a:r>
              <a:rPr dirty="0" err="1"/>
              <a:t>préférences</a:t>
            </a:r>
            <a:r>
              <a:rPr dirty="0"/>
              <a:t>, de </a:t>
            </a:r>
            <a:r>
              <a:rPr dirty="0" err="1"/>
              <a:t>leur</a:t>
            </a:r>
            <a:r>
              <a:rPr dirty="0"/>
              <a:t> </a:t>
            </a:r>
            <a:r>
              <a:rPr dirty="0" err="1"/>
              <a:t>morphologie</a:t>
            </a:r>
            <a:r>
              <a:rPr dirty="0"/>
              <a:t> et des tendances </a:t>
            </a:r>
            <a:r>
              <a:rPr dirty="0" err="1"/>
              <a:t>actuelles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sz="1900" b="1" dirty="0" err="1"/>
              <a:t>Objectifs</a:t>
            </a:r>
            <a:endParaRPr lang="fr-FR" sz="1900" b="1" dirty="0"/>
          </a:p>
          <a:p>
            <a:r>
              <a:rPr dirty="0" err="1"/>
              <a:t>Personnalisation</a:t>
            </a:r>
            <a:r>
              <a:rPr dirty="0"/>
              <a:t> de </a:t>
            </a:r>
            <a:r>
              <a:rPr dirty="0" err="1"/>
              <a:t>l’expérience</a:t>
            </a:r>
            <a:r>
              <a:rPr dirty="0"/>
              <a:t> </a:t>
            </a:r>
            <a:r>
              <a:rPr dirty="0" err="1"/>
              <a:t>utilisateur</a:t>
            </a:r>
            <a:endParaRPr dirty="0"/>
          </a:p>
          <a:p>
            <a:r>
              <a:rPr dirty="0" err="1"/>
              <a:t>Amélioration</a:t>
            </a:r>
            <a:r>
              <a:rPr dirty="0"/>
              <a:t> de </a:t>
            </a:r>
            <a:r>
              <a:rPr dirty="0" err="1"/>
              <a:t>l’engagement</a:t>
            </a:r>
            <a:endParaRPr dirty="0"/>
          </a:p>
          <a:p>
            <a:r>
              <a:rPr dirty="0"/>
              <a:t>Augmentation des ventes</a:t>
            </a:r>
          </a:p>
          <a:p>
            <a:r>
              <a:rPr dirty="0" err="1"/>
              <a:t>Réduire</a:t>
            </a:r>
            <a:r>
              <a:rPr dirty="0"/>
              <a:t> les </a:t>
            </a:r>
            <a:r>
              <a:rPr dirty="0" err="1"/>
              <a:t>risques</a:t>
            </a:r>
            <a:r>
              <a:rPr dirty="0"/>
              <a:t> de </a:t>
            </a:r>
            <a:r>
              <a:rPr dirty="0" err="1"/>
              <a:t>biais</a:t>
            </a:r>
            <a:r>
              <a:rPr dirty="0"/>
              <a:t> dans les </a:t>
            </a:r>
            <a:r>
              <a:rPr dirty="0" err="1"/>
              <a:t>recommandations</a:t>
            </a:r>
            <a:endParaRPr dirty="0"/>
          </a:p>
          <a:p>
            <a:pPr marL="0" indent="0">
              <a:buNone/>
            </a:pPr>
            <a:r>
              <a:rPr sz="1900" b="1" dirty="0" err="1"/>
              <a:t>Risques</a:t>
            </a:r>
            <a:r>
              <a:rPr sz="1900" b="1" dirty="0"/>
              <a:t> </a:t>
            </a:r>
            <a:r>
              <a:rPr sz="1900" b="1" dirty="0" err="1"/>
              <a:t>clés</a:t>
            </a:r>
            <a:endParaRPr sz="1900" b="1" dirty="0"/>
          </a:p>
          <a:p>
            <a:r>
              <a:rPr lang="fr-FR" dirty="0"/>
              <a:t>Délais très courts</a:t>
            </a:r>
          </a:p>
          <a:p>
            <a:r>
              <a:rPr lang="fr-FR" dirty="0"/>
              <a:t>Ressources développeurs partagées</a:t>
            </a:r>
          </a:p>
          <a:p>
            <a:r>
              <a:rPr lang="fr-FR" dirty="0"/>
              <a:t>Pannes techniques, problèmes d’infrastructure, scalabilité insuffisante, dépendance aux fournisseurs externes (cloud, API)</a:t>
            </a:r>
          </a:p>
          <a:p>
            <a:r>
              <a:rPr lang="fr-FR" dirty="0"/>
              <a:t>Données d’entraînement biaisées, manque de transparence des recommandations IA</a:t>
            </a:r>
          </a:p>
          <a:p>
            <a:r>
              <a:rPr lang="fr-FR" dirty="0"/>
              <a:t>Utilisation de données personnelles (images), conformité RGPD</a:t>
            </a:r>
          </a:p>
          <a:p>
            <a:pPr marL="0" indent="0">
              <a:buNone/>
            </a:pPr>
            <a:r>
              <a:rPr sz="1900" b="1" dirty="0" err="1"/>
              <a:t>Méthode</a:t>
            </a:r>
            <a:r>
              <a:rPr sz="1900" b="1" dirty="0"/>
              <a:t> agile</a:t>
            </a:r>
            <a:endParaRPr lang="fr-FR" sz="1900" b="1" dirty="0"/>
          </a:p>
          <a:p>
            <a:r>
              <a:rPr dirty="0" err="1"/>
              <a:t>Approche</a:t>
            </a:r>
            <a:r>
              <a:rPr dirty="0"/>
              <a:t> </a:t>
            </a:r>
            <a:r>
              <a:rPr dirty="0" err="1"/>
              <a:t>itérative</a:t>
            </a:r>
            <a:r>
              <a:rPr dirty="0"/>
              <a:t> pour </a:t>
            </a:r>
            <a:r>
              <a:rPr dirty="0" err="1"/>
              <a:t>une</a:t>
            </a:r>
            <a:r>
              <a:rPr dirty="0"/>
              <a:t> adaptation continue et </a:t>
            </a:r>
            <a:r>
              <a:rPr dirty="0" err="1"/>
              <a:t>rapide</a:t>
            </a:r>
            <a:endParaRPr dirty="0"/>
          </a:p>
          <a:p>
            <a:pPr marL="0" indent="0">
              <a:buNone/>
            </a:pPr>
            <a:r>
              <a:rPr sz="1900" b="1" dirty="0" err="1"/>
              <a:t>Ressources</a:t>
            </a:r>
            <a:endParaRPr lang="fr-FR" sz="1900" b="1" dirty="0"/>
          </a:p>
          <a:p>
            <a:r>
              <a:rPr dirty="0" err="1"/>
              <a:t>Ressources</a:t>
            </a:r>
            <a:r>
              <a:rPr dirty="0"/>
              <a:t> </a:t>
            </a:r>
            <a:r>
              <a:rPr dirty="0" err="1"/>
              <a:t>humaines</a:t>
            </a:r>
            <a:r>
              <a:rPr dirty="0"/>
              <a:t>, techniques et </a:t>
            </a:r>
            <a:r>
              <a:rPr dirty="0" err="1"/>
              <a:t>financières</a:t>
            </a:r>
            <a:r>
              <a:rPr dirty="0"/>
              <a:t> </a:t>
            </a:r>
            <a:r>
              <a:rPr dirty="0" err="1"/>
              <a:t>détaillées</a:t>
            </a:r>
            <a:r>
              <a:rPr dirty="0"/>
              <a:t> dans la </a:t>
            </a:r>
            <a:r>
              <a:rPr dirty="0" err="1"/>
              <a:t>présentation</a:t>
            </a:r>
            <a:endParaRPr dirty="0"/>
          </a:p>
          <a:p>
            <a:pPr marL="0" indent="0">
              <a:buNone/>
            </a:pPr>
            <a:r>
              <a:rPr sz="1900" b="1" dirty="0"/>
              <a:t>Plan de mitigation</a:t>
            </a:r>
            <a:endParaRPr lang="fr-FR" sz="1900" b="1" dirty="0"/>
          </a:p>
          <a:p>
            <a:r>
              <a:rPr dirty="0"/>
              <a:t>Actions pour limiter les </a:t>
            </a:r>
            <a:r>
              <a:rPr dirty="0" err="1"/>
              <a:t>risques</a:t>
            </a:r>
            <a:r>
              <a:rPr dirty="0"/>
              <a:t> </a:t>
            </a:r>
            <a:r>
              <a:rPr dirty="0" err="1"/>
              <a:t>identifiés</a:t>
            </a:r>
            <a:r>
              <a:rPr dirty="0"/>
              <a:t> et assurer </a:t>
            </a:r>
            <a:r>
              <a:rPr dirty="0" err="1"/>
              <a:t>une</a:t>
            </a:r>
            <a:r>
              <a:rPr dirty="0"/>
              <a:t> gestion </a:t>
            </a:r>
            <a:r>
              <a:rPr dirty="0" err="1"/>
              <a:t>optimale</a:t>
            </a:r>
            <a:r>
              <a:rPr dirty="0"/>
              <a:t> des </a:t>
            </a:r>
            <a:r>
              <a:rPr dirty="0" err="1"/>
              <a:t>ressources</a:t>
            </a:r>
            <a:r>
              <a:rPr dirty="0"/>
              <a:t> et du budget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Objectifs</a:t>
            </a:r>
            <a:r>
              <a:rPr dirty="0"/>
              <a:t> du </a:t>
            </a:r>
            <a:r>
              <a:rPr lang="fr-FR" dirty="0"/>
              <a:t>P</a:t>
            </a:r>
            <a:r>
              <a:rPr dirty="0" err="1"/>
              <a:t>rojet</a:t>
            </a:r>
            <a:r>
              <a:rPr dirty="0"/>
              <a:t> et </a:t>
            </a:r>
            <a:r>
              <a:rPr lang="fr-FR" dirty="0"/>
              <a:t>G</a:t>
            </a:r>
            <a:r>
              <a:rPr dirty="0" err="1"/>
              <a:t>ains</a:t>
            </a:r>
            <a:r>
              <a:rPr dirty="0"/>
              <a:t> </a:t>
            </a:r>
            <a:r>
              <a:rPr lang="fr-FR" dirty="0"/>
              <a:t>A</a:t>
            </a:r>
            <a:r>
              <a:rPr dirty="0" err="1"/>
              <a:t>ttendus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37751"/>
            <a:ext cx="6281873" cy="623604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sz="2000" b="1" dirty="0" err="1"/>
              <a:t>Objectifs</a:t>
            </a:r>
            <a:r>
              <a:rPr sz="2000" b="1" dirty="0"/>
              <a:t> :</a:t>
            </a:r>
          </a:p>
          <a:p>
            <a:r>
              <a:rPr dirty="0" err="1"/>
              <a:t>Créer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application mobile </a:t>
            </a:r>
            <a:r>
              <a:rPr dirty="0" err="1"/>
              <a:t>personnalisée</a:t>
            </a:r>
            <a:r>
              <a:rPr dirty="0"/>
              <a:t> et intuitive pour les </a:t>
            </a:r>
            <a:r>
              <a:rPr dirty="0" err="1"/>
              <a:t>recommandations</a:t>
            </a:r>
            <a:r>
              <a:rPr dirty="0"/>
              <a:t> de mode</a:t>
            </a:r>
          </a:p>
          <a:p>
            <a:r>
              <a:rPr dirty="0"/>
              <a:t>Maximiser </a:t>
            </a:r>
            <a:r>
              <a:rPr dirty="0" err="1"/>
              <a:t>l'engagement</a:t>
            </a:r>
            <a:r>
              <a:rPr dirty="0"/>
              <a:t> des </a:t>
            </a:r>
            <a:r>
              <a:rPr dirty="0" err="1"/>
              <a:t>utilisateurs</a:t>
            </a:r>
            <a:r>
              <a:rPr dirty="0"/>
              <a:t> tout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augmentant</a:t>
            </a:r>
            <a:r>
              <a:rPr dirty="0"/>
              <a:t> les ventes via des suggestions précises et </a:t>
            </a:r>
            <a:r>
              <a:rPr dirty="0" err="1"/>
              <a:t>adaptées</a:t>
            </a:r>
            <a:endParaRPr dirty="0"/>
          </a:p>
          <a:p>
            <a:pPr marL="0" indent="0">
              <a:buNone/>
            </a:pPr>
            <a:r>
              <a:rPr sz="2000" b="1" dirty="0"/>
              <a:t>Gains </a:t>
            </a:r>
            <a:r>
              <a:rPr sz="2000" b="1" dirty="0" err="1"/>
              <a:t>attendus</a:t>
            </a:r>
            <a:r>
              <a:rPr sz="2000" b="1" dirty="0"/>
              <a:t> :</a:t>
            </a:r>
          </a:p>
          <a:p>
            <a:r>
              <a:rPr dirty="0"/>
              <a:t>Pour </a:t>
            </a:r>
            <a:r>
              <a:rPr dirty="0" err="1"/>
              <a:t>l’entreprise</a:t>
            </a:r>
            <a:r>
              <a:rPr dirty="0"/>
              <a:t> :</a:t>
            </a:r>
          </a:p>
          <a:p>
            <a:pPr lvl="1"/>
            <a:r>
              <a:rPr dirty="0"/>
              <a:t>Augmentation du chiffre d'affaires</a:t>
            </a:r>
          </a:p>
          <a:p>
            <a:pPr lvl="1"/>
            <a:r>
              <a:rPr dirty="0"/>
              <a:t>Gain </a:t>
            </a:r>
            <a:r>
              <a:rPr dirty="0" err="1"/>
              <a:t>d'image</a:t>
            </a:r>
            <a:r>
              <a:rPr dirty="0"/>
              <a:t> de marque </a:t>
            </a:r>
            <a:r>
              <a:rPr dirty="0" err="1"/>
              <a:t>en</a:t>
            </a:r>
            <a:r>
              <a:rPr dirty="0"/>
              <a:t> raison de </a:t>
            </a:r>
            <a:r>
              <a:rPr dirty="0" err="1"/>
              <a:t>l'innovation</a:t>
            </a:r>
            <a:r>
              <a:rPr dirty="0"/>
              <a:t> </a:t>
            </a:r>
            <a:r>
              <a:rPr dirty="0" err="1"/>
              <a:t>technologique</a:t>
            </a:r>
            <a:endParaRPr dirty="0"/>
          </a:p>
          <a:p>
            <a:r>
              <a:rPr dirty="0"/>
              <a:t>Pour les </a:t>
            </a:r>
            <a:r>
              <a:rPr dirty="0" err="1"/>
              <a:t>utilisateurs</a:t>
            </a:r>
            <a:r>
              <a:rPr dirty="0"/>
              <a:t> :</a:t>
            </a:r>
          </a:p>
          <a:p>
            <a:pPr lvl="1"/>
            <a:r>
              <a:rPr dirty="0"/>
              <a:t>Une </a:t>
            </a:r>
            <a:r>
              <a:rPr dirty="0" err="1"/>
              <a:t>expérience</a:t>
            </a:r>
            <a:r>
              <a:rPr dirty="0"/>
              <a:t> </a:t>
            </a:r>
            <a:r>
              <a:rPr dirty="0" err="1"/>
              <a:t>améliorée</a:t>
            </a:r>
            <a:r>
              <a:rPr dirty="0"/>
              <a:t> et </a:t>
            </a:r>
            <a:r>
              <a:rPr dirty="0" err="1"/>
              <a:t>entièrement</a:t>
            </a:r>
            <a:r>
              <a:rPr dirty="0"/>
              <a:t> </a:t>
            </a:r>
            <a:r>
              <a:rPr dirty="0" err="1"/>
              <a:t>personnalisée</a:t>
            </a:r>
            <a:endParaRPr dirty="0"/>
          </a:p>
          <a:p>
            <a:pPr lvl="1"/>
            <a:r>
              <a:rPr dirty="0"/>
              <a:t>Un engagement </a:t>
            </a:r>
            <a:r>
              <a:rPr dirty="0" err="1"/>
              <a:t>renforcé</a:t>
            </a:r>
            <a:r>
              <a:rPr dirty="0"/>
              <a:t> grâce à des </a:t>
            </a:r>
            <a:r>
              <a:rPr dirty="0" err="1"/>
              <a:t>recommandations</a:t>
            </a:r>
            <a:r>
              <a:rPr dirty="0"/>
              <a:t> qui correspondent </a:t>
            </a:r>
            <a:r>
              <a:rPr dirty="0" err="1"/>
              <a:t>réellement</a:t>
            </a:r>
            <a:r>
              <a:rPr dirty="0"/>
              <a:t> à </a:t>
            </a:r>
            <a:r>
              <a:rPr dirty="0" err="1"/>
              <a:t>leurs</a:t>
            </a:r>
            <a:r>
              <a:rPr dirty="0"/>
              <a:t> </a:t>
            </a:r>
            <a:r>
              <a:rPr dirty="0" err="1"/>
              <a:t>besoins</a:t>
            </a:r>
            <a:endParaRPr dirty="0"/>
          </a:p>
          <a:p>
            <a:pPr marL="0" indent="0">
              <a:buNone/>
            </a:pPr>
            <a:r>
              <a:rPr sz="2000" b="1" dirty="0" err="1"/>
              <a:t>Indicateurs</a:t>
            </a:r>
            <a:r>
              <a:rPr sz="2000" b="1" dirty="0"/>
              <a:t> de succès :</a:t>
            </a:r>
          </a:p>
          <a:p>
            <a:r>
              <a:rPr dirty="0"/>
              <a:t>Adoption de </a:t>
            </a:r>
            <a:r>
              <a:rPr dirty="0" err="1"/>
              <a:t>l’application</a:t>
            </a:r>
            <a:endParaRPr dirty="0"/>
          </a:p>
          <a:p>
            <a:r>
              <a:rPr dirty="0"/>
              <a:t>Retour sur </a:t>
            </a:r>
            <a:r>
              <a:rPr dirty="0" err="1"/>
              <a:t>investissement</a:t>
            </a:r>
            <a:r>
              <a:rPr dirty="0"/>
              <a:t> (ROI)</a:t>
            </a:r>
          </a:p>
          <a:p>
            <a:r>
              <a:rPr dirty="0"/>
              <a:t>Satisfaction des </a:t>
            </a:r>
            <a:r>
              <a:rPr dirty="0" err="1"/>
              <a:t>utilisateurs</a:t>
            </a:r>
            <a:r>
              <a:rPr dirty="0"/>
              <a:t> </a:t>
            </a:r>
            <a:r>
              <a:rPr dirty="0" err="1"/>
              <a:t>mesurée</a:t>
            </a:r>
            <a:r>
              <a:rPr dirty="0"/>
              <a:t> via des</a:t>
            </a:r>
            <a:endParaRPr lang="fr-FR" dirty="0"/>
          </a:p>
          <a:p>
            <a:pPr marL="0" indent="0">
              <a:buNone/>
            </a:pPr>
            <a:r>
              <a:rPr dirty="0" err="1"/>
              <a:t>enquêtes</a:t>
            </a:r>
            <a:r>
              <a:rPr dirty="0"/>
              <a:t> et des retours directs.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BADB6F-F39B-6B1C-082F-551AB13F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259" y="4449102"/>
            <a:ext cx="2264596" cy="2264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 Stories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0" y="365761"/>
            <a:ext cx="7015941" cy="62246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b="1" dirty="0"/>
              <a:t>Séparation selon la méthode </a:t>
            </a:r>
            <a:r>
              <a:rPr lang="fr-FR" b="1" dirty="0" err="1"/>
              <a:t>MoSCoW</a:t>
            </a:r>
            <a:endParaRPr lang="fr-FR" b="1" dirty="0"/>
          </a:p>
          <a:p>
            <a:pPr marL="0" indent="0">
              <a:buNone/>
            </a:pPr>
            <a:r>
              <a:rPr lang="fr-FR" b="1" dirty="0"/>
              <a:t>Priorisation des fonctionnalités en selon leurs impacts sur l’application</a:t>
            </a:r>
          </a:p>
          <a:p>
            <a:pPr marL="0" indent="0">
              <a:buNone/>
            </a:pPr>
            <a:r>
              <a:rPr lang="fr-FR" b="1" dirty="0"/>
              <a:t>Développement par ordre de priorité &amp; pris en compte par la suite dans la planification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b="1" dirty="0"/>
              <a:t>User Story 1 :</a:t>
            </a:r>
            <a:r>
              <a:rPr lang="fr-FR" b="1" dirty="0"/>
              <a:t> Prendre en photo mes vêtements</a:t>
            </a:r>
            <a:endParaRPr b="1" dirty="0"/>
          </a:p>
          <a:p>
            <a:r>
              <a:rPr lang="fr-FR" sz="1600" dirty="0"/>
              <a:t>En tant qu'utilisateur de l'application, je veux pouvoir prendre des photos de mes vêtements et les stocker dans l’application, afin de permettre à l’algorithme de recommander des articles similaires</a:t>
            </a:r>
            <a:r>
              <a:rPr sz="1600" dirty="0"/>
              <a:t>.</a:t>
            </a:r>
          </a:p>
          <a:p>
            <a:endParaRPr sz="1600" dirty="0"/>
          </a:p>
          <a:p>
            <a:pPr marL="0" indent="0">
              <a:buNone/>
            </a:pPr>
            <a:r>
              <a:rPr b="1" dirty="0"/>
              <a:t>User Story 2 :</a:t>
            </a:r>
            <a:r>
              <a:rPr lang="fr-FR" b="1" dirty="0"/>
              <a:t> Analyser et catégoriser mes vêtements</a:t>
            </a:r>
            <a:endParaRPr b="1" dirty="0"/>
          </a:p>
          <a:p>
            <a:r>
              <a:rPr lang="fr-FR" sz="1600" dirty="0"/>
              <a:t>En tant qu'Utilisateur de l'application, je veux que l’algorithme reconnaisse et classe mes vêtements (type, couleur, style), afin de recevoir des recommandations précises.</a:t>
            </a:r>
          </a:p>
          <a:p>
            <a:endParaRPr lang="fr-FR" sz="1600" dirty="0"/>
          </a:p>
          <a:p>
            <a:pPr marL="0" indent="0">
              <a:buNone/>
            </a:pPr>
            <a:r>
              <a:rPr b="1" dirty="0"/>
              <a:t>User Story 3 :</a:t>
            </a:r>
            <a:r>
              <a:rPr lang="fr-FR" b="1" dirty="0"/>
              <a:t> Recommandation automatique de vêtements similaires</a:t>
            </a:r>
            <a:endParaRPr b="1" dirty="0"/>
          </a:p>
          <a:p>
            <a:r>
              <a:rPr lang="fr-FR" sz="1600" dirty="0"/>
              <a:t>En tant qu'Utilisateur de l'application, je veux recevoir des suggestions de vêtements similaires à ceux que je possède déjà, afin de compléter mon style.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Ressources</a:t>
            </a:r>
            <a:r>
              <a:rPr dirty="0"/>
              <a:t> </a:t>
            </a:r>
            <a:r>
              <a:rPr lang="fr-FR" dirty="0"/>
              <a:t>N</a:t>
            </a:r>
            <a:r>
              <a:rPr dirty="0" err="1"/>
              <a:t>écessaires</a:t>
            </a:r>
            <a:r>
              <a:rPr dirty="0"/>
              <a:t> pour la </a:t>
            </a:r>
            <a:r>
              <a:rPr lang="fr-FR" dirty="0"/>
              <a:t>R</a:t>
            </a:r>
            <a:r>
              <a:rPr dirty="0" err="1"/>
              <a:t>éalisation</a:t>
            </a:r>
            <a:r>
              <a:rPr dirty="0"/>
              <a:t> du </a:t>
            </a:r>
            <a:r>
              <a:rPr lang="fr-FR" dirty="0"/>
              <a:t>P</a:t>
            </a:r>
            <a:r>
              <a:rPr dirty="0" err="1"/>
              <a:t>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288325"/>
            <a:ext cx="6281873" cy="6310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 err="1"/>
              <a:t>Ressources</a:t>
            </a:r>
            <a:r>
              <a:rPr b="1" dirty="0"/>
              <a:t> </a:t>
            </a:r>
            <a:r>
              <a:rPr lang="fr-FR" b="1" dirty="0"/>
              <a:t>H</a:t>
            </a:r>
            <a:r>
              <a:rPr b="1" dirty="0" err="1"/>
              <a:t>umaines</a:t>
            </a:r>
            <a:r>
              <a:rPr b="1" dirty="0"/>
              <a:t> :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sz="100" b="1" dirty="0"/>
          </a:p>
          <a:p>
            <a:pPr marL="0" indent="0">
              <a:buNone/>
            </a:pPr>
            <a:r>
              <a:rPr b="1" dirty="0" err="1"/>
              <a:t>Ressources</a:t>
            </a:r>
            <a:r>
              <a:rPr b="1" dirty="0"/>
              <a:t> </a:t>
            </a:r>
            <a:r>
              <a:rPr lang="fr-FR" b="1" dirty="0"/>
              <a:t>T</a:t>
            </a:r>
            <a:r>
              <a:rPr b="1" dirty="0" err="1"/>
              <a:t>echniques</a:t>
            </a:r>
            <a:r>
              <a:rPr b="1" dirty="0"/>
              <a:t> :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b="1" dirty="0" err="1"/>
              <a:t>Ressources</a:t>
            </a:r>
            <a:r>
              <a:rPr b="1" dirty="0"/>
              <a:t> </a:t>
            </a:r>
            <a:r>
              <a:rPr lang="fr-FR" b="1" dirty="0"/>
              <a:t>Fi</a:t>
            </a:r>
            <a:r>
              <a:rPr b="1" dirty="0" err="1"/>
              <a:t>nancières</a:t>
            </a:r>
            <a:r>
              <a:rPr b="1" dirty="0"/>
              <a:t> :</a:t>
            </a: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B4AC9E8-5875-539B-4F5E-89762DF1C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49113"/>
              </p:ext>
            </p:extLst>
          </p:nvPr>
        </p:nvGraphicFramePr>
        <p:xfrm>
          <a:off x="5080960" y="924454"/>
          <a:ext cx="5949949" cy="1679608"/>
        </p:xfrm>
        <a:graphic>
          <a:graphicData uri="http://schemas.openxmlformats.org/drawingml/2006/table">
            <a:tbl>
              <a:tblPr/>
              <a:tblGrid>
                <a:gridCol w="2778062">
                  <a:extLst>
                    <a:ext uri="{9D8B030D-6E8A-4147-A177-3AD203B41FA5}">
                      <a16:colId xmlns:a16="http://schemas.microsoft.com/office/drawing/2014/main" val="2134624880"/>
                    </a:ext>
                  </a:extLst>
                </a:gridCol>
                <a:gridCol w="1373065">
                  <a:extLst>
                    <a:ext uri="{9D8B030D-6E8A-4147-A177-3AD203B41FA5}">
                      <a16:colId xmlns:a16="http://schemas.microsoft.com/office/drawing/2014/main" val="1154957155"/>
                    </a:ext>
                  </a:extLst>
                </a:gridCol>
                <a:gridCol w="1021816">
                  <a:extLst>
                    <a:ext uri="{9D8B030D-6E8A-4147-A177-3AD203B41FA5}">
                      <a16:colId xmlns:a16="http://schemas.microsoft.com/office/drawing/2014/main" val="2310847130"/>
                    </a:ext>
                  </a:extLst>
                </a:gridCol>
                <a:gridCol w="777006">
                  <a:extLst>
                    <a:ext uri="{9D8B030D-6E8A-4147-A177-3AD203B41FA5}">
                      <a16:colId xmlns:a16="http://schemas.microsoft.com/office/drawing/2014/main" val="5661273"/>
                    </a:ext>
                  </a:extLst>
                </a:gridCol>
              </a:tblGrid>
              <a:tr h="159659"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Profil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Jours estimés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Coût journalier (€)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Coût total (€)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0611"/>
                  </a:ext>
                </a:extLst>
              </a:tr>
              <a:tr h="153272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Data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Scientist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24 000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20589"/>
                  </a:ext>
                </a:extLst>
              </a:tr>
              <a:tr h="153272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Data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550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16 500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31910"/>
                  </a:ext>
                </a:extLst>
              </a:tr>
              <a:tr h="153272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Développeur Mobile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500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12 500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90849"/>
                  </a:ext>
                </a:extLst>
              </a:tr>
              <a:tr h="153272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Développeur Backend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500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15 000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712856"/>
                  </a:ext>
                </a:extLst>
              </a:tr>
              <a:tr h="153272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UX/UI Designer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450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9 000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62232"/>
                  </a:ext>
                </a:extLst>
              </a:tr>
              <a:tr h="153272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DevOps / Cloud </a:t>
                      </a:r>
                      <a:r>
                        <a:rPr lang="fr-F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Engineer</a:t>
                      </a:r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9 000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93906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Scrum Master / PO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13 000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11390"/>
                  </a:ext>
                </a:extLst>
              </a:tr>
              <a:tr h="159659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3 850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99 000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56863"/>
                  </a:ext>
                </a:extLst>
              </a:tr>
              <a:tr h="280999"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    Coût annuel de maintenance (€)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                                                               14 850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51333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96C8573-2CB8-5AC6-60E0-C07185308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77977"/>
              </p:ext>
            </p:extLst>
          </p:nvPr>
        </p:nvGraphicFramePr>
        <p:xfrm>
          <a:off x="5080958" y="3322570"/>
          <a:ext cx="5949951" cy="1063805"/>
        </p:xfrm>
        <a:graphic>
          <a:graphicData uri="http://schemas.openxmlformats.org/drawingml/2006/table">
            <a:tbl>
              <a:tblPr/>
              <a:tblGrid>
                <a:gridCol w="3195344">
                  <a:extLst>
                    <a:ext uri="{9D8B030D-6E8A-4147-A177-3AD203B41FA5}">
                      <a16:colId xmlns:a16="http://schemas.microsoft.com/office/drawing/2014/main" val="4266949168"/>
                    </a:ext>
                  </a:extLst>
                </a:gridCol>
                <a:gridCol w="1579308">
                  <a:extLst>
                    <a:ext uri="{9D8B030D-6E8A-4147-A177-3AD203B41FA5}">
                      <a16:colId xmlns:a16="http://schemas.microsoft.com/office/drawing/2014/main" val="2468517368"/>
                    </a:ext>
                  </a:extLst>
                </a:gridCol>
                <a:gridCol w="1175299">
                  <a:extLst>
                    <a:ext uri="{9D8B030D-6E8A-4147-A177-3AD203B41FA5}">
                      <a16:colId xmlns:a16="http://schemas.microsoft.com/office/drawing/2014/main" val="2684278863"/>
                    </a:ext>
                  </a:extLst>
                </a:gridCol>
              </a:tblGrid>
              <a:tr h="3073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Catégorie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Coût initial (€)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Coût annuel (€)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345061"/>
                  </a:ext>
                </a:extLst>
              </a:tr>
              <a:tr h="1762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Virtual Machines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10 000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3 400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63297"/>
                  </a:ext>
                </a:extLst>
              </a:tr>
              <a:tr h="1762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Storage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2 000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230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28430"/>
                  </a:ext>
                </a:extLst>
              </a:tr>
              <a:tr h="17629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Azure SQL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5 000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9 800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405666"/>
                  </a:ext>
                </a:extLst>
              </a:tr>
              <a:tr h="183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Azure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3 000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2 000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07218"/>
                  </a:ext>
                </a:extLst>
              </a:tr>
              <a:tr h="18364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20 000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15 430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8540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65B3729-C4C5-D597-F2C0-31E14CA21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81642"/>
              </p:ext>
            </p:extLst>
          </p:nvPr>
        </p:nvGraphicFramePr>
        <p:xfrm>
          <a:off x="5080960" y="5194073"/>
          <a:ext cx="3246987" cy="1241410"/>
        </p:xfrm>
        <a:graphic>
          <a:graphicData uri="http://schemas.openxmlformats.org/drawingml/2006/table">
            <a:tbl>
              <a:tblPr/>
              <a:tblGrid>
                <a:gridCol w="404813">
                  <a:extLst>
                    <a:ext uri="{9D8B030D-6E8A-4147-A177-3AD203B41FA5}">
                      <a16:colId xmlns:a16="http://schemas.microsoft.com/office/drawing/2014/main" val="2894052947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1891031507"/>
                    </a:ext>
                  </a:extLst>
                </a:gridCol>
                <a:gridCol w="1175299">
                  <a:extLst>
                    <a:ext uri="{9D8B030D-6E8A-4147-A177-3AD203B41FA5}">
                      <a16:colId xmlns:a16="http://schemas.microsoft.com/office/drawing/2014/main" val="638631009"/>
                    </a:ext>
                  </a:extLst>
                </a:gridCol>
              </a:tblGrid>
              <a:tr h="176295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Année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Augmentation ventes (%)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Gain estimé (€)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82986"/>
                  </a:ext>
                </a:extLst>
              </a:tr>
              <a:tr h="176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 de départ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100 000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727926"/>
                  </a:ext>
                </a:extLst>
              </a:tr>
              <a:tr h="176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33 000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41749"/>
                  </a:ext>
                </a:extLst>
              </a:tr>
              <a:tr h="176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20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26 600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391185"/>
                  </a:ext>
                </a:extLst>
              </a:tr>
              <a:tr h="176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25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39 900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847549"/>
                  </a:ext>
                </a:extLst>
              </a:tr>
              <a:tr h="17629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33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65 835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348669"/>
                  </a:ext>
                </a:extLst>
              </a:tr>
              <a:tr h="1836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          32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90 214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944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06B3E-5675-F450-E524-21FBF814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Chiffrage &amp; Rentabilité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20E8E13-5BCE-FB83-AE7F-53A347A0A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587840"/>
              </p:ext>
            </p:extLst>
          </p:nvPr>
        </p:nvGraphicFramePr>
        <p:xfrm>
          <a:off x="7858163" y="693378"/>
          <a:ext cx="3666728" cy="1277326"/>
        </p:xfrm>
        <a:graphic>
          <a:graphicData uri="http://schemas.openxmlformats.org/drawingml/2006/table">
            <a:tbl>
              <a:tblPr/>
              <a:tblGrid>
                <a:gridCol w="333375">
                  <a:extLst>
                    <a:ext uri="{9D8B030D-6E8A-4147-A177-3AD203B41FA5}">
                      <a16:colId xmlns:a16="http://schemas.microsoft.com/office/drawing/2014/main" val="3719821249"/>
                    </a:ext>
                  </a:extLst>
                </a:gridCol>
                <a:gridCol w="1442961">
                  <a:extLst>
                    <a:ext uri="{9D8B030D-6E8A-4147-A177-3AD203B41FA5}">
                      <a16:colId xmlns:a16="http://schemas.microsoft.com/office/drawing/2014/main" val="1925630758"/>
                    </a:ext>
                  </a:extLst>
                </a:gridCol>
                <a:gridCol w="1073832">
                  <a:extLst>
                    <a:ext uri="{9D8B030D-6E8A-4147-A177-3AD203B41FA5}">
                      <a16:colId xmlns:a16="http://schemas.microsoft.com/office/drawing/2014/main" val="455700403"/>
                    </a:ext>
                  </a:extLst>
                </a:gridCol>
                <a:gridCol w="816560">
                  <a:extLst>
                    <a:ext uri="{9D8B030D-6E8A-4147-A177-3AD203B41FA5}">
                      <a16:colId xmlns:a16="http://schemas.microsoft.com/office/drawing/2014/main" val="1971196662"/>
                    </a:ext>
                  </a:extLst>
                </a:gridCol>
              </a:tblGrid>
              <a:tr h="1878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Année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Coûts cumulés (€)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Gains cumulés (€)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Rentabilité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033902"/>
                  </a:ext>
                </a:extLst>
              </a:tr>
              <a:tr h="180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149 280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100 000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49 280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32018"/>
                  </a:ext>
                </a:extLst>
              </a:tr>
              <a:tr h="180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179 560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133 000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46 560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575944"/>
                  </a:ext>
                </a:extLst>
              </a:tr>
              <a:tr h="180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209 840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159 600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50 240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936172"/>
                  </a:ext>
                </a:extLst>
              </a:tr>
              <a:tr h="180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240 120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199 500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40 620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77463"/>
                  </a:ext>
                </a:extLst>
              </a:tr>
              <a:tr h="18032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270 400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265 335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5 065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11167"/>
                  </a:ext>
                </a:extLst>
              </a:tr>
              <a:tr h="18784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    300 680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355 549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54 869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07080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9743319-FD5B-6AC7-2937-14005E2E21F9}"/>
              </a:ext>
            </a:extLst>
          </p:cNvPr>
          <p:cNvSpPr txBox="1">
            <a:spLocks/>
          </p:cNvSpPr>
          <p:nvPr/>
        </p:nvSpPr>
        <p:spPr>
          <a:xfrm>
            <a:off x="4978401" y="465827"/>
            <a:ext cx="2666738" cy="173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fr-FR" sz="1200" b="1" dirty="0"/>
              <a:t>Coûts Initiaux = 99.000 € + 20.000 €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sz="1200" b="1" dirty="0"/>
              <a:t>= 119.000 €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fr-FR" sz="1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fr-FR" sz="1200" b="1" dirty="0"/>
              <a:t>Coûts Annuels = 14.850 € + 15.430 €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sz="1200" b="1" dirty="0"/>
              <a:t>= 30.280 €</a:t>
            </a:r>
            <a:endParaRPr lang="fr-FR" sz="1200" dirty="0"/>
          </a:p>
        </p:txBody>
      </p:sp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97B1E30E-E6DF-4D18-B8C5-92E4B0A375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4730421"/>
              </p:ext>
            </p:extLst>
          </p:nvPr>
        </p:nvGraphicFramePr>
        <p:xfrm>
          <a:off x="5090474" y="2553266"/>
          <a:ext cx="6434417" cy="361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218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La </a:t>
            </a:r>
            <a:r>
              <a:rPr lang="fr-FR" dirty="0"/>
              <a:t>M</a:t>
            </a:r>
            <a:r>
              <a:rPr dirty="0" err="1"/>
              <a:t>éthode</a:t>
            </a:r>
            <a:r>
              <a:rPr dirty="0"/>
              <a:t> </a:t>
            </a:r>
            <a:r>
              <a:rPr lang="fr-FR" dirty="0"/>
              <a:t>A</a:t>
            </a:r>
            <a:r>
              <a:rPr dirty="0" err="1"/>
              <a:t>gile</a:t>
            </a:r>
            <a:r>
              <a:rPr dirty="0"/>
              <a:t> – </a:t>
            </a:r>
            <a:r>
              <a:rPr dirty="0" err="1"/>
              <a:t>Présentation</a:t>
            </a:r>
            <a:r>
              <a:rPr dirty="0"/>
              <a:t> </a:t>
            </a:r>
            <a:r>
              <a:rPr lang="fr-FR" dirty="0"/>
              <a:t>R</a:t>
            </a:r>
            <a:r>
              <a:rPr dirty="0" err="1"/>
              <a:t>apide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353683"/>
            <a:ext cx="6281873" cy="6090249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sz="2200" b="1" dirty="0"/>
              <a:t>Principe de la </a:t>
            </a:r>
            <a:r>
              <a:rPr sz="2200" b="1" dirty="0" err="1"/>
              <a:t>méthode</a:t>
            </a:r>
            <a:r>
              <a:rPr sz="2200" b="1" dirty="0"/>
              <a:t> agile :</a:t>
            </a:r>
          </a:p>
          <a:p>
            <a:r>
              <a:rPr dirty="0" err="1"/>
              <a:t>Itérations</a:t>
            </a:r>
            <a:r>
              <a:rPr dirty="0"/>
              <a:t> </a:t>
            </a:r>
            <a:r>
              <a:rPr dirty="0" err="1"/>
              <a:t>courtes</a:t>
            </a:r>
            <a:r>
              <a:rPr dirty="0"/>
              <a:t> (sprints) avec des livraisons </a:t>
            </a:r>
            <a:r>
              <a:rPr dirty="0" err="1"/>
              <a:t>rapides</a:t>
            </a:r>
            <a:r>
              <a:rPr dirty="0"/>
              <a:t> et </a:t>
            </a:r>
            <a:r>
              <a:rPr dirty="0" err="1"/>
              <a:t>régulières</a:t>
            </a:r>
            <a:r>
              <a:rPr dirty="0"/>
              <a:t>.</a:t>
            </a:r>
          </a:p>
          <a:p>
            <a:r>
              <a:rPr dirty="0"/>
              <a:t>Collaboration </a:t>
            </a:r>
            <a:r>
              <a:rPr dirty="0" err="1"/>
              <a:t>constante</a:t>
            </a:r>
            <a:r>
              <a:rPr dirty="0"/>
              <a:t> avec les parties </a:t>
            </a:r>
            <a:r>
              <a:rPr dirty="0" err="1"/>
              <a:t>prenantes</a:t>
            </a:r>
            <a:r>
              <a:rPr dirty="0"/>
              <a:t> pour un retour </a:t>
            </a:r>
            <a:r>
              <a:rPr dirty="0" err="1"/>
              <a:t>rapide</a:t>
            </a:r>
            <a:r>
              <a:rPr dirty="0"/>
              <a:t>.</a:t>
            </a:r>
          </a:p>
          <a:p>
            <a:r>
              <a:rPr dirty="0" err="1"/>
              <a:t>Flexibilité</a:t>
            </a:r>
            <a:r>
              <a:rPr dirty="0"/>
              <a:t> pour adapter les </a:t>
            </a:r>
            <a:r>
              <a:rPr dirty="0" err="1"/>
              <a:t>priorités</a:t>
            </a:r>
            <a:r>
              <a:rPr dirty="0"/>
              <a:t> </a:t>
            </a:r>
            <a:r>
              <a:rPr dirty="0" err="1"/>
              <a:t>selon</a:t>
            </a:r>
            <a:r>
              <a:rPr dirty="0"/>
              <a:t> les feedbacks.</a:t>
            </a:r>
          </a:p>
          <a:p>
            <a:endParaRPr dirty="0"/>
          </a:p>
          <a:p>
            <a:pPr marL="0" indent="0">
              <a:buNone/>
            </a:pPr>
            <a:r>
              <a:rPr sz="2200" b="1" dirty="0" err="1"/>
              <a:t>Avantages</a:t>
            </a:r>
            <a:r>
              <a:rPr sz="2200" b="1" dirty="0"/>
              <a:t> de </a:t>
            </a:r>
            <a:r>
              <a:rPr sz="2200" b="1" dirty="0" err="1"/>
              <a:t>l’agilité</a:t>
            </a:r>
            <a:r>
              <a:rPr sz="2200" b="1" dirty="0"/>
              <a:t> :</a:t>
            </a:r>
          </a:p>
          <a:p>
            <a:r>
              <a:rPr dirty="0" err="1"/>
              <a:t>Réactivité</a:t>
            </a:r>
            <a:r>
              <a:rPr dirty="0"/>
              <a:t> face aux </a:t>
            </a:r>
            <a:r>
              <a:rPr dirty="0" err="1"/>
              <a:t>changements</a:t>
            </a:r>
            <a:r>
              <a:rPr dirty="0"/>
              <a:t>.</a:t>
            </a:r>
          </a:p>
          <a:p>
            <a:r>
              <a:rPr dirty="0" err="1"/>
              <a:t>Suivi</a:t>
            </a:r>
            <a:r>
              <a:rPr dirty="0"/>
              <a:t> précis de </a:t>
            </a:r>
            <a:r>
              <a:rPr dirty="0" err="1"/>
              <a:t>l'avancement</a:t>
            </a:r>
            <a:r>
              <a:rPr dirty="0"/>
              <a:t> du </a:t>
            </a:r>
            <a:r>
              <a:rPr dirty="0" err="1"/>
              <a:t>projet</a:t>
            </a:r>
            <a:r>
              <a:rPr dirty="0"/>
              <a:t> via les </a:t>
            </a:r>
            <a:r>
              <a:rPr dirty="0" err="1"/>
              <a:t>outils</a:t>
            </a:r>
            <a:r>
              <a:rPr dirty="0"/>
              <a:t> de gestion de </a:t>
            </a:r>
            <a:r>
              <a:rPr dirty="0" err="1"/>
              <a:t>projet</a:t>
            </a:r>
            <a:r>
              <a:rPr dirty="0"/>
              <a:t>.</a:t>
            </a:r>
          </a:p>
          <a:p>
            <a:r>
              <a:rPr dirty="0" err="1"/>
              <a:t>Meilleure</a:t>
            </a:r>
            <a:r>
              <a:rPr dirty="0"/>
              <a:t> gestion des </a:t>
            </a:r>
            <a:r>
              <a:rPr dirty="0" err="1"/>
              <a:t>risques</a:t>
            </a:r>
            <a:r>
              <a:rPr dirty="0"/>
              <a:t> grâce à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approche</a:t>
            </a:r>
            <a:r>
              <a:rPr dirty="0"/>
              <a:t> </a:t>
            </a:r>
            <a:r>
              <a:rPr dirty="0" err="1"/>
              <a:t>itérative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Points de </a:t>
            </a:r>
            <a:r>
              <a:rPr lang="fr-FR" dirty="0"/>
              <a:t>S</a:t>
            </a:r>
            <a:r>
              <a:rPr dirty="0" err="1"/>
              <a:t>uivi</a:t>
            </a:r>
            <a:r>
              <a:rPr dirty="0"/>
              <a:t> dans le </a:t>
            </a:r>
            <a:r>
              <a:rPr lang="fr-FR" dirty="0"/>
              <a:t>P</a:t>
            </a:r>
            <a:r>
              <a:rPr dirty="0" err="1"/>
              <a:t>rojet</a:t>
            </a:r>
            <a:r>
              <a:rPr dirty="0"/>
              <a:t> </a:t>
            </a:r>
            <a:r>
              <a:rPr lang="fr-FR" dirty="0"/>
              <a:t>A</a:t>
            </a:r>
            <a:r>
              <a:rPr dirty="0" err="1"/>
              <a:t>gile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2872597"/>
            <a:ext cx="6281873" cy="38128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2100" b="1" dirty="0" err="1"/>
              <a:t>Suivi</a:t>
            </a:r>
            <a:r>
              <a:rPr sz="2100" b="1" dirty="0"/>
              <a:t> </a:t>
            </a:r>
            <a:r>
              <a:rPr sz="2100" b="1" dirty="0" err="1"/>
              <a:t>quotidien</a:t>
            </a:r>
            <a:r>
              <a:rPr sz="2100" b="1" dirty="0"/>
              <a:t> (Daily Scrum)</a:t>
            </a:r>
          </a:p>
          <a:p>
            <a:r>
              <a:rPr dirty="0" err="1"/>
              <a:t>Réunions</a:t>
            </a:r>
            <a:r>
              <a:rPr dirty="0"/>
              <a:t> </a:t>
            </a:r>
            <a:r>
              <a:rPr dirty="0" err="1"/>
              <a:t>quotidiennes</a:t>
            </a:r>
            <a:r>
              <a:rPr dirty="0"/>
              <a:t> pour </a:t>
            </a:r>
            <a:r>
              <a:rPr dirty="0" err="1"/>
              <a:t>évaluer</a:t>
            </a:r>
            <a:r>
              <a:rPr dirty="0"/>
              <a:t> </a:t>
            </a:r>
            <a:r>
              <a:rPr dirty="0" err="1"/>
              <a:t>l'avancement</a:t>
            </a:r>
            <a:r>
              <a:rPr dirty="0"/>
              <a:t> et </a:t>
            </a:r>
            <a:r>
              <a:rPr dirty="0" err="1"/>
              <a:t>résoudre</a:t>
            </a:r>
            <a:r>
              <a:rPr dirty="0"/>
              <a:t> </a:t>
            </a:r>
            <a:r>
              <a:rPr dirty="0" err="1"/>
              <a:t>rapidement</a:t>
            </a:r>
            <a:r>
              <a:rPr dirty="0"/>
              <a:t> les obstacles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sz="2100" b="1" dirty="0"/>
              <a:t>Revue de sprint</a:t>
            </a:r>
            <a:r>
              <a:rPr lang="fr-FR" sz="2100" b="1" dirty="0"/>
              <a:t> (2 sem.)</a:t>
            </a:r>
            <a:endParaRPr sz="2100" b="1" dirty="0"/>
          </a:p>
          <a:p>
            <a:r>
              <a:rPr dirty="0"/>
              <a:t>Bilan des </a:t>
            </a:r>
            <a:r>
              <a:rPr dirty="0" err="1"/>
              <a:t>fonctionnalités</a:t>
            </a:r>
            <a:r>
              <a:rPr dirty="0"/>
              <a:t> </a:t>
            </a:r>
            <a:r>
              <a:rPr dirty="0" err="1"/>
              <a:t>développées</a:t>
            </a:r>
            <a:r>
              <a:rPr dirty="0"/>
              <a:t> à la fin de </a:t>
            </a:r>
            <a:r>
              <a:rPr dirty="0" err="1"/>
              <a:t>chaque</a:t>
            </a:r>
            <a:r>
              <a:rPr dirty="0"/>
              <a:t> sprint avec retour des parties </a:t>
            </a:r>
            <a:r>
              <a:rPr dirty="0" err="1"/>
              <a:t>prenantes</a:t>
            </a:r>
            <a:r>
              <a:rPr dirty="0"/>
              <a:t>.</a:t>
            </a:r>
            <a:endParaRPr lang="fr-FR" dirty="0"/>
          </a:p>
          <a:p>
            <a:pPr marL="0" indent="0">
              <a:buNone/>
            </a:pPr>
            <a:r>
              <a:rPr sz="2100" b="1" dirty="0" err="1"/>
              <a:t>Rétrospective</a:t>
            </a:r>
            <a:r>
              <a:rPr lang="fr-FR" sz="2100" b="1" dirty="0"/>
              <a:t> (après sprint)</a:t>
            </a:r>
            <a:endParaRPr sz="2100" b="1" dirty="0"/>
          </a:p>
          <a:p>
            <a:r>
              <a:rPr dirty="0" err="1"/>
              <a:t>Analyser</a:t>
            </a:r>
            <a:r>
              <a:rPr dirty="0"/>
              <a:t> les </a:t>
            </a:r>
            <a:r>
              <a:rPr dirty="0" err="1"/>
              <a:t>réussites</a:t>
            </a:r>
            <a:r>
              <a:rPr dirty="0"/>
              <a:t> </a:t>
            </a:r>
            <a:r>
              <a:rPr lang="fr-FR" dirty="0"/>
              <a:t>&amp;</a:t>
            </a:r>
            <a:r>
              <a:rPr dirty="0"/>
              <a:t> les points à </a:t>
            </a:r>
            <a:r>
              <a:rPr dirty="0" err="1"/>
              <a:t>améliorer</a:t>
            </a:r>
            <a:r>
              <a:rPr dirty="0"/>
              <a:t> pour </a:t>
            </a:r>
            <a:r>
              <a:rPr dirty="0" err="1"/>
              <a:t>optimiser</a:t>
            </a:r>
            <a:r>
              <a:rPr dirty="0"/>
              <a:t> la suite du </a:t>
            </a:r>
            <a:r>
              <a:rPr dirty="0" err="1"/>
              <a:t>projet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sz="2100" b="1" dirty="0" err="1"/>
              <a:t>Suivi</a:t>
            </a:r>
            <a:r>
              <a:rPr sz="2100" b="1" dirty="0"/>
              <a:t> des charges (Burndown Chart)</a:t>
            </a:r>
          </a:p>
          <a:p>
            <a:r>
              <a:rPr dirty="0" err="1"/>
              <a:t>Visualisation</a:t>
            </a:r>
            <a:r>
              <a:rPr dirty="0"/>
              <a:t> de </a:t>
            </a:r>
            <a:r>
              <a:rPr dirty="0" err="1"/>
              <a:t>l’avancement</a:t>
            </a:r>
            <a:r>
              <a:rPr dirty="0"/>
              <a:t> des </a:t>
            </a:r>
            <a:r>
              <a:rPr dirty="0" err="1"/>
              <a:t>tâches</a:t>
            </a:r>
            <a:r>
              <a:rPr dirty="0"/>
              <a:t> </a:t>
            </a:r>
            <a:r>
              <a:rPr lang="fr-FR" dirty="0"/>
              <a:t>&amp;</a:t>
            </a:r>
            <a:r>
              <a:rPr dirty="0"/>
              <a:t> </a:t>
            </a:r>
            <a:r>
              <a:rPr dirty="0" err="1"/>
              <a:t>ajustement</a:t>
            </a:r>
            <a:r>
              <a:rPr dirty="0"/>
              <a:t> des </a:t>
            </a:r>
            <a:r>
              <a:rPr dirty="0" err="1"/>
              <a:t>priorités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</a:t>
            </a:r>
            <a:r>
              <a:rPr dirty="0" err="1"/>
              <a:t>nécessaire</a:t>
            </a:r>
            <a:r>
              <a:rPr dirty="0"/>
              <a:t>.</a:t>
            </a:r>
          </a:p>
        </p:txBody>
      </p:sp>
      <p:pic>
        <p:nvPicPr>
          <p:cNvPr id="4" name="Picture 2" descr="Méthode Agile : Le Guide Complet - Le Blog LeHibou">
            <a:extLst>
              <a:ext uri="{FF2B5EF4-FFF2-40B4-BE49-F238E27FC236}">
                <a16:creationId xmlns:a16="http://schemas.microsoft.com/office/drawing/2014/main" id="{D8375F0E-D685-AA48-1316-DEE7AF504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413" y="172527"/>
            <a:ext cx="6862117" cy="286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Planning des </a:t>
            </a:r>
            <a:r>
              <a:rPr lang="fr-FR" dirty="0"/>
              <a:t>S</a:t>
            </a:r>
            <a:r>
              <a:rPr dirty="0"/>
              <a:t>prints et </a:t>
            </a:r>
            <a:r>
              <a:rPr dirty="0" err="1"/>
              <a:t>leur</a:t>
            </a:r>
            <a:r>
              <a:rPr dirty="0"/>
              <a:t> </a:t>
            </a:r>
            <a:r>
              <a:rPr lang="fr-FR" dirty="0"/>
              <a:t>C</a:t>
            </a:r>
            <a:r>
              <a:rPr dirty="0" err="1"/>
              <a:t>ontenu</a:t>
            </a:r>
            <a:endParaRPr dirty="0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9439C9BB-95A9-DDC5-D3C6-43299C1C5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84541"/>
              </p:ext>
            </p:extLst>
          </p:nvPr>
        </p:nvGraphicFramePr>
        <p:xfrm>
          <a:off x="5043970" y="483892"/>
          <a:ext cx="6495161" cy="1676924"/>
        </p:xfrm>
        <a:graphic>
          <a:graphicData uri="http://schemas.openxmlformats.org/drawingml/2006/table">
            <a:tbl>
              <a:tblPr/>
              <a:tblGrid>
                <a:gridCol w="618086">
                  <a:extLst>
                    <a:ext uri="{9D8B030D-6E8A-4147-A177-3AD203B41FA5}">
                      <a16:colId xmlns:a16="http://schemas.microsoft.com/office/drawing/2014/main" val="2134624880"/>
                    </a:ext>
                  </a:extLst>
                </a:gridCol>
                <a:gridCol w="4905375">
                  <a:extLst>
                    <a:ext uri="{9D8B030D-6E8A-4147-A177-3AD203B41FA5}">
                      <a16:colId xmlns:a16="http://schemas.microsoft.com/office/drawing/2014/main" val="1154957155"/>
                    </a:ext>
                  </a:extLst>
                </a:gridCol>
                <a:gridCol w="471477">
                  <a:extLst>
                    <a:ext uri="{9D8B030D-6E8A-4147-A177-3AD203B41FA5}">
                      <a16:colId xmlns:a16="http://schemas.microsoft.com/office/drawing/2014/main" val="2310847130"/>
                    </a:ext>
                  </a:extLst>
                </a:gridCol>
                <a:gridCol w="500223">
                  <a:extLst>
                    <a:ext uri="{9D8B030D-6E8A-4147-A177-3AD203B41FA5}">
                      <a16:colId xmlns:a16="http://schemas.microsoft.com/office/drawing/2014/main" val="5661273"/>
                    </a:ext>
                  </a:extLst>
                </a:gridCol>
              </a:tblGrid>
              <a:tr h="288483"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Sprint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Tâche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Début (jours)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Durée (jours) 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0611"/>
                  </a:ext>
                </a:extLst>
              </a:tr>
              <a:tr h="1611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Conception de l’interface utilisateur et définition de l’architecture technique.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20589"/>
                  </a:ext>
                </a:extLst>
              </a:tr>
              <a:tr h="16118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Définition des premières recommandations IA.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31910"/>
                  </a:ext>
                </a:extLst>
              </a:tr>
              <a:tr h="1611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Développement des fonctionnalités de personnalisation des recommandations.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390849"/>
                  </a:ext>
                </a:extLst>
              </a:tr>
              <a:tr h="16118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de personnalisation en fonction des profils utilisateurs.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712856"/>
                  </a:ext>
                </a:extLst>
              </a:tr>
              <a:tr h="16118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Intégration des feedbacks utilisateurs et ajustements de l’IA.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562232"/>
                  </a:ext>
                </a:extLst>
              </a:tr>
              <a:tr h="161185">
                <a:tc vMerge="1">
                  <a:txBody>
                    <a:bodyPr/>
                    <a:lstStyle/>
                    <a:p>
                      <a:pPr algn="l" fontAlgn="b"/>
                      <a:endParaRPr lang="fr-F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Implémentation d'une fonctionnalité de suivi des préférences.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893906"/>
                  </a:ext>
                </a:extLst>
              </a:tr>
              <a:tr h="1679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Tests de performance, validation des recommandations et intégration de l'IA avancée.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11390"/>
                  </a:ext>
                </a:extLst>
              </a:tr>
              <a:tr h="1679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 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Préparation du lancement, tests de charge et intégration finale avec e-commerce.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56863"/>
                  </a:ext>
                </a:extLst>
              </a:tr>
            </a:tbl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B25DE361-F25B-5E49-83D1-1C5FC920CA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258913"/>
              </p:ext>
            </p:extLst>
          </p:nvPr>
        </p:nvGraphicFramePr>
        <p:xfrm>
          <a:off x="5043970" y="2554663"/>
          <a:ext cx="6513292" cy="3651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16E310C3-DEA6-5452-A858-25D884E76F67}"/>
              </a:ext>
            </a:extLst>
          </p:cNvPr>
          <p:cNvCxnSpPr>
            <a:cxnSpLocks/>
          </p:cNvCxnSpPr>
          <p:nvPr/>
        </p:nvCxnSpPr>
        <p:spPr>
          <a:xfrm>
            <a:off x="6833186" y="3037490"/>
            <a:ext cx="0" cy="261668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5FD426A-457A-C427-66B9-5F59D2106843}"/>
              </a:ext>
            </a:extLst>
          </p:cNvPr>
          <p:cNvCxnSpPr>
            <a:cxnSpLocks/>
          </p:cNvCxnSpPr>
          <p:nvPr/>
        </p:nvCxnSpPr>
        <p:spPr>
          <a:xfrm>
            <a:off x="8060855" y="3037490"/>
            <a:ext cx="0" cy="261668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3748F1F-78BF-9FB4-5460-7980224A89FE}"/>
              </a:ext>
            </a:extLst>
          </p:cNvPr>
          <p:cNvCxnSpPr>
            <a:cxnSpLocks/>
          </p:cNvCxnSpPr>
          <p:nvPr/>
        </p:nvCxnSpPr>
        <p:spPr>
          <a:xfrm>
            <a:off x="9294359" y="3037490"/>
            <a:ext cx="0" cy="261668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CDDF61A-619E-2E35-B0A3-2938ACF05DF4}"/>
              </a:ext>
            </a:extLst>
          </p:cNvPr>
          <p:cNvCxnSpPr>
            <a:cxnSpLocks/>
          </p:cNvCxnSpPr>
          <p:nvPr/>
        </p:nvCxnSpPr>
        <p:spPr>
          <a:xfrm>
            <a:off x="6202564" y="3037490"/>
            <a:ext cx="0" cy="261668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BA25A9C-429A-4BC2-10E7-FB2044BCF332}"/>
              </a:ext>
            </a:extLst>
          </p:cNvPr>
          <p:cNvCxnSpPr>
            <a:cxnSpLocks/>
          </p:cNvCxnSpPr>
          <p:nvPr/>
        </p:nvCxnSpPr>
        <p:spPr>
          <a:xfrm>
            <a:off x="7430524" y="3037490"/>
            <a:ext cx="0" cy="261668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1732ED1-767F-AFA0-D489-7C49603B92E4}"/>
              </a:ext>
            </a:extLst>
          </p:cNvPr>
          <p:cNvCxnSpPr>
            <a:cxnSpLocks/>
          </p:cNvCxnSpPr>
          <p:nvPr/>
        </p:nvCxnSpPr>
        <p:spPr>
          <a:xfrm>
            <a:off x="8677752" y="3037490"/>
            <a:ext cx="0" cy="261668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CDEB1D7-469C-9CA1-9885-40F39952BB9F}"/>
              </a:ext>
            </a:extLst>
          </p:cNvPr>
          <p:cNvCxnSpPr>
            <a:cxnSpLocks/>
          </p:cNvCxnSpPr>
          <p:nvPr/>
        </p:nvCxnSpPr>
        <p:spPr>
          <a:xfrm>
            <a:off x="9900455" y="3037490"/>
            <a:ext cx="0" cy="261668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3B8F037-0A02-2C7F-CE20-6A8CA4A79481}"/>
              </a:ext>
            </a:extLst>
          </p:cNvPr>
          <p:cNvCxnSpPr>
            <a:cxnSpLocks/>
          </p:cNvCxnSpPr>
          <p:nvPr/>
        </p:nvCxnSpPr>
        <p:spPr>
          <a:xfrm>
            <a:off x="6492924" y="3037490"/>
            <a:ext cx="0" cy="2616689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B13C620-9C31-F900-EC89-C10C3DA4915D}"/>
              </a:ext>
            </a:extLst>
          </p:cNvPr>
          <p:cNvCxnSpPr>
            <a:cxnSpLocks/>
          </p:cNvCxnSpPr>
          <p:nvPr/>
        </p:nvCxnSpPr>
        <p:spPr>
          <a:xfrm>
            <a:off x="8434632" y="3037490"/>
            <a:ext cx="0" cy="2616689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AAC2863-56F3-C529-AF1F-BBDFF8BA4942}"/>
              </a:ext>
            </a:extLst>
          </p:cNvPr>
          <p:cNvCxnSpPr>
            <a:cxnSpLocks/>
          </p:cNvCxnSpPr>
          <p:nvPr/>
        </p:nvCxnSpPr>
        <p:spPr>
          <a:xfrm>
            <a:off x="9003221" y="3037490"/>
            <a:ext cx="0" cy="2616689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4DB6C03-7717-D7CC-2BB8-9A27F3A08DE9}"/>
              </a:ext>
            </a:extLst>
          </p:cNvPr>
          <p:cNvCxnSpPr>
            <a:cxnSpLocks/>
          </p:cNvCxnSpPr>
          <p:nvPr/>
        </p:nvCxnSpPr>
        <p:spPr>
          <a:xfrm>
            <a:off x="10076097" y="3037490"/>
            <a:ext cx="0" cy="2616689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5395EB17-C9C5-E68B-A0AC-81AE6A20D39B}"/>
              </a:ext>
            </a:extLst>
          </p:cNvPr>
          <p:cNvCxnSpPr>
            <a:cxnSpLocks/>
          </p:cNvCxnSpPr>
          <p:nvPr/>
        </p:nvCxnSpPr>
        <p:spPr>
          <a:xfrm>
            <a:off x="10313557" y="3037490"/>
            <a:ext cx="0" cy="2616689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96BDADE-9270-4342-78ED-E3AC546E67E3}"/>
              </a:ext>
            </a:extLst>
          </p:cNvPr>
          <p:cNvCxnSpPr>
            <a:cxnSpLocks/>
          </p:cNvCxnSpPr>
          <p:nvPr/>
        </p:nvCxnSpPr>
        <p:spPr>
          <a:xfrm flipH="1">
            <a:off x="10530945" y="3037490"/>
            <a:ext cx="81688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443D20D-75F2-155B-F054-7103B6B33445}"/>
              </a:ext>
            </a:extLst>
          </p:cNvPr>
          <p:cNvCxnSpPr>
            <a:cxnSpLocks/>
          </p:cNvCxnSpPr>
          <p:nvPr/>
        </p:nvCxnSpPr>
        <p:spPr>
          <a:xfrm flipH="1">
            <a:off x="10530945" y="3309130"/>
            <a:ext cx="816885" cy="0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5AAF5E95-280A-1772-E402-BCD7BC82E7C2}"/>
              </a:ext>
            </a:extLst>
          </p:cNvPr>
          <p:cNvSpPr txBox="1"/>
          <p:nvPr/>
        </p:nvSpPr>
        <p:spPr>
          <a:xfrm>
            <a:off x="10453346" y="3051314"/>
            <a:ext cx="1085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Sprint </a:t>
            </a:r>
            <a:r>
              <a:rPr lang="fr-FR" sz="900" b="1" dirty="0" err="1"/>
              <a:t>review</a:t>
            </a:r>
            <a:endParaRPr lang="fr-FR" sz="9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20E16791-8911-6392-1E59-6BE9AC9B8CD1}"/>
              </a:ext>
            </a:extLst>
          </p:cNvPr>
          <p:cNvSpPr txBox="1"/>
          <p:nvPr/>
        </p:nvSpPr>
        <p:spPr>
          <a:xfrm>
            <a:off x="10453345" y="3319130"/>
            <a:ext cx="108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Sprint </a:t>
            </a:r>
            <a:r>
              <a:rPr lang="fr-FR" sz="900" b="1" dirty="0" err="1"/>
              <a:t>Retrospective</a:t>
            </a:r>
            <a:endParaRPr lang="fr-FR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2309</Words>
  <Application>Microsoft Office PowerPoint</Application>
  <PresentationFormat>Grand écran</PresentationFormat>
  <Paragraphs>432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Rockwell</vt:lpstr>
      <vt:lpstr>Wingdings</vt:lpstr>
      <vt:lpstr>Atlas</vt:lpstr>
      <vt:lpstr>Réalisez le cadrage d’un projet IA</vt:lpstr>
      <vt:lpstr>Résumé des Points Clés</vt:lpstr>
      <vt:lpstr>Objectifs du Projet et Gains Attendus</vt:lpstr>
      <vt:lpstr>User Stories</vt:lpstr>
      <vt:lpstr>Ressources Nécessaires pour la Réalisation du Projet</vt:lpstr>
      <vt:lpstr>Chiffrage &amp; Rentabilité</vt:lpstr>
      <vt:lpstr>La Méthode Agile – Présentation Rapide</vt:lpstr>
      <vt:lpstr>Points de Suivi dans le Projet Agile</vt:lpstr>
      <vt:lpstr>Planning des Sprints et leur Contenu</vt:lpstr>
      <vt:lpstr>Gestion des Risques : Enjeux Légaux et Ethiques</vt:lpstr>
      <vt:lpstr>Gestion des Risques : CNIL</vt:lpstr>
      <vt:lpstr>Gestion des Risques : Classification</vt:lpstr>
      <vt:lpstr>Gestion des Risques : Plan d'Action de Mitigation</vt:lpstr>
      <vt:lpstr>Conclusion &amp; Appel à l’Action</vt:lpstr>
      <vt:lpstr>Annexe – Backlog du projet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Alexandre Martineau</cp:lastModifiedBy>
  <cp:revision>4</cp:revision>
  <dcterms:created xsi:type="dcterms:W3CDTF">2013-01-27T09:14:16Z</dcterms:created>
  <dcterms:modified xsi:type="dcterms:W3CDTF">2025-03-28T19:23:51Z</dcterms:modified>
  <cp:category/>
</cp:coreProperties>
</file>