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27"/>
  </p:notesMasterIdLst>
  <p:sldIdLst>
    <p:sldId id="257" r:id="rId2"/>
    <p:sldId id="271" r:id="rId3"/>
    <p:sldId id="331" r:id="rId4"/>
    <p:sldId id="273" r:id="rId5"/>
    <p:sldId id="323" r:id="rId6"/>
    <p:sldId id="332" r:id="rId7"/>
    <p:sldId id="333" r:id="rId8"/>
    <p:sldId id="338" r:id="rId9"/>
    <p:sldId id="334" r:id="rId10"/>
    <p:sldId id="335" r:id="rId11"/>
    <p:sldId id="336" r:id="rId12"/>
    <p:sldId id="337" r:id="rId13"/>
    <p:sldId id="324" r:id="rId14"/>
    <p:sldId id="339" r:id="rId15"/>
    <p:sldId id="322" r:id="rId16"/>
    <p:sldId id="340" r:id="rId17"/>
    <p:sldId id="326" r:id="rId18"/>
    <p:sldId id="327" r:id="rId19"/>
    <p:sldId id="341" r:id="rId20"/>
    <p:sldId id="328" r:id="rId21"/>
    <p:sldId id="343" r:id="rId22"/>
    <p:sldId id="342" r:id="rId23"/>
    <p:sldId id="329" r:id="rId24"/>
    <p:sldId id="33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F66"/>
    <a:srgbClr val="F5976E"/>
    <a:srgbClr val="CA1A50"/>
    <a:srgbClr val="F47D57"/>
    <a:srgbClr val="F4845D"/>
    <a:srgbClr val="F26747"/>
    <a:srgbClr val="EF5640"/>
    <a:srgbClr val="F16244"/>
    <a:srgbClr val="F37852"/>
    <a:srgbClr val="FAE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829" autoAdjust="0"/>
  </p:normalViewPr>
  <p:slideViewPr>
    <p:cSldViewPr snapToGrid="0">
      <p:cViewPr varScale="1">
        <p:scale>
          <a:sx n="90" d="100"/>
          <a:sy n="90" d="100"/>
        </p:scale>
        <p:origin x="3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REPARTITION DES 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CLUSTERS KMEANS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explosion val="1"/>
          <c:dPt>
            <c:idx val="0"/>
            <c:bubble3D val="0"/>
            <c:explosion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4FA-4C6A-A2E0-253125E62D6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F39-4F4C-8738-A4AACA192ED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3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F39-4F4C-8738-A4AACA192ED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4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F39-4F4C-8738-A4AACA192ED2}"/>
              </c:ext>
            </c:extLst>
          </c:dPt>
          <c:dPt>
            <c:idx val="4"/>
            <c:bubble3D val="0"/>
            <c:explosion val="0"/>
            <c:spPr>
              <a:gradFill rotWithShape="1">
                <a:gsLst>
                  <a:gs pos="0">
                    <a:schemeClr val="accent5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5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F39-4F4C-8738-A4AACA192ED2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6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F39-4F4C-8738-A4AACA192ED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39482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94FA-4C6A-A2E0-253125E62D6E}"/>
                </c:ext>
              </c:extLst>
            </c:dLbl>
            <c:dLbl>
              <c:idx val="1"/>
              <c:layout>
                <c:manualLayout>
                  <c:x val="-3.1083425101369199E-2"/>
                  <c:y val="-8.5191048420888787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5759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1F39-4F4C-8738-A4AACA192ED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2874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1F39-4F4C-8738-A4AACA192ED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13400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1F39-4F4C-8738-A4AACA192ED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29684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1F39-4F4C-8738-A4AACA192ED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dirty="0"/>
                      <a:t>2159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1F39-4F4C-8738-A4AACA192E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Feuil1!$A$2:$A$7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Feuil1!$B$2:$B$7</c:f>
              <c:numCache>
                <c:formatCode>General</c:formatCode>
                <c:ptCount val="6"/>
                <c:pt idx="0">
                  <c:v>39482</c:v>
                </c:pt>
                <c:pt idx="1">
                  <c:v>5759</c:v>
                </c:pt>
                <c:pt idx="2">
                  <c:v>2874</c:v>
                </c:pt>
                <c:pt idx="3">
                  <c:v>13400</c:v>
                </c:pt>
                <c:pt idx="4">
                  <c:v>29684</c:v>
                </c:pt>
                <c:pt idx="5">
                  <c:v>2159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4FA-4C6A-A2E0-253125E62D6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REPARTITION DES CLUSTERS AGGLOMERATIVE CLUSTERING</a:t>
            </a:r>
          </a:p>
        </c:rich>
      </c:tx>
      <c:layout>
        <c:manualLayout>
          <c:xMode val="edge"/>
          <c:yMode val="edge"/>
          <c:x val="0.12361817345983264"/>
          <c:y val="2.27153125784884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5666084675793909"/>
          <c:y val="0.1944500751585114"/>
          <c:w val="0.68881463729187542"/>
          <c:h val="0.71661997487129903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86F-4E1D-A2AD-ABFF7CC94AF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86F-4E1D-A2AD-ABFF7CC94AF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3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86F-4E1D-A2AD-ABFF7CC94AF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4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86F-4E1D-A2AD-ABFF7CC94AF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5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86F-4E1D-A2AD-ABFF7CC94AF5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1707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486F-4E1D-A2AD-ABFF7CC94AF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313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86F-4E1D-A2AD-ABFF7CC94AF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2099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86F-4E1D-A2AD-ABFF7CC94AF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5289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486F-4E1D-A2AD-ABFF7CC94AF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592</a:t>
                    </a:r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486F-4E1D-A2AD-ABFF7CC94AF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Feuil1!$A$2:$A$6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cat>
          <c:val>
            <c:numRef>
              <c:f>Feuil1!$B$2:$B$6</c:f>
              <c:numCache>
                <c:formatCode>General</c:formatCode>
                <c:ptCount val="5"/>
                <c:pt idx="0">
                  <c:v>1707</c:v>
                </c:pt>
                <c:pt idx="1">
                  <c:v>313</c:v>
                </c:pt>
                <c:pt idx="2">
                  <c:v>2099</c:v>
                </c:pt>
                <c:pt idx="3">
                  <c:v>5289</c:v>
                </c:pt>
                <c:pt idx="4">
                  <c:v>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86F-4E1D-A2AD-ABFF7CC94AF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REPARTITION DES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CLUSTERS DBSCAN</a:t>
            </a:r>
          </a:p>
        </c:rich>
      </c:tx>
      <c:layout>
        <c:manualLayout>
          <c:xMode val="edge"/>
          <c:yMode val="edge"/>
          <c:x val="0.26902271804461009"/>
          <c:y val="2.27153257686183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5666084675793909"/>
          <c:y val="0.1944500751585114"/>
          <c:w val="0.68881463729187542"/>
          <c:h val="0.71661997487129903"/>
        </c:manualLayout>
      </c:layout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48E-4E4D-82D4-0C5A51084DA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48E-4E4D-82D4-0C5A51084DA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3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48E-4E4D-82D4-0C5A51084DA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4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48E-4E4D-82D4-0C5A51084DA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5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48E-4E4D-82D4-0C5A51084DA3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6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448E-4E4D-82D4-0C5A51084DA3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lumMod val="60000"/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48E-4E4D-82D4-0C5A51084DA3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48E-4E4D-82D4-0C5A51084DA3}"/>
                </c:ext>
              </c:extLst>
            </c:dLbl>
            <c:dLbl>
              <c:idx val="1"/>
              <c:layout>
                <c:manualLayout>
                  <c:x val="-0.17288902591563837"/>
                  <c:y val="0.15863541488155181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12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448E-4E4D-82D4-0C5A51084DA3}"/>
                </c:ext>
              </c:extLst>
            </c:dLbl>
            <c:dLbl>
              <c:idx val="2"/>
              <c:layout>
                <c:manualLayout>
                  <c:x val="-0.11671257926004737"/>
                  <c:y val="0.1126966675074758"/>
                </c:manualLayout>
              </c:layout>
              <c:tx>
                <c:rich>
                  <a:bodyPr/>
                  <a:lstStyle/>
                  <a:p>
                    <a:r>
                      <a:rPr lang="en-US" sz="1197" b="0" i="0" u="none" strike="noStrike" baseline="0" dirty="0">
                        <a:effectLst/>
                      </a:rPr>
                      <a:t>151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448E-4E4D-82D4-0C5A51084DA3}"/>
                </c:ext>
              </c:extLst>
            </c:dLbl>
            <c:dLbl>
              <c:idx val="3"/>
              <c:layout>
                <c:manualLayout>
                  <c:x val="-6.2228567433039651E-2"/>
                  <c:y val="7.2949420515614954E-2"/>
                </c:manualLayout>
              </c:layout>
              <c:tx>
                <c:rich>
                  <a:bodyPr/>
                  <a:lstStyle/>
                  <a:p>
                    <a:r>
                      <a:rPr lang="en-US" sz="1197" b="0" i="0" u="none" strike="noStrike" baseline="0" dirty="0">
                        <a:effectLst/>
                      </a:rPr>
                      <a:t>356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7-448E-4E4D-82D4-0C5A51084DA3}"/>
                </c:ext>
              </c:extLst>
            </c:dLbl>
            <c:dLbl>
              <c:idx val="4"/>
              <c:layout>
                <c:manualLayout>
                  <c:x val="1.6315905902422687E-2"/>
                  <c:y val="8.008634981640190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2342</a:t>
                    </a:r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9-448E-4E4D-82D4-0C5A51084DA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 sz="1197" b="0" i="0" u="none" strike="noStrike" baseline="0" dirty="0">
                        <a:effectLst/>
                      </a:rPr>
                      <a:t>90374</a:t>
                    </a:r>
                    <a:endParaRPr lang="en-US" dirty="0"/>
                  </a:p>
                </c:rich>
              </c:tx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C-448E-4E4D-82D4-0C5A51084DA3}"/>
                </c:ext>
              </c:extLst>
            </c:dLbl>
            <c:dLbl>
              <c:idx val="6"/>
              <c:layout>
                <c:manualLayout>
                  <c:x val="0.15067699437640575"/>
                  <c:y val="0.13877322414367438"/>
                </c:manualLayout>
              </c:layout>
              <c:tx>
                <c:rich>
                  <a:bodyPr/>
                  <a:lstStyle/>
                  <a:p>
                    <a:r>
                      <a:rPr lang="en-US" sz="1197" b="0" i="0" u="none" strike="noStrike" baseline="0" dirty="0">
                        <a:effectLst/>
                      </a:rPr>
                      <a:t>18</a:t>
                    </a:r>
                    <a:endParaRPr lang="en-US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B-448E-4E4D-82D4-0C5A51084D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Feuil1!$A$2:$A$8</c:f>
              <c:numCache>
                <c:formatCode>General</c:formatCode>
                <c:ptCount val="7"/>
                <c:pt idx="0">
                  <c:v>-1</c:v>
                </c:pt>
                <c:pt idx="1">
                  <c:v>0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</c:numCache>
            </c:numRef>
          </c:cat>
          <c:val>
            <c:numRef>
              <c:f>Feuil1!$B$2:$B$8</c:f>
              <c:numCache>
                <c:formatCode>General</c:formatCode>
                <c:ptCount val="7"/>
                <c:pt idx="0">
                  <c:v>151</c:v>
                </c:pt>
                <c:pt idx="1">
                  <c:v>12</c:v>
                </c:pt>
                <c:pt idx="2">
                  <c:v>105</c:v>
                </c:pt>
                <c:pt idx="3">
                  <c:v>356</c:v>
                </c:pt>
                <c:pt idx="4">
                  <c:v>2342</c:v>
                </c:pt>
                <c:pt idx="5">
                  <c:v>90374</c:v>
                </c:pt>
                <c:pt idx="6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48E-4E4D-82D4-0C5A51084DA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4E7F78-74D0-4193-A845-D2DD5D621E40}" type="datetimeFigureOut">
              <a:rPr lang="fr-FR" smtClean="0"/>
              <a:t>14/08/2024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9D2268-1C09-4F68-BB02-C645F279B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14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8C2A88-E88B-4B79-8A28-BA70D589D2A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627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D2268-1C09-4F68-BB02-C645F279BD2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1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D2268-1C09-4F68-BB02-C645F279BD2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606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9D2268-1C09-4F68-BB02-C645F279BD2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8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A56BD2-F357-4CBE-BC03-3B627DBBCF1F}" type="datetime1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7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FFB-2A77-4323-B89A-DDACFD2E6A5C}" type="datetime1">
              <a:rPr lang="fr-FR" smtClean="0"/>
              <a:t>14/08/2024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51063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FFB-2A77-4323-B89A-DDACFD2E6A5C}" type="datetime1">
              <a:rPr lang="fr-FR" smtClean="0"/>
              <a:t>14/08/2024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0426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FFB-2A77-4323-B89A-DDACFD2E6A5C}" type="datetime1">
              <a:rPr lang="fr-FR" smtClean="0"/>
              <a:t>14/08/2024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98300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FFB-2A77-4323-B89A-DDACFD2E6A5C}" type="datetime1">
              <a:rPr lang="fr-FR" smtClean="0"/>
              <a:t>14/08/2024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4887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FFB-2A77-4323-B89A-DDACFD2E6A5C}" type="datetime1">
              <a:rPr lang="fr-FR" smtClean="0"/>
              <a:t>14/08/2024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882922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FFB-2A77-4323-B89A-DDACFD2E6A5C}" type="datetime1">
              <a:rPr lang="fr-FR" smtClean="0"/>
              <a:t>14/08/2024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344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713BD-0987-4535-A16B-7832B4B4BCE7}" type="datetime1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845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FD8D-2788-457A-81EA-45E7DA49ACEC}" type="datetime1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61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1F5AA-E9F1-4C8B-B481-39C186A51F7D}" type="datetime1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43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1CE5-19E5-41CB-8F1B-6D3CE00DE8F7}" type="datetime1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64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A63E-A290-418A-9307-643BD92CF5C8}" type="datetime1">
              <a:rPr lang="fr-FR" smtClean="0"/>
              <a:t>14/08/2024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79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06D1-B63D-46FC-AD06-447E44ACCACE}" type="datetime1">
              <a:rPr lang="fr-FR" smtClean="0"/>
              <a:t>14/08/2024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500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4C79-CC77-461B-95C0-7477CD1E5FC3}" type="datetime1">
              <a:rPr lang="fr-FR" smtClean="0"/>
              <a:t>14/08/2024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83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2A00-C554-467E-BC9B-22EB35E8221B}" type="datetime1">
              <a:rPr lang="fr-FR" smtClean="0"/>
              <a:t>14/08/2024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32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50B4B-DC63-47D6-A889-84C4E44B1E19}" type="datetime1">
              <a:rPr lang="fr-FR" smtClean="0"/>
              <a:t>14/08/2024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22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16329-F408-453A-9478-D3086EEB2BB1}" type="datetime1">
              <a:rPr lang="fr-FR" smtClean="0"/>
              <a:t>14/08/2024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0608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3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DFFB-2A77-4323-B89A-DDACFD2E6A5C}" type="datetime1">
              <a:rPr lang="fr-FR" smtClean="0"/>
              <a:t>14/08/2024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386D1-BA3E-4B34-A4FA-4DE698A945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50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omment réussir sa formation OpenClassrooms ? | by Clément Lionne | Medium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360" y="4209043"/>
            <a:ext cx="4709255" cy="2648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980166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Segmentez des clients d'un site e-commerce</a:t>
            </a:r>
          </a:p>
        </p:txBody>
      </p:sp>
      <p:pic>
        <p:nvPicPr>
          <p:cNvPr id="1026" name="Picture 2" descr="Olist - Products, Competitors, Financials, Employees, Headquarters Locations">
            <a:extLst>
              <a:ext uri="{FF2B5EF4-FFF2-40B4-BE49-F238E27FC236}">
                <a16:creationId xmlns:a16="http://schemas.microsoft.com/office/drawing/2014/main" id="{ED19289C-A8B9-0AFE-924A-816D2D525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186" y="4743311"/>
            <a:ext cx="1947004" cy="790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9490A98-E661-1E90-C7FE-55DCEAB7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426" y="4577965"/>
            <a:ext cx="1702744" cy="119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27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D49BB8-0839-AD9C-2A76-0FD70D439C83}"/>
              </a:ext>
            </a:extLst>
          </p:cNvPr>
          <p:cNvSpPr/>
          <p:nvPr/>
        </p:nvSpPr>
        <p:spPr>
          <a:xfrm>
            <a:off x="733168" y="354134"/>
            <a:ext cx="10643286" cy="6149729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2" name="Picture 6" descr="Image vectorielle Pictogramme Homme d'affaires travaillant sur ordinateur.  Vecteur par ©in8finity - 48021691">
            <a:extLst>
              <a:ext uri="{FF2B5EF4-FFF2-40B4-BE49-F238E27FC236}">
                <a16:creationId xmlns:a16="http://schemas.microsoft.com/office/drawing/2014/main" id="{7D8F8EAA-F9CD-FD53-E19E-3502B68DA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2"/>
          <a:stretch/>
        </p:blipFill>
        <p:spPr bwMode="auto">
          <a:xfrm>
            <a:off x="1243914" y="1779373"/>
            <a:ext cx="4860324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Légende : flèche vers le bas 2">
            <a:extLst>
              <a:ext uri="{FF2B5EF4-FFF2-40B4-BE49-F238E27FC236}">
                <a16:creationId xmlns:a16="http://schemas.microsoft.com/office/drawing/2014/main" id="{FDCC717A-9ADE-FF61-DF82-622095951B02}"/>
              </a:ext>
            </a:extLst>
          </p:cNvPr>
          <p:cNvSpPr/>
          <p:nvPr/>
        </p:nvSpPr>
        <p:spPr>
          <a:xfrm>
            <a:off x="1425146" y="774357"/>
            <a:ext cx="2059459" cy="2158314"/>
          </a:xfrm>
          <a:prstGeom prst="downArrowCallou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Picture 2" descr="Olist - Products, Competitors, Financials, Employees, Headquarters Locations">
            <a:extLst>
              <a:ext uri="{FF2B5EF4-FFF2-40B4-BE49-F238E27FC236}">
                <a16:creationId xmlns:a16="http://schemas.microsoft.com/office/drawing/2014/main" id="{D1084A97-9A9E-58BF-24F3-1BADBAE59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577" y="1088717"/>
            <a:ext cx="1740596" cy="69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60F5693-813F-388C-2E7D-37FC8402FB21}"/>
              </a:ext>
            </a:extLst>
          </p:cNvPr>
          <p:cNvSpPr txBox="1"/>
          <p:nvPr/>
        </p:nvSpPr>
        <p:spPr>
          <a:xfrm rot="1329495">
            <a:off x="2990336" y="2991568"/>
            <a:ext cx="4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R$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CAB3AE-BE77-FE60-3561-8515278DD11A}"/>
              </a:ext>
            </a:extLst>
          </p:cNvPr>
          <p:cNvSpPr txBox="1"/>
          <p:nvPr/>
        </p:nvSpPr>
        <p:spPr>
          <a:xfrm rot="20788651">
            <a:off x="2627871" y="3247031"/>
            <a:ext cx="4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R$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976C22-C968-96E4-4D53-A8A1DD188676}"/>
              </a:ext>
            </a:extLst>
          </p:cNvPr>
          <p:cNvSpPr txBox="1"/>
          <p:nvPr/>
        </p:nvSpPr>
        <p:spPr>
          <a:xfrm rot="20575395">
            <a:off x="2685536" y="2752902"/>
            <a:ext cx="4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R$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66475DD-C71A-A518-784F-3E5CE5A59EBF}"/>
              </a:ext>
            </a:extLst>
          </p:cNvPr>
          <p:cNvSpPr txBox="1"/>
          <p:nvPr/>
        </p:nvSpPr>
        <p:spPr>
          <a:xfrm>
            <a:off x="7501075" y="2079873"/>
            <a:ext cx="35994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Toc! </a:t>
            </a:r>
            <a:r>
              <a:rPr lang="en-US" sz="4400" dirty="0" err="1">
                <a:solidFill>
                  <a:schemeClr val="bg1"/>
                </a:solidFill>
              </a:rPr>
              <a:t>Toc</a:t>
            </a:r>
            <a:r>
              <a:rPr lang="en-US" sz="4400" dirty="0">
                <a:solidFill>
                  <a:schemeClr val="bg1"/>
                </a:solidFill>
              </a:rPr>
              <a:t>!</a:t>
            </a:r>
            <a:endParaRPr lang="fr-FR" sz="4400" dirty="0">
              <a:solidFill>
                <a:schemeClr val="bg1"/>
              </a:solidFill>
            </a:endParaRPr>
          </a:p>
        </p:txBody>
      </p:sp>
      <p:sp>
        <p:nvSpPr>
          <p:cNvPr id="10" name="Bulle narrative : ronde 9">
            <a:extLst>
              <a:ext uri="{FF2B5EF4-FFF2-40B4-BE49-F238E27FC236}">
                <a16:creationId xmlns:a16="http://schemas.microsoft.com/office/drawing/2014/main" id="{1C139FB4-B829-04D7-3512-F769CB938ACF}"/>
              </a:ext>
            </a:extLst>
          </p:cNvPr>
          <p:cNvSpPr/>
          <p:nvPr/>
        </p:nvSpPr>
        <p:spPr>
          <a:xfrm>
            <a:off x="4629665" y="1252151"/>
            <a:ext cx="1153297" cy="1128584"/>
          </a:xfrm>
          <a:prstGeom prst="wedgeEllipseCallout">
            <a:avLst>
              <a:gd name="adj1" fmla="val -62262"/>
              <a:gd name="adj2" fmla="val 6761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1217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2640B1-6BB1-F62B-2FD3-ED32B17F0108}"/>
              </a:ext>
            </a:extLst>
          </p:cNvPr>
          <p:cNvSpPr/>
          <p:nvPr/>
        </p:nvSpPr>
        <p:spPr>
          <a:xfrm>
            <a:off x="733168" y="354134"/>
            <a:ext cx="10643286" cy="6149729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104" name="Picture 8" descr="Icônes Livraison Système Homme Logistique Mis Illustration Pictogramme Noir  Isolé Sur Fond Blanc Clip Art Libres De Droits, Svg, Vecteurs Et  Illustration. Image 50146409">
            <a:extLst>
              <a:ext uri="{FF2B5EF4-FFF2-40B4-BE49-F238E27FC236}">
                <a16:creationId xmlns:a16="http://schemas.microsoft.com/office/drawing/2014/main" id="{E8E31293-78D1-2ED4-7DB1-336C720A5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19" t="68589" r="3633" b="5225"/>
          <a:stretch/>
        </p:blipFill>
        <p:spPr bwMode="auto">
          <a:xfrm>
            <a:off x="1833525" y="403494"/>
            <a:ext cx="8554389" cy="6030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Bulle narrative : ronde 2">
            <a:extLst>
              <a:ext uri="{FF2B5EF4-FFF2-40B4-BE49-F238E27FC236}">
                <a16:creationId xmlns:a16="http://schemas.microsoft.com/office/drawing/2014/main" id="{ABDF2EB7-D096-5637-5A2C-98D79F040FFD}"/>
              </a:ext>
            </a:extLst>
          </p:cNvPr>
          <p:cNvSpPr/>
          <p:nvPr/>
        </p:nvSpPr>
        <p:spPr>
          <a:xfrm>
            <a:off x="4786184" y="757881"/>
            <a:ext cx="1153297" cy="1128584"/>
          </a:xfrm>
          <a:prstGeom prst="wedgeEllipseCallout">
            <a:avLst>
              <a:gd name="adj1" fmla="val -62262"/>
              <a:gd name="adj2" fmla="val 6761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>
              <a:solidFill>
                <a:schemeClr val="bg1"/>
              </a:solidFill>
            </a:endParaRPr>
          </a:p>
        </p:txBody>
      </p:sp>
      <p:pic>
        <p:nvPicPr>
          <p:cNvPr id="6146" name="Picture 2" descr="👍 Pouce Vers Le Haut Emoji">
            <a:extLst>
              <a:ext uri="{FF2B5EF4-FFF2-40B4-BE49-F238E27FC236}">
                <a16:creationId xmlns:a16="http://schemas.microsoft.com/office/drawing/2014/main" id="{4D0ECEB9-B2F7-87F2-B4D7-B82085882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30" y="955589"/>
            <a:ext cx="712484" cy="71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77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699F0-5573-F2A4-6930-8B5D107EC592}"/>
              </a:ext>
            </a:extLst>
          </p:cNvPr>
          <p:cNvSpPr/>
          <p:nvPr/>
        </p:nvSpPr>
        <p:spPr>
          <a:xfrm>
            <a:off x="733168" y="354134"/>
            <a:ext cx="10643286" cy="6149729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124" name="Picture 4" descr="pictogramme homme noir isolé sur fond blanc. symbole masculin. le symbole  d'un homme. pictogramme homme debout. 5720213 Art vectoriel chez Vecteezy">
            <a:extLst>
              <a:ext uri="{FF2B5EF4-FFF2-40B4-BE49-F238E27FC236}">
                <a16:creationId xmlns:a16="http://schemas.microsoft.com/office/drawing/2014/main" id="{EF33D24C-D35F-F47B-066B-E637AC1CB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2"/>
          <a:stretch/>
        </p:blipFill>
        <p:spPr bwMode="auto">
          <a:xfrm>
            <a:off x="3019167" y="974396"/>
            <a:ext cx="6153665" cy="57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hylactère : pensées 4">
            <a:extLst>
              <a:ext uri="{FF2B5EF4-FFF2-40B4-BE49-F238E27FC236}">
                <a16:creationId xmlns:a16="http://schemas.microsoft.com/office/drawing/2014/main" id="{4AE97104-444C-A7A6-B407-85F11BE89BDE}"/>
              </a:ext>
            </a:extLst>
          </p:cNvPr>
          <p:cNvSpPr/>
          <p:nvPr/>
        </p:nvSpPr>
        <p:spPr>
          <a:xfrm>
            <a:off x="6697362" y="626074"/>
            <a:ext cx="2314832" cy="1408671"/>
          </a:xfrm>
          <a:prstGeom prst="cloudCallout">
            <a:avLst>
              <a:gd name="adj1" fmla="val -53573"/>
              <a:gd name="adj2" fmla="val 6776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6AE8F-4989-1BD4-AC3C-82396649CE27}"/>
              </a:ext>
            </a:extLst>
          </p:cNvPr>
          <p:cNvSpPr/>
          <p:nvPr/>
        </p:nvSpPr>
        <p:spPr>
          <a:xfrm>
            <a:off x="4073236" y="4911580"/>
            <a:ext cx="1126836" cy="11542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6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DA40BAC5-C744-3229-F124-32327528D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978" y="1640463"/>
            <a:ext cx="5362832" cy="407029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95C020-8161-CDF4-B883-32E8B981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DEVELOPPEMENT DE MODELES : KMEANS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22A5140A-E914-1249-45D5-832849AB5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6" y="1647568"/>
            <a:ext cx="5362832" cy="406125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5DC04070-722B-722F-286E-A1736F56E3E3}"/>
              </a:ext>
            </a:extLst>
          </p:cNvPr>
          <p:cNvSpPr txBox="1">
            <a:spLocks/>
          </p:cNvSpPr>
          <p:nvPr/>
        </p:nvSpPr>
        <p:spPr>
          <a:xfrm>
            <a:off x="6269976" y="1219826"/>
            <a:ext cx="5362833" cy="49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u="sng" dirty="0">
                <a:solidFill>
                  <a:schemeClr val="bg1">
                    <a:lumMod val="10000"/>
                  </a:schemeClr>
                </a:solidFill>
              </a:rPr>
              <a:t>Silhouette Score par Nombre de Clusters</a:t>
            </a:r>
            <a:endParaRPr lang="fr-FR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CD068F6-3F64-799B-BE07-1A5A0C4CC8F5}"/>
              </a:ext>
            </a:extLst>
          </p:cNvPr>
          <p:cNvSpPr txBox="1">
            <a:spLocks/>
          </p:cNvSpPr>
          <p:nvPr/>
        </p:nvSpPr>
        <p:spPr>
          <a:xfrm>
            <a:off x="518983" y="1219826"/>
            <a:ext cx="5362833" cy="49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600" b="1" u="sng" dirty="0">
                <a:solidFill>
                  <a:schemeClr val="bg1">
                    <a:lumMod val="10000"/>
                  </a:schemeClr>
                </a:solidFill>
              </a:rPr>
              <a:t>Méthode du Coude</a:t>
            </a:r>
            <a:endParaRPr lang="fr-FR" sz="14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EDE185B8-44C7-47DF-DB26-AEA21C3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8/19</a:t>
            </a:r>
          </a:p>
        </p:txBody>
      </p:sp>
    </p:spTree>
    <p:extLst>
      <p:ext uri="{BB962C8B-B14F-4D97-AF65-F5344CB8AC3E}">
        <p14:creationId xmlns:p14="http://schemas.microsoft.com/office/powerpoint/2010/main" val="235973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5C020-8161-CDF4-B883-32E8B981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DEVELOPPEMENT DE MODELES : KMEANS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D77B557-4FAF-C7C5-A887-1046BAB24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0" y="1088687"/>
            <a:ext cx="5970051" cy="175662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2124418C-7879-D316-489E-11A2FAF2E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0" y="2932000"/>
            <a:ext cx="5970051" cy="1756623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3E03568A-1B08-087C-798C-5AC16E31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940" y="4767638"/>
            <a:ext cx="5970051" cy="175347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DF8D507-82D5-BC00-25AC-D6A1EEE4EF5B}"/>
              </a:ext>
            </a:extLst>
          </p:cNvPr>
          <p:cNvSpPr txBox="1"/>
          <p:nvPr/>
        </p:nvSpPr>
        <p:spPr>
          <a:xfrm>
            <a:off x="6697363" y="1088687"/>
            <a:ext cx="490975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ARI Score </a:t>
            </a:r>
            <a:r>
              <a:rPr lang="fr-FR" sz="1600" dirty="0" err="1">
                <a:solidFill>
                  <a:schemeClr val="bg1"/>
                </a:solidFill>
              </a:rPr>
              <a:t>Mediane</a:t>
            </a:r>
            <a:r>
              <a:rPr lang="fr-FR" sz="1600" dirty="0">
                <a:solidFill>
                  <a:schemeClr val="bg1"/>
                </a:solidFill>
              </a:rPr>
              <a:t> (4 clusters) = 0.90 Moyenne = 0.82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ARI Score </a:t>
            </a:r>
            <a:r>
              <a:rPr lang="fr-FR" sz="1600" dirty="0" err="1">
                <a:solidFill>
                  <a:schemeClr val="bg1"/>
                </a:solidFill>
              </a:rPr>
              <a:t>Mediane</a:t>
            </a:r>
            <a:r>
              <a:rPr lang="fr-FR" sz="1600" dirty="0">
                <a:solidFill>
                  <a:schemeClr val="bg1"/>
                </a:solidFill>
              </a:rPr>
              <a:t> (5 clusters) = 0.95 Moyenne = 0.93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ARI Score </a:t>
            </a:r>
            <a:r>
              <a:rPr lang="fr-FR" sz="1600" dirty="0" err="1">
                <a:solidFill>
                  <a:schemeClr val="bg1"/>
                </a:solidFill>
              </a:rPr>
              <a:t>Mediane</a:t>
            </a:r>
            <a:r>
              <a:rPr lang="fr-FR" sz="1600" dirty="0">
                <a:solidFill>
                  <a:schemeClr val="bg1"/>
                </a:solidFill>
              </a:rPr>
              <a:t> (6 clusters) = 0.86 Moyenne = 0.78</a:t>
            </a:r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EDE185B8-44C7-47DF-DB26-AEA21C34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9/19</a:t>
            </a:r>
          </a:p>
        </p:txBody>
      </p:sp>
    </p:spTree>
    <p:extLst>
      <p:ext uri="{BB962C8B-B14F-4D97-AF65-F5344CB8AC3E}">
        <p14:creationId xmlns:p14="http://schemas.microsoft.com/office/powerpoint/2010/main" val="419780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8776AE3F-6FE7-F288-FA9E-270CA644AB0F}"/>
              </a:ext>
            </a:extLst>
          </p:cNvPr>
          <p:cNvSpPr txBox="1">
            <a:spLocks/>
          </p:cNvSpPr>
          <p:nvPr/>
        </p:nvSpPr>
        <p:spPr>
          <a:xfrm>
            <a:off x="0" y="180005"/>
            <a:ext cx="12192000" cy="59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SIMULATION DE MODELES : KMEANS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033F85B-CDDB-A857-ECC8-092B27F76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42127"/>
              </p:ext>
            </p:extLst>
          </p:nvPr>
        </p:nvGraphicFramePr>
        <p:xfrm>
          <a:off x="529322" y="1568705"/>
          <a:ext cx="6881275" cy="4679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368">
                  <a:extLst>
                    <a:ext uri="{9D8B030D-6E8A-4147-A177-3AD203B41FA5}">
                      <a16:colId xmlns:a16="http://schemas.microsoft.com/office/drawing/2014/main" val="5779528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3126827812"/>
                    </a:ext>
                  </a:extLst>
                </a:gridCol>
                <a:gridCol w="800798">
                  <a:extLst>
                    <a:ext uri="{9D8B030D-6E8A-4147-A177-3AD203B41FA5}">
                      <a16:colId xmlns:a16="http://schemas.microsoft.com/office/drawing/2014/main" val="2539692924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231208785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941946727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324065533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311278817"/>
                    </a:ext>
                  </a:extLst>
                </a:gridCol>
                <a:gridCol w="906814">
                  <a:extLst>
                    <a:ext uri="{9D8B030D-6E8A-4147-A177-3AD203B41FA5}">
                      <a16:colId xmlns:a16="http://schemas.microsoft.com/office/drawing/2014/main" val="98020800"/>
                    </a:ext>
                  </a:extLst>
                </a:gridCol>
              </a:tblGrid>
              <a:tr h="115786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total</a:t>
                      </a:r>
                    </a:p>
                    <a:p>
                      <a:pPr algn="ctr"/>
                      <a:r>
                        <a:rPr lang="fr-FR" sz="1400" dirty="0" err="1"/>
                        <a:t>purchase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delivery</a:t>
                      </a:r>
                      <a:r>
                        <a:rPr lang="fr-FR" sz="1400" dirty="0"/>
                        <a:t> time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delay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shipping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total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average</a:t>
                      </a:r>
                      <a:r>
                        <a:rPr lang="fr-FR" sz="1400" dirty="0"/>
                        <a:t>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purchase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numeric</a:t>
                      </a:r>
                      <a:endParaRPr lang="fr-FR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61287675"/>
                  </a:ext>
                </a:extLst>
              </a:tr>
              <a:tr h="58697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58B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rgbClr val="F588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-12</a:t>
                      </a:r>
                    </a:p>
                  </a:txBody>
                  <a:tcPr anchor="ctr">
                    <a:solidFill>
                      <a:srgbClr val="F486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21,12%</a:t>
                      </a:r>
                    </a:p>
                  </a:txBody>
                  <a:tcPr anchor="ctr">
                    <a:solidFill>
                      <a:srgbClr val="F47F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125,01BRL</a:t>
                      </a:r>
                    </a:p>
                  </a:txBody>
                  <a:tcPr anchor="ctr">
                    <a:solidFill>
                      <a:srgbClr val="F588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4,75</a:t>
                      </a:r>
                    </a:p>
                  </a:txBody>
                  <a:tcPr anchor="ctr">
                    <a:solidFill>
                      <a:srgbClr val="F05E4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172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6B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30584"/>
                  </a:ext>
                </a:extLst>
              </a:tr>
              <a:tr h="58697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58B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rgbClr val="F374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-10</a:t>
                      </a:r>
                    </a:p>
                  </a:txBody>
                  <a:tcPr anchor="ctr">
                    <a:solidFill>
                      <a:srgbClr val="F3765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21,97%</a:t>
                      </a:r>
                    </a:p>
                  </a:txBody>
                  <a:tcPr anchor="ctr">
                    <a:solidFill>
                      <a:srgbClr val="F47A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126,45BRL</a:t>
                      </a:r>
                    </a:p>
                  </a:txBody>
                  <a:tcPr anchor="ctr">
                    <a:solidFill>
                      <a:srgbClr val="F588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2,11</a:t>
                      </a:r>
                    </a:p>
                  </a:txBody>
                  <a:tcPr anchor="ctr">
                    <a:solidFill>
                      <a:srgbClr val="F9E2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472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C2B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01241"/>
                  </a:ext>
                </a:extLst>
              </a:tr>
              <a:tr h="58697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30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solidFill>
                      <a:srgbClr val="F47D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-12</a:t>
                      </a:r>
                    </a:p>
                  </a:txBody>
                  <a:tcPr anchor="ctr">
                    <a:solidFill>
                      <a:srgbClr val="F484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21,59%</a:t>
                      </a:r>
                    </a:p>
                  </a:txBody>
                  <a:tcPr anchor="ctr">
                    <a:solidFill>
                      <a:srgbClr val="F47C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124,71BRL</a:t>
                      </a:r>
                    </a:p>
                  </a:txBody>
                  <a:tcPr anchor="ctr">
                    <a:solidFill>
                      <a:srgbClr val="F588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4,19</a:t>
                      </a:r>
                    </a:p>
                  </a:txBody>
                  <a:tcPr anchor="ctr">
                    <a:solidFill>
                      <a:srgbClr val="F47D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270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58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53194"/>
                  </a:ext>
                </a:extLst>
              </a:tr>
              <a:tr h="58697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58B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solidFill>
                      <a:srgbClr val="F47D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-5</a:t>
                      </a:r>
                    </a:p>
                  </a:txBody>
                  <a:tcPr anchor="ctr">
                    <a:solidFill>
                      <a:srgbClr val="EF56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21,79%</a:t>
                      </a:r>
                    </a:p>
                  </a:txBody>
                  <a:tcPr anchor="ctr">
                    <a:solidFill>
                      <a:srgbClr val="F47C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134,91BRL</a:t>
                      </a:r>
                    </a:p>
                  </a:txBody>
                  <a:tcPr anchor="ctr">
                    <a:solidFill>
                      <a:srgbClr val="F484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1,88</a:t>
                      </a:r>
                    </a:p>
                  </a:txBody>
                  <a:tcPr anchor="ctr">
                    <a:solidFill>
                      <a:srgbClr val="FAEB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211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6A0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214450"/>
                  </a:ext>
                </a:extLst>
              </a:tr>
              <a:tr h="58697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58B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solidFill>
                      <a:srgbClr val="F47A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-13</a:t>
                      </a:r>
                    </a:p>
                  </a:txBody>
                  <a:tcPr anchor="ctr">
                    <a:solidFill>
                      <a:srgbClr val="F58B6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20,91%</a:t>
                      </a:r>
                    </a:p>
                  </a:txBody>
                  <a:tcPr anchor="ctr">
                    <a:solidFill>
                      <a:srgbClr val="F4815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124,26BRL</a:t>
                      </a:r>
                    </a:p>
                  </a:txBody>
                  <a:tcPr anchor="ctr">
                    <a:solidFill>
                      <a:srgbClr val="F588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4,74</a:t>
                      </a:r>
                    </a:p>
                  </a:txBody>
                  <a:tcPr anchor="ctr">
                    <a:solidFill>
                      <a:srgbClr val="F0604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436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539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49371"/>
                  </a:ext>
                </a:extLst>
              </a:tr>
              <a:tr h="586972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8A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6F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-12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845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5,52%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D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1120,15BRL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5061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4,19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D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289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7F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590366"/>
                  </a:ext>
                </a:extLst>
              </a:tr>
            </a:tbl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F88D5799-1BCC-AD1F-5FB9-F8509157D3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3104176"/>
              </p:ext>
            </p:extLst>
          </p:nvPr>
        </p:nvGraphicFramePr>
        <p:xfrm>
          <a:off x="6656285" y="1320800"/>
          <a:ext cx="6283960" cy="45624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ce réservé du numéro de diapositive 3">
            <a:extLst>
              <a:ext uri="{FF2B5EF4-FFF2-40B4-BE49-F238E27FC236}">
                <a16:creationId xmlns:a16="http://schemas.microsoft.com/office/drawing/2014/main" id="{09C7C775-47EE-B005-CEFB-C6F8FFB1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10/19</a:t>
            </a:r>
          </a:p>
        </p:txBody>
      </p:sp>
    </p:spTree>
    <p:extLst>
      <p:ext uri="{BB962C8B-B14F-4D97-AF65-F5344CB8AC3E}">
        <p14:creationId xmlns:p14="http://schemas.microsoft.com/office/powerpoint/2010/main" val="45665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527A256-AAF3-D644-6E43-AAA8B750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DEVELOPPEMENT DE MODELES : AGGLOMERATIVE CLUSTERING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AD260B7-BE5C-3ED9-5437-C3BD57BE8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85" y="1709734"/>
            <a:ext cx="7721209" cy="4070024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B263DF5-FF5C-313E-C13C-5B43690CE557}"/>
              </a:ext>
            </a:extLst>
          </p:cNvPr>
          <p:cNvSpPr txBox="1">
            <a:spLocks/>
          </p:cNvSpPr>
          <p:nvPr/>
        </p:nvSpPr>
        <p:spPr>
          <a:xfrm>
            <a:off x="517584" y="1213484"/>
            <a:ext cx="7721209" cy="49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400" b="1" u="sng" dirty="0">
                <a:solidFill>
                  <a:schemeClr val="bg1">
                    <a:lumMod val="10000"/>
                  </a:schemeClr>
                </a:solidFill>
              </a:rPr>
              <a:t>Diagramme d'Inertie</a:t>
            </a:r>
            <a:endParaRPr lang="fr-FR" sz="2000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3D688003-0806-42E7-95E4-3730FE15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11/19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A59A03F-E556-95F6-5FAA-726C25192590}"/>
              </a:ext>
            </a:extLst>
          </p:cNvPr>
          <p:cNvSpPr txBox="1"/>
          <p:nvPr/>
        </p:nvSpPr>
        <p:spPr>
          <a:xfrm>
            <a:off x="8591909" y="1709733"/>
            <a:ext cx="30152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/>
                </a:solidFill>
              </a:rPr>
              <a:t>Appliqué sur un </a:t>
            </a:r>
            <a:r>
              <a:rPr lang="fr-FR" sz="1600" dirty="0" err="1">
                <a:solidFill>
                  <a:schemeClr val="bg1"/>
                </a:solidFill>
              </a:rPr>
              <a:t>sample</a:t>
            </a:r>
            <a:r>
              <a:rPr lang="fr-FR" sz="1600" dirty="0">
                <a:solidFill>
                  <a:schemeClr val="bg1"/>
                </a:solidFill>
              </a:rPr>
              <a:t> de 10.000 clients</a:t>
            </a:r>
          </a:p>
          <a:p>
            <a:endParaRPr lang="fr-FR" sz="1600" dirty="0">
              <a:solidFill>
                <a:schemeClr val="bg1"/>
              </a:solidFill>
            </a:endParaRPr>
          </a:p>
          <a:p>
            <a:r>
              <a:rPr lang="fr-FR" sz="1600" dirty="0">
                <a:solidFill>
                  <a:schemeClr val="bg1"/>
                </a:solidFill>
              </a:rPr>
              <a:t>linkage = </a:t>
            </a:r>
            <a:r>
              <a:rPr lang="fr-FR" sz="1600" dirty="0" err="1">
                <a:solidFill>
                  <a:schemeClr val="bg1"/>
                </a:solidFill>
              </a:rPr>
              <a:t>ward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r>
              <a:rPr lang="fr-FR" sz="16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fr-FR" sz="1600" dirty="0">
                <a:solidFill>
                  <a:schemeClr val="bg1"/>
                </a:solidFill>
              </a:rPr>
              <a:t> minimise la variance totale au sein des clusters.</a:t>
            </a:r>
          </a:p>
        </p:txBody>
      </p:sp>
    </p:spTree>
    <p:extLst>
      <p:ext uri="{BB962C8B-B14F-4D97-AF65-F5344CB8AC3E}">
        <p14:creationId xmlns:p14="http://schemas.microsoft.com/office/powerpoint/2010/main" val="1834636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5C020-8161-CDF4-B883-32E8B981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SIMULATION DE MODELES : AGGLOMERATIVE CLUSTERING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325A790E-ACCE-8B41-FEBB-19A9E61C0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47303"/>
              </p:ext>
            </p:extLst>
          </p:nvPr>
        </p:nvGraphicFramePr>
        <p:xfrm>
          <a:off x="552090" y="1577224"/>
          <a:ext cx="6599208" cy="455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24">
                  <a:extLst>
                    <a:ext uri="{9D8B030D-6E8A-4147-A177-3AD203B41FA5}">
                      <a16:colId xmlns:a16="http://schemas.microsoft.com/office/drawing/2014/main" val="577952800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3126827812"/>
                    </a:ext>
                  </a:extLst>
                </a:gridCol>
                <a:gridCol w="793630">
                  <a:extLst>
                    <a:ext uri="{9D8B030D-6E8A-4147-A177-3AD203B41FA5}">
                      <a16:colId xmlns:a16="http://schemas.microsoft.com/office/drawing/2014/main" val="2539692924"/>
                    </a:ext>
                  </a:extLst>
                </a:gridCol>
                <a:gridCol w="621102">
                  <a:extLst>
                    <a:ext uri="{9D8B030D-6E8A-4147-A177-3AD203B41FA5}">
                      <a16:colId xmlns:a16="http://schemas.microsoft.com/office/drawing/2014/main" val="231208785"/>
                    </a:ext>
                  </a:extLst>
                </a:gridCol>
                <a:gridCol w="836762">
                  <a:extLst>
                    <a:ext uri="{9D8B030D-6E8A-4147-A177-3AD203B41FA5}">
                      <a16:colId xmlns:a16="http://schemas.microsoft.com/office/drawing/2014/main" val="1941946727"/>
                    </a:ext>
                  </a:extLst>
                </a:gridCol>
                <a:gridCol w="862642">
                  <a:extLst>
                    <a:ext uri="{9D8B030D-6E8A-4147-A177-3AD203B41FA5}">
                      <a16:colId xmlns:a16="http://schemas.microsoft.com/office/drawing/2014/main" val="3324065533"/>
                    </a:ext>
                  </a:extLst>
                </a:gridCol>
                <a:gridCol w="810883">
                  <a:extLst>
                    <a:ext uri="{9D8B030D-6E8A-4147-A177-3AD203B41FA5}">
                      <a16:colId xmlns:a16="http://schemas.microsoft.com/office/drawing/2014/main" val="2311278817"/>
                    </a:ext>
                  </a:extLst>
                </a:gridCol>
                <a:gridCol w="1026544">
                  <a:extLst>
                    <a:ext uri="{9D8B030D-6E8A-4147-A177-3AD203B41FA5}">
                      <a16:colId xmlns:a16="http://schemas.microsoft.com/office/drawing/2014/main" val="98020800"/>
                    </a:ext>
                  </a:extLst>
                </a:gridCol>
              </a:tblGrid>
              <a:tr h="1289385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total</a:t>
                      </a:r>
                    </a:p>
                    <a:p>
                      <a:pPr algn="ctr"/>
                      <a:r>
                        <a:rPr lang="fr-FR" sz="1400" dirty="0" err="1"/>
                        <a:t>purchase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delivery</a:t>
                      </a:r>
                      <a:r>
                        <a:rPr lang="fr-FR" sz="1400" dirty="0"/>
                        <a:t> time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delay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shipping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total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average</a:t>
                      </a:r>
                      <a:r>
                        <a:rPr lang="fr-FR" sz="1400" dirty="0"/>
                        <a:t> score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Latest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purchase</a:t>
                      </a:r>
                      <a:r>
                        <a:rPr lang="fr-FR" sz="1400" dirty="0"/>
                        <a:t> </a:t>
                      </a:r>
                      <a:r>
                        <a:rPr lang="fr-FR" sz="1400" dirty="0" err="1"/>
                        <a:t>numeric</a:t>
                      </a:r>
                      <a:endParaRPr lang="fr-FR" sz="1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61287675"/>
                  </a:ext>
                </a:extLst>
              </a:tr>
              <a:tr h="65364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48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solidFill>
                      <a:srgbClr val="F374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 anchor="ctr">
                    <a:solidFill>
                      <a:srgbClr val="ED4E3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22,41%</a:t>
                      </a:r>
                    </a:p>
                  </a:txBody>
                  <a:tcPr anchor="ctr">
                    <a:solidFill>
                      <a:srgbClr val="F26F4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116,90BRL</a:t>
                      </a:r>
                    </a:p>
                  </a:txBody>
                  <a:tcPr anchor="ctr">
                    <a:solidFill>
                      <a:srgbClr val="F48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1,79</a:t>
                      </a:r>
                    </a:p>
                  </a:txBody>
                  <a:tcPr anchor="ctr">
                    <a:solidFill>
                      <a:srgbClr val="FAEB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257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845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730584"/>
                  </a:ext>
                </a:extLst>
              </a:tr>
              <a:tr h="65364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03051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solidFill>
                      <a:srgbClr val="F378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-11</a:t>
                      </a:r>
                    </a:p>
                  </a:txBody>
                  <a:tcPr anchor="ctr">
                    <a:solidFill>
                      <a:srgbClr val="F378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21,33%</a:t>
                      </a:r>
                    </a:p>
                  </a:txBody>
                  <a:tcPr anchor="ctr">
                    <a:solidFill>
                      <a:srgbClr val="F374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128,54BRL</a:t>
                      </a:r>
                    </a:p>
                  </a:txBody>
                  <a:tcPr anchor="ctr">
                    <a:solidFill>
                      <a:srgbClr val="F47F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4,14</a:t>
                      </a:r>
                    </a:p>
                  </a:txBody>
                  <a:tcPr anchor="ctr">
                    <a:solidFill>
                      <a:srgbClr val="F3785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273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47D5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01241"/>
                  </a:ext>
                </a:extLst>
              </a:tr>
              <a:tr h="65364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48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solidFill>
                      <a:srgbClr val="F2694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-14</a:t>
                      </a:r>
                    </a:p>
                  </a:txBody>
                  <a:tcPr anchor="ctr">
                    <a:solidFill>
                      <a:srgbClr val="F588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21,93%</a:t>
                      </a:r>
                    </a:p>
                  </a:txBody>
                  <a:tcPr anchor="ctr">
                    <a:solidFill>
                      <a:srgbClr val="F3714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107,71BRL</a:t>
                      </a:r>
                    </a:p>
                  </a:txBody>
                  <a:tcPr anchor="ctr">
                    <a:solidFill>
                      <a:srgbClr val="F4865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4,53</a:t>
                      </a:r>
                    </a:p>
                  </a:txBody>
                  <a:tcPr anchor="ctr">
                    <a:solidFill>
                      <a:srgbClr val="F162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498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A1A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753194"/>
                  </a:ext>
                </a:extLst>
              </a:tr>
              <a:tr h="65364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48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anchor="ctr">
                    <a:solidFill>
                      <a:srgbClr val="F47D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-12</a:t>
                      </a:r>
                    </a:p>
                  </a:txBody>
                  <a:tcPr anchor="ctr">
                    <a:solidFill>
                      <a:srgbClr val="F47C5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21,42%</a:t>
                      </a:r>
                    </a:p>
                  </a:txBody>
                  <a:tcPr anchor="ctr">
                    <a:solidFill>
                      <a:srgbClr val="F374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114,49BRL</a:t>
                      </a:r>
                    </a:p>
                  </a:txBody>
                  <a:tcPr anchor="ctr">
                    <a:solidFill>
                      <a:srgbClr val="F48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4,72</a:t>
                      </a:r>
                    </a:p>
                  </a:txBody>
                  <a:tcPr anchor="ctr">
                    <a:solidFill>
                      <a:srgbClr val="EF564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215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597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214450"/>
                  </a:ext>
                </a:extLst>
              </a:tr>
              <a:tr h="653647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F483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solidFill>
                      <a:srgbClr val="F3734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-12</a:t>
                      </a:r>
                    </a:p>
                  </a:txBody>
                  <a:tcPr anchor="ctr">
                    <a:solidFill>
                      <a:srgbClr val="F47A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bg1"/>
                          </a:solidFill>
                        </a:rPr>
                        <a:t>7,53%</a:t>
                      </a:r>
                    </a:p>
                  </a:txBody>
                  <a:tcPr anchor="ctr">
                    <a:solidFill>
                      <a:srgbClr val="F6BE9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699,99BRL</a:t>
                      </a:r>
                    </a:p>
                  </a:txBody>
                  <a:tcPr anchor="ctr">
                    <a:solidFill>
                      <a:srgbClr val="701F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4,41</a:t>
                      </a:r>
                    </a:p>
                  </a:txBody>
                  <a:tcPr anchor="ctr">
                    <a:solidFill>
                      <a:srgbClr val="F267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235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58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449371"/>
                  </a:ext>
                </a:extLst>
              </a:tr>
            </a:tbl>
          </a:graphicData>
        </a:graphic>
      </p:graphicFrame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AD2540C3-12B4-9ADB-5DE1-65743C082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52910"/>
              </p:ext>
            </p:extLst>
          </p:nvPr>
        </p:nvGraphicFramePr>
        <p:xfrm>
          <a:off x="6987396" y="1276709"/>
          <a:ext cx="4891178" cy="4701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971320E6-9848-85D9-E58A-968EFB44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12/19</a:t>
            </a:r>
          </a:p>
        </p:txBody>
      </p:sp>
    </p:spTree>
    <p:extLst>
      <p:ext uri="{BB962C8B-B14F-4D97-AF65-F5344CB8AC3E}">
        <p14:creationId xmlns:p14="http://schemas.microsoft.com/office/powerpoint/2010/main" val="80143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417898D-167C-1627-5A1F-82F4263BC961}"/>
              </a:ext>
            </a:extLst>
          </p:cNvPr>
          <p:cNvSpPr txBox="1">
            <a:spLocks/>
          </p:cNvSpPr>
          <p:nvPr/>
        </p:nvSpPr>
        <p:spPr>
          <a:xfrm>
            <a:off x="0" y="180005"/>
            <a:ext cx="12192000" cy="59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DEVELOPPEMENT &amp; SIMULATION DE MODELES : DBSCAN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707B0A-66F5-15E3-D045-0F67596A8DB6}"/>
              </a:ext>
            </a:extLst>
          </p:cNvPr>
          <p:cNvSpPr txBox="1"/>
          <p:nvPr/>
        </p:nvSpPr>
        <p:spPr>
          <a:xfrm>
            <a:off x="7316598" y="1053248"/>
            <a:ext cx="402900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Paramétrage optimal : </a:t>
            </a:r>
          </a:p>
          <a:p>
            <a:endParaRPr lang="fr-FR" sz="5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fr-FR" dirty="0">
                <a:solidFill>
                  <a:schemeClr val="bg1"/>
                </a:solidFill>
              </a:rPr>
              <a:t>Nb. Epsilon = 0,9 &amp; minimum </a:t>
            </a:r>
            <a:r>
              <a:rPr lang="fr-FR" dirty="0" err="1">
                <a:solidFill>
                  <a:schemeClr val="bg1"/>
                </a:solidFill>
              </a:rPr>
              <a:t>samples</a:t>
            </a:r>
            <a:r>
              <a:rPr lang="fr-FR" dirty="0">
                <a:solidFill>
                  <a:schemeClr val="bg1"/>
                </a:solidFill>
              </a:rPr>
              <a:t> = 9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nb. Clusters = 6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nb. </a:t>
            </a:r>
            <a:r>
              <a:rPr lang="fr-FR" dirty="0" err="1">
                <a:solidFill>
                  <a:schemeClr val="bg1"/>
                </a:solidFill>
                <a:sym typeface="Wingdings" panose="05000000000000000000" pitchFamily="2" charset="2"/>
              </a:rPr>
              <a:t>Outliers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 = 154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F653EE7D-CCD4-AC85-1B39-8B3C0E9CE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3344802"/>
              </p:ext>
            </p:extLst>
          </p:nvPr>
        </p:nvGraphicFramePr>
        <p:xfrm>
          <a:off x="6885512" y="2407640"/>
          <a:ext cx="4891178" cy="41547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D2FE97CC-2D76-DDE6-76AC-1C36DCF5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64" y="1053249"/>
            <a:ext cx="6834422" cy="5509120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F9D917-97E1-6F51-A7A7-33D60C4A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13/19</a:t>
            </a:r>
          </a:p>
        </p:txBody>
      </p:sp>
    </p:spTree>
    <p:extLst>
      <p:ext uri="{BB962C8B-B14F-4D97-AF65-F5344CB8AC3E}">
        <p14:creationId xmlns:p14="http://schemas.microsoft.com/office/powerpoint/2010/main" val="415404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CEACFE6F-2A48-26AA-95DA-F822A60FD7D5}"/>
              </a:ext>
            </a:extLst>
          </p:cNvPr>
          <p:cNvSpPr txBox="1"/>
          <p:nvPr/>
        </p:nvSpPr>
        <p:spPr>
          <a:xfrm>
            <a:off x="1374239" y="3886291"/>
            <a:ext cx="94435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Choix Final : K-</a:t>
            </a:r>
            <a:r>
              <a:rPr lang="fr-FR" b="1" dirty="0" err="1">
                <a:solidFill>
                  <a:schemeClr val="bg1"/>
                </a:solidFill>
              </a:rPr>
              <a:t>Means</a:t>
            </a:r>
            <a:endParaRPr lang="fr-FR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Efficacité sur Données Standardisées</a:t>
            </a:r>
            <a:endParaRPr lang="fr-FR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Simplicité &amp; Performance</a:t>
            </a:r>
            <a:r>
              <a:rPr lang="fr-FR" dirty="0">
                <a:solidFill>
                  <a:schemeClr val="bg1"/>
                </a:solidFill>
              </a:rPr>
              <a:t> : Fournit une segmentation claire avec une bonne réactivité aux changements de comportement client.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bg1"/>
                </a:solidFill>
              </a:rPr>
              <a:t>Réplicabilité</a:t>
            </a:r>
            <a:r>
              <a:rPr lang="fr-FR" dirty="0">
                <a:solidFill>
                  <a:schemeClr val="bg1"/>
                </a:solidFill>
              </a:rPr>
              <a:t> : Facilite la mise à jour régulière des clusters, conforme aux besoins d'adaptation du modèle.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A4A8A5-7D4E-DE09-B902-72F1A752C37D}"/>
              </a:ext>
            </a:extLst>
          </p:cNvPr>
          <p:cNvSpPr txBox="1">
            <a:spLocks/>
          </p:cNvSpPr>
          <p:nvPr/>
        </p:nvSpPr>
        <p:spPr>
          <a:xfrm>
            <a:off x="0" y="180005"/>
            <a:ext cx="12192000" cy="5950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COMPARAISON DES MODELES &amp; Choix du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modele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final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D36822D-24C4-BCC0-BB46-71A3835DE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43017"/>
              </p:ext>
            </p:extLst>
          </p:nvPr>
        </p:nvGraphicFramePr>
        <p:xfrm>
          <a:off x="2032000" y="985051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248419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62529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95210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Modèle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38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K-</a:t>
                      </a:r>
                      <a:r>
                        <a:rPr lang="fr-FR" dirty="0" err="1"/>
                        <a:t>Means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Simplicité</a:t>
                      </a:r>
                    </a:p>
                    <a:p>
                      <a:r>
                        <a:rPr lang="fr-FR" dirty="0"/>
                        <a:t>Scalabilité</a:t>
                      </a:r>
                    </a:p>
                    <a:p>
                      <a:r>
                        <a:rPr lang="fr-FR" dirty="0"/>
                        <a:t>Segmentation Claire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Sensibilité aux </a:t>
                      </a:r>
                      <a:r>
                        <a:rPr lang="fr-FR" dirty="0" err="1"/>
                        <a:t>Outliers</a:t>
                      </a:r>
                      <a:endParaRPr lang="fr-FR" dirty="0"/>
                    </a:p>
                    <a:p>
                      <a:r>
                        <a:rPr lang="fr-FR" dirty="0"/>
                        <a:t>Forme des Clusters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334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Agglomerative</a:t>
                      </a:r>
                      <a:r>
                        <a:rPr lang="fr-FR" dirty="0"/>
                        <a:t> 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Visualisation</a:t>
                      </a:r>
                    </a:p>
                    <a:p>
                      <a:r>
                        <a:rPr lang="fr-FR" dirty="0"/>
                        <a:t>Flexibilité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Complexité</a:t>
                      </a:r>
                    </a:p>
                    <a:p>
                      <a:r>
                        <a:rPr lang="fr-FR" dirty="0"/>
                        <a:t>Pas de Réaffectation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504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DBSCAN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Robustesse</a:t>
                      </a:r>
                    </a:p>
                    <a:p>
                      <a:r>
                        <a:rPr lang="fr-FR" dirty="0"/>
                        <a:t>0 </a:t>
                      </a:r>
                      <a:r>
                        <a:rPr lang="fr-FR" dirty="0" err="1"/>
                        <a:t>Pré-Requis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Paramétrage Complexe</a:t>
                      </a:r>
                    </a:p>
                    <a:p>
                      <a:r>
                        <a:rPr lang="fr-FR" dirty="0" err="1"/>
                        <a:t>Scablabilité</a:t>
                      </a:r>
                      <a:r>
                        <a:rPr lang="fr-FR" dirty="0"/>
                        <a:t> Limitée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78881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153C3C9A-321B-3C9A-C6B1-3A2BBD2B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14/19</a:t>
            </a:r>
          </a:p>
        </p:txBody>
      </p:sp>
    </p:spTree>
    <p:extLst>
      <p:ext uri="{BB962C8B-B14F-4D97-AF65-F5344CB8AC3E}">
        <p14:creationId xmlns:p14="http://schemas.microsoft.com/office/powerpoint/2010/main" val="119291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E3FDFD-4B84-B82E-4D8C-C8FBD01F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872" y="2965623"/>
            <a:ext cx="8911687" cy="726895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0314A4-CDDA-4CC0-2C85-9CF4BB4A2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871" y="3892377"/>
            <a:ext cx="10764323" cy="2579543"/>
          </a:xfrm>
        </p:spPr>
        <p:txBody>
          <a:bodyPr>
            <a:normAutofit/>
          </a:bodyPr>
          <a:lstStyle/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1.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</a:rPr>
              <a:t>Feature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 Engineering &amp; Analyse Exploratoire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2. Développement &amp; Simulation de Modè</a:t>
            </a:r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les</a:t>
            </a:r>
            <a:endParaRPr lang="fr-FR" sz="2400" b="1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3. Description Actionnable des Groupes de Clients (Clusters)</a:t>
            </a:r>
          </a:p>
          <a:p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4. Proposition de Contrat de Maintenance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3AC3602-A61D-FDE6-4202-0D8CB968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1/19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832B394B-43F6-5A84-CCBF-BEC8EDCE246A}"/>
              </a:ext>
            </a:extLst>
          </p:cNvPr>
          <p:cNvSpPr txBox="1">
            <a:spLocks/>
          </p:cNvSpPr>
          <p:nvPr/>
        </p:nvSpPr>
        <p:spPr>
          <a:xfrm>
            <a:off x="1295873" y="587041"/>
            <a:ext cx="8911687" cy="7268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b="1" dirty="0">
                <a:solidFill>
                  <a:schemeClr val="bg1">
                    <a:lumMod val="10000"/>
                  </a:schemeClr>
                </a:solidFill>
              </a:rPr>
              <a:t>ENJEUX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0387F1D-4548-9518-D73F-0486B66DC1A3}"/>
              </a:ext>
            </a:extLst>
          </p:cNvPr>
          <p:cNvSpPr txBox="1">
            <a:spLocks/>
          </p:cNvSpPr>
          <p:nvPr/>
        </p:nvSpPr>
        <p:spPr>
          <a:xfrm>
            <a:off x="1295870" y="1345814"/>
            <a:ext cx="9600257" cy="168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Mise en Place </a:t>
            </a:r>
            <a:r>
              <a:rPr lang="fr-FR" sz="2400" b="1" dirty="0" err="1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Ecosysteme</a:t>
            </a: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 Data</a:t>
            </a:r>
          </a:p>
          <a:p>
            <a:pPr marL="0" indent="0">
              <a:buNone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Construction &amp; Maintenance d’un Dashboard</a:t>
            </a:r>
          </a:p>
          <a:p>
            <a:pPr marL="0" indent="0">
              <a:buNone/>
            </a:pPr>
            <a:r>
              <a:rPr lang="fr-FR" sz="2400" b="1" dirty="0">
                <a:solidFill>
                  <a:schemeClr val="bg1">
                    <a:lumMod val="10000"/>
                  </a:schemeClr>
                </a:solidFill>
                <a:sym typeface="Wingdings" panose="05000000000000000000" pitchFamily="2" charset="2"/>
              </a:rPr>
              <a:t>Segmentation Clientèle</a:t>
            </a:r>
          </a:p>
        </p:txBody>
      </p:sp>
    </p:spTree>
    <p:extLst>
      <p:ext uri="{BB962C8B-B14F-4D97-AF65-F5344CB8AC3E}">
        <p14:creationId xmlns:p14="http://schemas.microsoft.com/office/powerpoint/2010/main" val="1369798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5C020-8161-CDF4-B883-32E8B981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CARACTERISTIQUES des Clusters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1B24491-C51B-5FDA-6976-DCE3B88F33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3" b="-2"/>
          <a:stretch/>
        </p:blipFill>
        <p:spPr bwMode="auto">
          <a:xfrm>
            <a:off x="361830" y="1676376"/>
            <a:ext cx="5556649" cy="18558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363ABC6-EAAF-6ED4-C395-7A52B661A2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/>
          <a:stretch/>
        </p:blipFill>
        <p:spPr bwMode="auto">
          <a:xfrm>
            <a:off x="6189874" y="1676376"/>
            <a:ext cx="5556649" cy="18558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FD38AB2-1B47-3392-8AE9-DD11407C4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/>
          <a:stretch/>
        </p:blipFill>
        <p:spPr bwMode="auto">
          <a:xfrm>
            <a:off x="361830" y="4018038"/>
            <a:ext cx="5556649" cy="185582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815F3D3-105E-ACD7-4428-71B763735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21"/>
          <a:stretch/>
        </p:blipFill>
        <p:spPr bwMode="auto">
          <a:xfrm>
            <a:off x="6189874" y="4018038"/>
            <a:ext cx="5556649" cy="1855819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B81488-5C08-7579-E0C8-2444E392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15/19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E8F285-07BB-4E36-703A-54F6B53271C3}"/>
              </a:ext>
            </a:extLst>
          </p:cNvPr>
          <p:cNvSpPr txBox="1"/>
          <p:nvPr/>
        </p:nvSpPr>
        <p:spPr>
          <a:xfrm>
            <a:off x="361830" y="1337822"/>
            <a:ext cx="5556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Nombre total d’achats/client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2B41007-764C-48BE-8C36-49B0690591BB}"/>
              </a:ext>
            </a:extLst>
          </p:cNvPr>
          <p:cNvSpPr txBox="1"/>
          <p:nvPr/>
        </p:nvSpPr>
        <p:spPr>
          <a:xfrm>
            <a:off x="6189874" y="1337822"/>
            <a:ext cx="5556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Montant total des achats/client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E1430E6-7AAE-8EEA-3834-246D3FD124C3}"/>
              </a:ext>
            </a:extLst>
          </p:cNvPr>
          <p:cNvSpPr txBox="1"/>
          <p:nvPr/>
        </p:nvSpPr>
        <p:spPr>
          <a:xfrm>
            <a:off x="361830" y="3681049"/>
            <a:ext cx="5556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Niveau d’ancienneté/client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908986E-F78E-4EBA-9A06-84259D271F35}"/>
              </a:ext>
            </a:extLst>
          </p:cNvPr>
          <p:cNvSpPr txBox="1"/>
          <p:nvPr/>
        </p:nvSpPr>
        <p:spPr>
          <a:xfrm>
            <a:off x="6189874" y="3681049"/>
            <a:ext cx="55566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Score attribué/client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96FC76-4445-ED07-1546-2AB2C8252B29}"/>
              </a:ext>
            </a:extLst>
          </p:cNvPr>
          <p:cNvSpPr txBox="1"/>
          <p:nvPr/>
        </p:nvSpPr>
        <p:spPr>
          <a:xfrm>
            <a:off x="3275852" y="857763"/>
            <a:ext cx="55566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u="sng" dirty="0">
                <a:solidFill>
                  <a:schemeClr val="bg1"/>
                </a:solidFill>
              </a:rPr>
              <a:t>Distribution des Valeurs par Clusters K-</a:t>
            </a:r>
            <a:r>
              <a:rPr lang="fr-FR" sz="2000" u="sng" dirty="0" err="1">
                <a:solidFill>
                  <a:schemeClr val="bg1"/>
                </a:solidFill>
              </a:rPr>
              <a:t>Means</a:t>
            </a:r>
            <a:endParaRPr lang="fr-FR" sz="2000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0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FB5B7A55-5DC4-E401-CA7E-0E62CCE5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Description Actionnable des Clusters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1F01166-664B-99DD-10D3-D10F61284D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95126"/>
              </p:ext>
            </p:extLst>
          </p:nvPr>
        </p:nvGraphicFramePr>
        <p:xfrm>
          <a:off x="2052470" y="1180455"/>
          <a:ext cx="7123791" cy="5067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5098">
                  <a:extLst>
                    <a:ext uri="{9D8B030D-6E8A-4147-A177-3AD203B41FA5}">
                      <a16:colId xmlns:a16="http://schemas.microsoft.com/office/drawing/2014/main" val="569352693"/>
                    </a:ext>
                  </a:extLst>
                </a:gridCol>
                <a:gridCol w="1031358">
                  <a:extLst>
                    <a:ext uri="{9D8B030D-6E8A-4147-A177-3AD203B41FA5}">
                      <a16:colId xmlns:a16="http://schemas.microsoft.com/office/drawing/2014/main" val="4020033987"/>
                    </a:ext>
                  </a:extLst>
                </a:gridCol>
                <a:gridCol w="967563">
                  <a:extLst>
                    <a:ext uri="{9D8B030D-6E8A-4147-A177-3AD203B41FA5}">
                      <a16:colId xmlns:a16="http://schemas.microsoft.com/office/drawing/2014/main" val="3779436991"/>
                    </a:ext>
                  </a:extLst>
                </a:gridCol>
                <a:gridCol w="1265274">
                  <a:extLst>
                    <a:ext uri="{9D8B030D-6E8A-4147-A177-3AD203B41FA5}">
                      <a16:colId xmlns:a16="http://schemas.microsoft.com/office/drawing/2014/main" val="2957439964"/>
                    </a:ext>
                  </a:extLst>
                </a:gridCol>
                <a:gridCol w="1084498">
                  <a:extLst>
                    <a:ext uri="{9D8B030D-6E8A-4147-A177-3AD203B41FA5}">
                      <a16:colId xmlns:a16="http://schemas.microsoft.com/office/drawing/2014/main" val="3330689487"/>
                    </a:ext>
                  </a:extLst>
                </a:gridCol>
              </a:tblGrid>
              <a:tr h="723992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CLUSTERS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Nombre d’Achats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Montant Total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Ancienneté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Note Attribuée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10385515"/>
                  </a:ext>
                </a:extLst>
              </a:tr>
              <a:tr h="723992">
                <a:tc>
                  <a:txBody>
                    <a:bodyPr/>
                    <a:lstStyle/>
                    <a:p>
                      <a:r>
                        <a:rPr lang="fr-FR" dirty="0"/>
                        <a:t>0. Les </a:t>
                      </a:r>
                      <a:r>
                        <a:rPr lang="fr-FR" dirty="0" err="1"/>
                        <a:t>Newcomers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85494136"/>
                  </a:ext>
                </a:extLst>
              </a:tr>
              <a:tr h="723992">
                <a:tc>
                  <a:txBody>
                    <a:bodyPr/>
                    <a:lstStyle/>
                    <a:p>
                      <a:r>
                        <a:rPr lang="fr-FR" dirty="0"/>
                        <a:t>1. Les Déçus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0165566"/>
                  </a:ext>
                </a:extLst>
              </a:tr>
              <a:tr h="723992">
                <a:tc>
                  <a:txBody>
                    <a:bodyPr/>
                    <a:lstStyle/>
                    <a:p>
                      <a:r>
                        <a:rPr lang="fr-FR" dirty="0"/>
                        <a:t>2. Les Serial-</a:t>
                      </a:r>
                      <a:r>
                        <a:rPr lang="fr-FR" dirty="0" err="1"/>
                        <a:t>Shoppers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46550380"/>
                  </a:ext>
                </a:extLst>
              </a:tr>
              <a:tr h="723992">
                <a:tc>
                  <a:txBody>
                    <a:bodyPr/>
                    <a:lstStyle/>
                    <a:p>
                      <a:r>
                        <a:rPr lang="fr-FR" dirty="0"/>
                        <a:t>3. Les Pas Contents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6250011"/>
                  </a:ext>
                </a:extLst>
              </a:tr>
              <a:tr h="723992">
                <a:tc>
                  <a:txBody>
                    <a:bodyPr/>
                    <a:lstStyle/>
                    <a:p>
                      <a:r>
                        <a:rPr lang="fr-FR" dirty="0"/>
                        <a:t>4. Les One-Shop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7294396"/>
                  </a:ext>
                </a:extLst>
              </a:tr>
              <a:tr h="723992">
                <a:tc>
                  <a:txBody>
                    <a:bodyPr/>
                    <a:lstStyle/>
                    <a:p>
                      <a:r>
                        <a:rPr lang="fr-FR" dirty="0"/>
                        <a:t>5. Les Grossistes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33812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77F91D1-BFC6-261B-F3BF-59F28154D38F}"/>
              </a:ext>
            </a:extLst>
          </p:cNvPr>
          <p:cNvSpPr/>
          <p:nvPr/>
        </p:nvSpPr>
        <p:spPr>
          <a:xfrm>
            <a:off x="6122498" y="3648559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E060F8AB-5AE0-549A-0433-1483E09023DB}"/>
              </a:ext>
            </a:extLst>
          </p:cNvPr>
          <p:cNvSpPr/>
          <p:nvPr/>
        </p:nvSpPr>
        <p:spPr>
          <a:xfrm rot="18917314">
            <a:off x="8407426" y="3514238"/>
            <a:ext cx="495946" cy="3409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D07C84A0-B2F7-9A57-4DB1-DEADDA03EA9B}"/>
              </a:ext>
            </a:extLst>
          </p:cNvPr>
          <p:cNvSpPr/>
          <p:nvPr/>
        </p:nvSpPr>
        <p:spPr>
          <a:xfrm rot="2694079">
            <a:off x="8412020" y="2822270"/>
            <a:ext cx="495946" cy="3409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7E527EA9-1793-C130-E3EB-807A47B1788D}"/>
              </a:ext>
            </a:extLst>
          </p:cNvPr>
          <p:cNvSpPr/>
          <p:nvPr/>
        </p:nvSpPr>
        <p:spPr>
          <a:xfrm rot="2694079">
            <a:off x="8405737" y="4302194"/>
            <a:ext cx="495946" cy="3409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01F76684-D06D-E864-AA38-1A2E8A8C47BE}"/>
              </a:ext>
            </a:extLst>
          </p:cNvPr>
          <p:cNvSpPr/>
          <p:nvPr/>
        </p:nvSpPr>
        <p:spPr>
          <a:xfrm rot="18917314">
            <a:off x="5096902" y="3543945"/>
            <a:ext cx="495946" cy="3409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E903C3A-2D16-B533-0FFA-81D305BD5911}"/>
              </a:ext>
            </a:extLst>
          </p:cNvPr>
          <p:cNvSpPr/>
          <p:nvPr/>
        </p:nvSpPr>
        <p:spPr>
          <a:xfrm rot="2694079">
            <a:off x="7207648" y="2101832"/>
            <a:ext cx="495946" cy="3409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3F25DA2B-4E04-93EF-A6E2-D34D724A6A98}"/>
              </a:ext>
            </a:extLst>
          </p:cNvPr>
          <p:cNvSpPr/>
          <p:nvPr/>
        </p:nvSpPr>
        <p:spPr>
          <a:xfrm rot="18917314">
            <a:off x="8405559" y="2101646"/>
            <a:ext cx="495946" cy="3409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AA36CD23-258D-D31C-BA2D-E284FC9AEE57}"/>
              </a:ext>
            </a:extLst>
          </p:cNvPr>
          <p:cNvSpPr/>
          <p:nvPr/>
        </p:nvSpPr>
        <p:spPr>
          <a:xfrm rot="18917314">
            <a:off x="8405557" y="4959188"/>
            <a:ext cx="495946" cy="3409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7249BC4E-18D9-FDF7-537B-99F321C19C3C}"/>
              </a:ext>
            </a:extLst>
          </p:cNvPr>
          <p:cNvSpPr/>
          <p:nvPr/>
        </p:nvSpPr>
        <p:spPr>
          <a:xfrm rot="18917314">
            <a:off x="8412198" y="5712793"/>
            <a:ext cx="495946" cy="3409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3B4021-DC57-6F28-D11E-8EC2E0494EB9}"/>
              </a:ext>
            </a:extLst>
          </p:cNvPr>
          <p:cNvSpPr/>
          <p:nvPr/>
        </p:nvSpPr>
        <p:spPr>
          <a:xfrm>
            <a:off x="6122498" y="4340939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BB3BC4-32D5-5AC6-E3E9-19427A5C39A7}"/>
              </a:ext>
            </a:extLst>
          </p:cNvPr>
          <p:cNvSpPr/>
          <p:nvPr/>
        </p:nvSpPr>
        <p:spPr>
          <a:xfrm>
            <a:off x="6122498" y="5080233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lèche : droite 22">
            <a:extLst>
              <a:ext uri="{FF2B5EF4-FFF2-40B4-BE49-F238E27FC236}">
                <a16:creationId xmlns:a16="http://schemas.microsoft.com/office/drawing/2014/main" id="{29D2480A-BC36-3E45-6C91-0A1D0D756D60}"/>
              </a:ext>
            </a:extLst>
          </p:cNvPr>
          <p:cNvSpPr/>
          <p:nvPr/>
        </p:nvSpPr>
        <p:spPr>
          <a:xfrm rot="18917314">
            <a:off x="6123230" y="5712792"/>
            <a:ext cx="495946" cy="3409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C46645-EA9B-9E31-E6B8-B70E1FB701D6}"/>
              </a:ext>
            </a:extLst>
          </p:cNvPr>
          <p:cNvSpPr/>
          <p:nvPr/>
        </p:nvSpPr>
        <p:spPr>
          <a:xfrm>
            <a:off x="6122498" y="2930317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B41561-3B93-44AB-8E12-4CC413ECC4B1}"/>
              </a:ext>
            </a:extLst>
          </p:cNvPr>
          <p:cNvSpPr/>
          <p:nvPr/>
        </p:nvSpPr>
        <p:spPr>
          <a:xfrm>
            <a:off x="6122498" y="2206259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0F9CEFF-08B8-311D-704D-9326CD683120}"/>
              </a:ext>
            </a:extLst>
          </p:cNvPr>
          <p:cNvSpPr/>
          <p:nvPr/>
        </p:nvSpPr>
        <p:spPr>
          <a:xfrm>
            <a:off x="5186721" y="2206259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EA40B7-558D-FEC7-CC6D-E4F35C83876B}"/>
              </a:ext>
            </a:extLst>
          </p:cNvPr>
          <p:cNvSpPr/>
          <p:nvPr/>
        </p:nvSpPr>
        <p:spPr>
          <a:xfrm>
            <a:off x="5181682" y="2926883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9A9CA8-6A36-F712-AD48-F9EB98D9B3BB}"/>
              </a:ext>
            </a:extLst>
          </p:cNvPr>
          <p:cNvSpPr/>
          <p:nvPr/>
        </p:nvSpPr>
        <p:spPr>
          <a:xfrm>
            <a:off x="5181682" y="4340939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B5A544-289A-6108-748C-40F6FF5F068D}"/>
              </a:ext>
            </a:extLst>
          </p:cNvPr>
          <p:cNvSpPr/>
          <p:nvPr/>
        </p:nvSpPr>
        <p:spPr>
          <a:xfrm>
            <a:off x="5181682" y="5080233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15933E-A8C1-A2AE-2CBA-2475128A739F}"/>
              </a:ext>
            </a:extLst>
          </p:cNvPr>
          <p:cNvSpPr/>
          <p:nvPr/>
        </p:nvSpPr>
        <p:spPr>
          <a:xfrm>
            <a:off x="5181682" y="5819527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958B6F6D-AF07-3E7F-7233-66BE13459956}"/>
              </a:ext>
            </a:extLst>
          </p:cNvPr>
          <p:cNvSpPr/>
          <p:nvPr/>
        </p:nvSpPr>
        <p:spPr>
          <a:xfrm rot="18917314">
            <a:off x="7207826" y="2802990"/>
            <a:ext cx="495946" cy="3409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lèche : droite 31">
            <a:extLst>
              <a:ext uri="{FF2B5EF4-FFF2-40B4-BE49-F238E27FC236}">
                <a16:creationId xmlns:a16="http://schemas.microsoft.com/office/drawing/2014/main" id="{9D94CABB-5DE7-8D0B-D187-4A99A0EB95F3}"/>
              </a:ext>
            </a:extLst>
          </p:cNvPr>
          <p:cNvSpPr/>
          <p:nvPr/>
        </p:nvSpPr>
        <p:spPr>
          <a:xfrm rot="18917314">
            <a:off x="7202337" y="4975619"/>
            <a:ext cx="495946" cy="340963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droite 33">
            <a:extLst>
              <a:ext uri="{FF2B5EF4-FFF2-40B4-BE49-F238E27FC236}">
                <a16:creationId xmlns:a16="http://schemas.microsoft.com/office/drawing/2014/main" id="{DDF8A261-46D8-9618-DE07-092FC9D1AC5A}"/>
              </a:ext>
            </a:extLst>
          </p:cNvPr>
          <p:cNvSpPr/>
          <p:nvPr/>
        </p:nvSpPr>
        <p:spPr>
          <a:xfrm rot="2694079">
            <a:off x="7202159" y="4284716"/>
            <a:ext cx="495946" cy="34096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50A491-6231-CF29-7863-A173C4EA2073}"/>
              </a:ext>
            </a:extLst>
          </p:cNvPr>
          <p:cNvSpPr/>
          <p:nvPr/>
        </p:nvSpPr>
        <p:spPr>
          <a:xfrm>
            <a:off x="7240866" y="3643432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0B07AD-A0C3-83B9-A448-D06C91B10B63}"/>
              </a:ext>
            </a:extLst>
          </p:cNvPr>
          <p:cNvSpPr/>
          <p:nvPr/>
        </p:nvSpPr>
        <p:spPr>
          <a:xfrm>
            <a:off x="7236310" y="5817405"/>
            <a:ext cx="427644" cy="131736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space réservé du numéro de diapositive 3">
            <a:extLst>
              <a:ext uri="{FF2B5EF4-FFF2-40B4-BE49-F238E27FC236}">
                <a16:creationId xmlns:a16="http://schemas.microsoft.com/office/drawing/2014/main" id="{F122D97F-AD06-F185-797E-020DA342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16/19</a:t>
            </a:r>
          </a:p>
        </p:txBody>
      </p:sp>
    </p:spTree>
    <p:extLst>
      <p:ext uri="{BB962C8B-B14F-4D97-AF65-F5344CB8AC3E}">
        <p14:creationId xmlns:p14="http://schemas.microsoft.com/office/powerpoint/2010/main" val="111283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E28FB3CE-5DAD-D65C-DF78-CA8D93CC0C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9"/>
          <a:stretch/>
        </p:blipFill>
        <p:spPr bwMode="auto">
          <a:xfrm>
            <a:off x="5196790" y="1357926"/>
            <a:ext cx="6556365" cy="51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52D6E58-F2AF-9806-DA73-70016555D9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865" b="5565"/>
          <a:stretch/>
        </p:blipFill>
        <p:spPr bwMode="auto">
          <a:xfrm>
            <a:off x="663452" y="1357925"/>
            <a:ext cx="4692452" cy="489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95C020-8161-CDF4-B883-32E8B981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REPARTITION DES CLUSTERS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D9C88BFA-2071-2C70-513F-99063C47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17/19</a:t>
            </a:r>
          </a:p>
        </p:txBody>
      </p:sp>
    </p:spTree>
    <p:extLst>
      <p:ext uri="{BB962C8B-B14F-4D97-AF65-F5344CB8AC3E}">
        <p14:creationId xmlns:p14="http://schemas.microsoft.com/office/powerpoint/2010/main" val="2977635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5C020-8161-CDF4-B883-32E8B981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Proposition de Contrat de Maintenance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A05D36E6-9008-BDA4-94A0-0D32B868F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18/19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EF4374D0-1D25-A7FA-C3C0-560F9960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6" y="1064427"/>
            <a:ext cx="6924500" cy="2634737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DA54AA8B-44CC-6F48-DA29-EE9715768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5" y="3857503"/>
            <a:ext cx="6924500" cy="2634737"/>
          </a:xfrm>
          <a:prstGeom prst="rect">
            <a:avLst/>
          </a:prstGeom>
          <a:noFill/>
          <a:ln w="127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5E05643-3D29-D4FD-DEC5-A4105D17C993}"/>
              </a:ext>
            </a:extLst>
          </p:cNvPr>
          <p:cNvSpPr txBox="1"/>
          <p:nvPr/>
        </p:nvSpPr>
        <p:spPr>
          <a:xfrm>
            <a:off x="7955280" y="1305496"/>
            <a:ext cx="37989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Comparaison Mensuelle &amp; Hebdomadaire </a:t>
            </a:r>
            <a:r>
              <a:rPr lang="fr-FR" sz="2000" dirty="0">
                <a:solidFill>
                  <a:schemeClr val="bg1"/>
                </a:solidFill>
              </a:rPr>
              <a:t>: </a:t>
            </a:r>
            <a:r>
              <a:rPr lang="fr-FR" sz="2000" dirty="0" err="1">
                <a:solidFill>
                  <a:schemeClr val="bg1"/>
                </a:solidFill>
              </a:rPr>
              <a:t>Resegmentation</a:t>
            </a:r>
            <a:r>
              <a:rPr lang="fr-FR" sz="2000" dirty="0">
                <a:solidFill>
                  <a:schemeClr val="bg1"/>
                </a:solidFill>
              </a:rPr>
              <a:t> basé sur les mêmes critères.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b="1" dirty="0">
                <a:solidFill>
                  <a:schemeClr val="bg1"/>
                </a:solidFill>
              </a:rPr>
              <a:t>Suivi Chronologique : </a:t>
            </a:r>
            <a:r>
              <a:rPr lang="fr-FR" sz="2000" dirty="0">
                <a:solidFill>
                  <a:schemeClr val="bg1"/>
                </a:solidFill>
              </a:rPr>
              <a:t>Indicateur de la stabilité des clusters via l’ARI Score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b="1" dirty="0">
                <a:solidFill>
                  <a:schemeClr val="bg1"/>
                </a:solidFill>
              </a:rPr>
              <a:t>Finalité </a:t>
            </a:r>
            <a:r>
              <a:rPr lang="fr-FR" sz="2000" dirty="0">
                <a:solidFill>
                  <a:schemeClr val="bg1"/>
                </a:solidFill>
              </a:rPr>
              <a:t>: détecter les changements de comportements &amp; mesurer le rythme de ces changements</a:t>
            </a:r>
          </a:p>
          <a:p>
            <a:endParaRPr lang="fr-FR" sz="2000" dirty="0">
              <a:solidFill>
                <a:schemeClr val="bg1"/>
              </a:solidFill>
            </a:endParaRPr>
          </a:p>
          <a:p>
            <a:r>
              <a:rPr lang="fr-FR" sz="2000" b="1" dirty="0">
                <a:solidFill>
                  <a:schemeClr val="bg1"/>
                </a:solidFill>
              </a:rPr>
              <a:t>Résultat :</a:t>
            </a:r>
            <a:r>
              <a:rPr lang="fr-FR" sz="2000" dirty="0">
                <a:solidFill>
                  <a:schemeClr val="bg1"/>
                </a:solidFill>
              </a:rPr>
              <a:t> Mise à jour tous les 1 mois et demi recommandée.</a:t>
            </a:r>
          </a:p>
        </p:txBody>
      </p:sp>
    </p:spTree>
    <p:extLst>
      <p:ext uri="{BB962C8B-B14F-4D97-AF65-F5344CB8AC3E}">
        <p14:creationId xmlns:p14="http://schemas.microsoft.com/office/powerpoint/2010/main" val="1906228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5C89F9FC-7611-D555-ABC3-11B15324D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CONCLUSION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FDD559-B812-2C78-BFC4-0920AE24BA4E}"/>
              </a:ext>
            </a:extLst>
          </p:cNvPr>
          <p:cNvSpPr txBox="1"/>
          <p:nvPr/>
        </p:nvSpPr>
        <p:spPr>
          <a:xfrm>
            <a:off x="492344" y="1289433"/>
            <a:ext cx="409326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Segmentation </a:t>
            </a:r>
            <a:r>
              <a:rPr lang="fr-FR" b="1" dirty="0" err="1">
                <a:solidFill>
                  <a:schemeClr val="bg1"/>
                </a:solidFill>
              </a:rPr>
              <a:t>Kmeans</a:t>
            </a:r>
            <a:endParaRPr lang="fr-FR" b="1" dirty="0">
              <a:solidFill>
                <a:schemeClr val="bg1"/>
              </a:solidFill>
            </a:endParaRP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6 Clusters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 6 Stratégies Marketing</a:t>
            </a:r>
          </a:p>
          <a:p>
            <a:endParaRPr lang="fr-F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bg1"/>
                </a:solidFill>
                <a:sym typeface="Wingdings" panose="05000000000000000000" pitchFamily="2" charset="2"/>
              </a:rPr>
              <a:t>Newcomers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 &amp; Grossistes : fidélisation &amp; rétention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One-Shop : recherche de l’origine des non-renouvellements d’achats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Serial-</a:t>
            </a:r>
            <a:r>
              <a:rPr lang="fr-FR" dirty="0" err="1">
                <a:solidFill>
                  <a:schemeClr val="bg1"/>
                </a:solidFill>
                <a:sym typeface="Wingdings" panose="05000000000000000000" pitchFamily="2" charset="2"/>
              </a:rPr>
              <a:t>Shoppers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 : fidélisation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Déçus : recherche de l’origine des insatisfactions de la clientèle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Pas-Contents : </a:t>
            </a:r>
            <a:r>
              <a:rPr lang="fr-FR" dirty="0" err="1">
                <a:solidFill>
                  <a:schemeClr val="bg1"/>
                </a:solidFill>
                <a:sym typeface="Wingdings" panose="05000000000000000000" pitchFamily="2" charset="2"/>
              </a:rPr>
              <a:t>privigélisation</a:t>
            </a:r>
            <a:r>
              <a:rPr lang="fr-FR" dirty="0">
                <a:solidFill>
                  <a:schemeClr val="bg1"/>
                </a:solidFill>
                <a:sym typeface="Wingdings" panose="05000000000000000000" pitchFamily="2" charset="2"/>
              </a:rPr>
              <a:t> &amp; exclusivité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fr-FR" b="1" dirty="0">
                <a:solidFill>
                  <a:schemeClr val="bg1"/>
                </a:solidFill>
                <a:sym typeface="Wingdings" panose="05000000000000000000" pitchFamily="2" charset="2"/>
              </a:rPr>
              <a:t>Pistes d’évolution : caractéristiques géographiques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06CC772-7D1A-13D8-FA6F-5F28B37C8D11}"/>
              </a:ext>
            </a:extLst>
          </p:cNvPr>
          <p:cNvSpPr txBox="1"/>
          <p:nvPr/>
        </p:nvSpPr>
        <p:spPr>
          <a:xfrm>
            <a:off x="5979308" y="4965488"/>
            <a:ext cx="1085850" cy="369332"/>
          </a:xfrm>
          <a:prstGeom prst="rect">
            <a:avLst/>
          </a:prstGeom>
          <a:solidFill>
            <a:schemeClr val="tx1"/>
          </a:solidFill>
          <a:ln w="762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Déçus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99E5D907-42D5-09EF-2632-C833CC7B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19/19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C4967B30-EAC9-0EE7-DBDD-7AADA1D2067F}"/>
              </a:ext>
            </a:extLst>
          </p:cNvPr>
          <p:cNvSpPr/>
          <p:nvPr/>
        </p:nvSpPr>
        <p:spPr>
          <a:xfrm>
            <a:off x="5626387" y="5425472"/>
            <a:ext cx="5421023" cy="207064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7708C289-C5FC-A5A9-0770-10FEC32E286D}"/>
              </a:ext>
            </a:extLst>
          </p:cNvPr>
          <p:cNvSpPr/>
          <p:nvPr/>
        </p:nvSpPr>
        <p:spPr>
          <a:xfrm rot="16200000">
            <a:off x="3401177" y="3226777"/>
            <a:ext cx="4507880" cy="20794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4541D-302D-4D95-1FEF-CA045F021DF1}"/>
              </a:ext>
            </a:extLst>
          </p:cNvPr>
          <p:cNvSpPr txBox="1"/>
          <p:nvPr/>
        </p:nvSpPr>
        <p:spPr>
          <a:xfrm>
            <a:off x="9338940" y="4642322"/>
            <a:ext cx="1085850" cy="646331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Pas Contents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BB3AD2A-B05B-773D-0315-8E2A0E070033}"/>
              </a:ext>
            </a:extLst>
          </p:cNvPr>
          <p:cNvSpPr txBox="1"/>
          <p:nvPr/>
        </p:nvSpPr>
        <p:spPr>
          <a:xfrm>
            <a:off x="8514190" y="2730455"/>
            <a:ext cx="1085850" cy="646331"/>
          </a:xfrm>
          <a:prstGeom prst="rect">
            <a:avLst/>
          </a:prstGeom>
          <a:solidFill>
            <a:schemeClr val="tx1"/>
          </a:solidFill>
          <a:ln w="762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Serial </a:t>
            </a:r>
            <a:r>
              <a:rPr lang="fr-FR" b="1" dirty="0" err="1">
                <a:solidFill>
                  <a:schemeClr val="bg1"/>
                </a:solidFill>
              </a:rPr>
              <a:t>Shoppers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EDB4528-E804-6E49-05B6-6CB3F22DD2C2}"/>
              </a:ext>
            </a:extLst>
          </p:cNvPr>
          <p:cNvSpPr txBox="1"/>
          <p:nvPr/>
        </p:nvSpPr>
        <p:spPr>
          <a:xfrm>
            <a:off x="9057115" y="2184607"/>
            <a:ext cx="1367675" cy="369332"/>
          </a:xfrm>
          <a:prstGeom prst="rect">
            <a:avLst/>
          </a:prstGeom>
          <a:solidFill>
            <a:schemeClr val="tx1"/>
          </a:solidFill>
          <a:ln w="762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chemeClr val="bg1"/>
                </a:solidFill>
              </a:rPr>
              <a:t>Newcomers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6A1448B-F92E-1807-AFF3-ABD3298A2ED1}"/>
              </a:ext>
            </a:extLst>
          </p:cNvPr>
          <p:cNvSpPr txBox="1"/>
          <p:nvPr/>
        </p:nvSpPr>
        <p:spPr>
          <a:xfrm>
            <a:off x="7065158" y="2868954"/>
            <a:ext cx="1221380" cy="369332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Grossistes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4D44D58-50F0-F92C-0AA9-001A4B436BC3}"/>
              </a:ext>
            </a:extLst>
          </p:cNvPr>
          <p:cNvSpPr txBox="1"/>
          <p:nvPr/>
        </p:nvSpPr>
        <p:spPr>
          <a:xfrm>
            <a:off x="6052988" y="2063408"/>
            <a:ext cx="1085851" cy="646331"/>
          </a:xfrm>
          <a:prstGeom prst="rect">
            <a:avLst/>
          </a:prstGeom>
          <a:solidFill>
            <a:schemeClr val="tx1"/>
          </a:solidFill>
          <a:ln w="762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One Shop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FFC6D23-FF29-6B95-3A72-32737C75D9A6}"/>
              </a:ext>
            </a:extLst>
          </p:cNvPr>
          <p:cNvSpPr txBox="1"/>
          <p:nvPr/>
        </p:nvSpPr>
        <p:spPr>
          <a:xfrm>
            <a:off x="7743613" y="5584689"/>
            <a:ext cx="1085850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Récence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34C4593-9F3D-11EB-6CAE-14294ED26233}"/>
              </a:ext>
            </a:extLst>
          </p:cNvPr>
          <p:cNvSpPr txBox="1"/>
          <p:nvPr/>
        </p:nvSpPr>
        <p:spPr>
          <a:xfrm rot="16200000">
            <a:off x="4187982" y="3205161"/>
            <a:ext cx="2410440" cy="369332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Niveau de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31011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31AB79-A7B9-F59E-A043-B899E0BC285A}"/>
              </a:ext>
            </a:extLst>
          </p:cNvPr>
          <p:cNvSpPr/>
          <p:nvPr/>
        </p:nvSpPr>
        <p:spPr>
          <a:xfrm>
            <a:off x="0" y="2151727"/>
            <a:ext cx="12192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solidFill>
                  <a:schemeClr val="bg1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37919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896C07D-CCEE-A92D-C8CF-002468A2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PREPARATION DES DONNEES</a:t>
            </a:r>
          </a:p>
        </p:txBody>
      </p:sp>
      <p:pic>
        <p:nvPicPr>
          <p:cNvPr id="1026" name="Picture 2" descr="Base | Bruker">
            <a:extLst>
              <a:ext uri="{FF2B5EF4-FFF2-40B4-BE49-F238E27FC236}">
                <a16:creationId xmlns:a16="http://schemas.microsoft.com/office/drawing/2014/main" id="{9CACC8BB-ADA5-65E6-2A21-62EFEBE8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243" y="332778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4074435-EF32-8A95-E4A2-0446F52ED71D}"/>
              </a:ext>
            </a:extLst>
          </p:cNvPr>
          <p:cNvSpPr txBox="1"/>
          <p:nvPr/>
        </p:nvSpPr>
        <p:spPr>
          <a:xfrm>
            <a:off x="5990024" y="2911404"/>
            <a:ext cx="1404000" cy="32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customers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Base | Bruker">
            <a:extLst>
              <a:ext uri="{FF2B5EF4-FFF2-40B4-BE49-F238E27FC236}">
                <a16:creationId xmlns:a16="http://schemas.microsoft.com/office/drawing/2014/main" id="{782C8CCD-91BA-23C4-22C3-AFBAA3A58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4026" y="3327782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F8DEC25-5CA1-3EA1-0965-A7173FA2A585}"/>
              </a:ext>
            </a:extLst>
          </p:cNvPr>
          <p:cNvSpPr txBox="1"/>
          <p:nvPr/>
        </p:nvSpPr>
        <p:spPr>
          <a:xfrm>
            <a:off x="9815807" y="2915869"/>
            <a:ext cx="1404000" cy="32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geoloc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Base | Bruker">
            <a:extLst>
              <a:ext uri="{FF2B5EF4-FFF2-40B4-BE49-F238E27FC236}">
                <a16:creationId xmlns:a16="http://schemas.microsoft.com/office/drawing/2014/main" id="{E36CE2BD-31A6-E321-66BC-6967A78FE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02" y="485333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4F95670-D1F2-3AEA-CED8-8849892BD209}"/>
              </a:ext>
            </a:extLst>
          </p:cNvPr>
          <p:cNvSpPr txBox="1"/>
          <p:nvPr/>
        </p:nvSpPr>
        <p:spPr>
          <a:xfrm>
            <a:off x="3245261" y="5989141"/>
            <a:ext cx="1404000" cy="32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order_items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5" name="Picture 2" descr="Base | Bruker">
            <a:extLst>
              <a:ext uri="{FF2B5EF4-FFF2-40B4-BE49-F238E27FC236}">
                <a16:creationId xmlns:a16="http://schemas.microsoft.com/office/drawing/2014/main" id="{C53048B6-6DBF-40A1-37AD-9283086A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9" y="3323767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3B2B2FD-5892-0E2C-D537-051A0A976ED6}"/>
              </a:ext>
            </a:extLst>
          </p:cNvPr>
          <p:cNvSpPr txBox="1"/>
          <p:nvPr/>
        </p:nvSpPr>
        <p:spPr>
          <a:xfrm>
            <a:off x="643056" y="2915869"/>
            <a:ext cx="1404000" cy="32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order_reviews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7" name="Picture 2" descr="Base | Bruker">
            <a:extLst>
              <a:ext uri="{FF2B5EF4-FFF2-40B4-BE49-F238E27FC236}">
                <a16:creationId xmlns:a16="http://schemas.microsoft.com/office/drawing/2014/main" id="{F98079FF-1FED-CA1E-35C3-D3BEA2F0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80" y="3326031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85CCB0A-743F-FCDE-5596-E25E0578300F}"/>
              </a:ext>
            </a:extLst>
          </p:cNvPr>
          <p:cNvSpPr txBox="1"/>
          <p:nvPr/>
        </p:nvSpPr>
        <p:spPr>
          <a:xfrm>
            <a:off x="3245261" y="2910151"/>
            <a:ext cx="1404000" cy="32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orders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9" name="Picture 2" descr="Base | Bruker">
            <a:extLst>
              <a:ext uri="{FF2B5EF4-FFF2-40B4-BE49-F238E27FC236}">
                <a16:creationId xmlns:a16="http://schemas.microsoft.com/office/drawing/2014/main" id="{85C29BF7-0254-2B00-A47A-CC2BE79D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243" y="484719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AD7545C-9FFB-03CC-341C-383BBAAC0452}"/>
              </a:ext>
            </a:extLst>
          </p:cNvPr>
          <p:cNvSpPr txBox="1"/>
          <p:nvPr/>
        </p:nvSpPr>
        <p:spPr>
          <a:xfrm>
            <a:off x="5990024" y="5989592"/>
            <a:ext cx="1404000" cy="32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products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1" name="Picture 2" descr="Base | Bruker">
            <a:extLst>
              <a:ext uri="{FF2B5EF4-FFF2-40B4-BE49-F238E27FC236}">
                <a16:creationId xmlns:a16="http://schemas.microsoft.com/office/drawing/2014/main" id="{81F7AFCC-F995-A513-9D92-E1735ED1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69" y="484719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FB23FC0-6D62-8A45-E315-2E9BCDAB440F}"/>
              </a:ext>
            </a:extLst>
          </p:cNvPr>
          <p:cNvSpPr txBox="1"/>
          <p:nvPr/>
        </p:nvSpPr>
        <p:spPr>
          <a:xfrm>
            <a:off x="664950" y="5986904"/>
            <a:ext cx="1404000" cy="324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sellers</a:t>
            </a:r>
            <a:endParaRPr lang="fr-FR" sz="1600" b="1" dirty="0">
              <a:solidFill>
                <a:schemeClr val="bg1"/>
              </a:solidFill>
            </a:endParaRP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F1A51CD-97BB-A088-42E1-4401110806DE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 flipV="1">
            <a:off x="1884732" y="5382976"/>
            <a:ext cx="1514870" cy="614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54C1E175-5391-9A0F-6435-8F38E29F2B2B}"/>
              </a:ext>
            </a:extLst>
          </p:cNvPr>
          <p:cNvSpPr txBox="1"/>
          <p:nvPr/>
        </p:nvSpPr>
        <p:spPr>
          <a:xfrm>
            <a:off x="1799766" y="5376578"/>
            <a:ext cx="1631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</a:rPr>
              <a:t>seller_id</a:t>
            </a:r>
            <a:endParaRPr lang="fr-FR" sz="1600" dirty="0">
              <a:solidFill>
                <a:schemeClr val="bg1"/>
              </a:solidFill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35B63C1-0182-3E92-2765-CAC55004F19E}"/>
              </a:ext>
            </a:extLst>
          </p:cNvPr>
          <p:cNvCxnSpPr>
            <a:cxnSpLocks/>
            <a:stCxn id="19" idx="1"/>
            <a:endCxn id="9" idx="3"/>
          </p:cNvCxnSpPr>
          <p:nvPr/>
        </p:nvCxnSpPr>
        <p:spPr>
          <a:xfrm flipH="1">
            <a:off x="4471165" y="5382976"/>
            <a:ext cx="1667078" cy="614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26B81AEF-47EC-5E8E-4665-C5AE1E0350A8}"/>
              </a:ext>
            </a:extLst>
          </p:cNvPr>
          <p:cNvSpPr txBox="1"/>
          <p:nvPr/>
        </p:nvSpPr>
        <p:spPr>
          <a:xfrm>
            <a:off x="4506838" y="5388482"/>
            <a:ext cx="1631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</a:rPr>
              <a:t>product_id</a:t>
            </a:r>
            <a:endParaRPr lang="fr-FR" sz="1600" dirty="0">
              <a:solidFill>
                <a:schemeClr val="bg1"/>
              </a:solidFill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49F8B019-AADE-408E-10B4-03219F2653D4}"/>
              </a:ext>
            </a:extLst>
          </p:cNvPr>
          <p:cNvCxnSpPr>
            <a:cxnSpLocks/>
            <a:stCxn id="6" idx="1"/>
            <a:endCxn id="1026" idx="3"/>
          </p:cNvCxnSpPr>
          <p:nvPr/>
        </p:nvCxnSpPr>
        <p:spPr>
          <a:xfrm flipH="1">
            <a:off x="7209806" y="3863564"/>
            <a:ext cx="2754220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011858E1-F03A-5814-71B0-CF2C03029F9E}"/>
              </a:ext>
            </a:extLst>
          </p:cNvPr>
          <p:cNvSpPr txBox="1"/>
          <p:nvPr/>
        </p:nvSpPr>
        <p:spPr>
          <a:xfrm>
            <a:off x="7273863" y="3859548"/>
            <a:ext cx="26261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geolocation_zip_code_prefix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customer_zip_code_prefix</a:t>
            </a:r>
            <a:endParaRPr lang="fr-FR" sz="1600" dirty="0">
              <a:solidFill>
                <a:schemeClr val="bg1"/>
              </a:solidFill>
            </a:endParaRP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B42AAC33-E7C4-5AA0-701E-DDC21B13D69D}"/>
              </a:ext>
            </a:extLst>
          </p:cNvPr>
          <p:cNvCxnSpPr>
            <a:cxnSpLocks/>
            <a:stCxn id="1026" idx="1"/>
            <a:endCxn id="17" idx="3"/>
          </p:cNvCxnSpPr>
          <p:nvPr/>
        </p:nvCxnSpPr>
        <p:spPr>
          <a:xfrm flipH="1" flipV="1">
            <a:off x="4465043" y="3861813"/>
            <a:ext cx="1673200" cy="1751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5BB12E3F-79D9-D106-0DFB-875A4E77EAB6}"/>
              </a:ext>
            </a:extLst>
          </p:cNvPr>
          <p:cNvSpPr txBox="1"/>
          <p:nvPr/>
        </p:nvSpPr>
        <p:spPr>
          <a:xfrm>
            <a:off x="4721913" y="3859548"/>
            <a:ext cx="11594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customer_id</a:t>
            </a:r>
            <a:endParaRPr lang="fr-FR" sz="1600" dirty="0">
              <a:solidFill>
                <a:schemeClr val="bg1"/>
              </a:solidFill>
            </a:endParaRP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29F41FA1-7B67-C06D-D315-47671245F597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H="1" flipV="1">
            <a:off x="3929262" y="4397594"/>
            <a:ext cx="6122" cy="45574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eur droit avec flèche 1028">
            <a:extLst>
              <a:ext uri="{FF2B5EF4-FFF2-40B4-BE49-F238E27FC236}">
                <a16:creationId xmlns:a16="http://schemas.microsoft.com/office/drawing/2014/main" id="{B2AE60FC-A149-548F-5AFD-65F16A5B015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884732" y="3859549"/>
            <a:ext cx="1508748" cy="2264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cteur droit avec flèche 1031">
            <a:extLst>
              <a:ext uri="{FF2B5EF4-FFF2-40B4-BE49-F238E27FC236}">
                <a16:creationId xmlns:a16="http://schemas.microsoft.com/office/drawing/2014/main" id="{704C744B-46E2-0525-B89A-08312A92A13F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>
            <a:off x="1884732" y="3859549"/>
            <a:ext cx="1514870" cy="1529567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ZoneTexte 1034">
            <a:extLst>
              <a:ext uri="{FF2B5EF4-FFF2-40B4-BE49-F238E27FC236}">
                <a16:creationId xmlns:a16="http://schemas.microsoft.com/office/drawing/2014/main" id="{44472D37-7AC9-905A-C203-275BCE580F28}"/>
              </a:ext>
            </a:extLst>
          </p:cNvPr>
          <p:cNvSpPr txBox="1"/>
          <p:nvPr/>
        </p:nvSpPr>
        <p:spPr>
          <a:xfrm>
            <a:off x="2237259" y="3874819"/>
            <a:ext cx="8972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</a:rPr>
              <a:t>order_id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113B891F-62A9-9F4D-3E4A-D003FDEFCBC7}"/>
              </a:ext>
            </a:extLst>
          </p:cNvPr>
          <p:cNvSpPr txBox="1"/>
          <p:nvPr/>
        </p:nvSpPr>
        <p:spPr>
          <a:xfrm rot="2781830">
            <a:off x="2067000" y="4578998"/>
            <a:ext cx="8972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</a:rPr>
              <a:t>order_id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37" name="ZoneTexte 1036">
            <a:extLst>
              <a:ext uri="{FF2B5EF4-FFF2-40B4-BE49-F238E27FC236}">
                <a16:creationId xmlns:a16="http://schemas.microsoft.com/office/drawing/2014/main" id="{3FB2A8F3-1BCF-F8A9-3C02-C3E8F50E605B}"/>
              </a:ext>
            </a:extLst>
          </p:cNvPr>
          <p:cNvSpPr txBox="1"/>
          <p:nvPr/>
        </p:nvSpPr>
        <p:spPr>
          <a:xfrm>
            <a:off x="3929261" y="4453126"/>
            <a:ext cx="8972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dirty="0" err="1">
                <a:solidFill>
                  <a:schemeClr val="bg1"/>
                </a:solidFill>
              </a:rPr>
              <a:t>order_id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77" name="Espace réservé du contenu 2">
            <a:extLst>
              <a:ext uri="{FF2B5EF4-FFF2-40B4-BE49-F238E27FC236}">
                <a16:creationId xmlns:a16="http://schemas.microsoft.com/office/drawing/2014/main" id="{A3E8D7C6-B1D5-EF38-BA20-A558BFC04705}"/>
              </a:ext>
            </a:extLst>
          </p:cNvPr>
          <p:cNvSpPr txBox="1">
            <a:spLocks/>
          </p:cNvSpPr>
          <p:nvPr/>
        </p:nvSpPr>
        <p:spPr>
          <a:xfrm>
            <a:off x="355385" y="989782"/>
            <a:ext cx="11160606" cy="135500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2000" b="1" u="sng" dirty="0">
                <a:solidFill>
                  <a:schemeClr val="bg1">
                    <a:lumMod val="10000"/>
                  </a:schemeClr>
                </a:solidFill>
              </a:rPr>
              <a:t>OLIST de 2016/09 à 2018/19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lumMod val="10000"/>
                  </a:schemeClr>
                </a:solidFill>
              </a:rPr>
              <a:t>93.358 clients uniques				99.441 opérations d’achat				3.905 vendeurs agréés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lumMod val="10000"/>
                  </a:schemeClr>
                </a:solidFill>
              </a:rPr>
              <a:t>97% opérations d’achat unique		+75% livraisons en avance				32.951 produits en catalogue	</a:t>
            </a:r>
          </a:p>
          <a:p>
            <a:endParaRPr lang="fr-FR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1078" name="Espace réservé du numéro de diapositive 3">
            <a:extLst>
              <a:ext uri="{FF2B5EF4-FFF2-40B4-BE49-F238E27FC236}">
                <a16:creationId xmlns:a16="http://schemas.microsoft.com/office/drawing/2014/main" id="{D94F9637-422D-C0F7-D15C-3E6FE2B56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2/19</a:t>
            </a:r>
          </a:p>
        </p:txBody>
      </p:sp>
    </p:spTree>
    <p:extLst>
      <p:ext uri="{BB962C8B-B14F-4D97-AF65-F5344CB8AC3E}">
        <p14:creationId xmlns:p14="http://schemas.microsoft.com/office/powerpoint/2010/main" val="191256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5C020-8161-CDF4-B883-32E8B981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FEATURE ENGINEERING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96E1A135-B308-9200-92F5-D5260EEC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3/19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DBE19720-A483-4024-6796-20C91E1E8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64554"/>
              </p:ext>
            </p:extLst>
          </p:nvPr>
        </p:nvGraphicFramePr>
        <p:xfrm>
          <a:off x="306096" y="985981"/>
          <a:ext cx="10199900" cy="543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217">
                  <a:extLst>
                    <a:ext uri="{9D8B030D-6E8A-4147-A177-3AD203B41FA5}">
                      <a16:colId xmlns:a16="http://schemas.microsoft.com/office/drawing/2014/main" val="2566374893"/>
                    </a:ext>
                  </a:extLst>
                </a:gridCol>
                <a:gridCol w="1750882">
                  <a:extLst>
                    <a:ext uri="{9D8B030D-6E8A-4147-A177-3AD203B41FA5}">
                      <a16:colId xmlns:a16="http://schemas.microsoft.com/office/drawing/2014/main" val="1540788379"/>
                    </a:ext>
                  </a:extLst>
                </a:gridCol>
                <a:gridCol w="5474974">
                  <a:extLst>
                    <a:ext uri="{9D8B030D-6E8A-4147-A177-3AD203B41FA5}">
                      <a16:colId xmlns:a16="http://schemas.microsoft.com/office/drawing/2014/main" val="1304383723"/>
                    </a:ext>
                  </a:extLst>
                </a:gridCol>
                <a:gridCol w="1237827">
                  <a:extLst>
                    <a:ext uri="{9D8B030D-6E8A-4147-A177-3AD203B41FA5}">
                      <a16:colId xmlns:a16="http://schemas.microsoft.com/office/drawing/2014/main" val="2408116316"/>
                    </a:ext>
                  </a:extLst>
                </a:gridCol>
              </a:tblGrid>
              <a:tr h="402387"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TYPE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73035"/>
                  </a:ext>
                </a:extLst>
              </a:tr>
              <a:tr h="402387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Identifiant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customer_unique_id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Identifiant client unique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007626"/>
                  </a:ext>
                </a:extLst>
              </a:tr>
              <a:tr h="402387">
                <a:tc rowSpan="3">
                  <a:txBody>
                    <a:bodyPr/>
                    <a:lstStyle/>
                    <a:p>
                      <a:r>
                        <a:rPr lang="en-US" sz="1600" b="1" dirty="0" err="1"/>
                        <a:t>Géographique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latt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fr-FR" sz="1600" dirty="0"/>
                        <a:t>Localisation Géographique du Client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936126"/>
                  </a:ext>
                </a:extLst>
              </a:tr>
              <a:tr h="4023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854259"/>
                  </a:ext>
                </a:extLst>
              </a:tr>
              <a:tr h="42561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customer_state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Région Administrative du Client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FR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729934"/>
                  </a:ext>
                </a:extLst>
              </a:tr>
              <a:tr h="402387">
                <a:tc rowSpan="3">
                  <a:txBody>
                    <a:bodyPr/>
                    <a:lstStyle/>
                    <a:p>
                      <a:r>
                        <a:rPr lang="en-US" sz="1600" b="1" dirty="0" err="1"/>
                        <a:t>Comportemental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total_purchase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Nombre total d’achats effectués depuis 2016-09-15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1,04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561772"/>
                  </a:ext>
                </a:extLst>
              </a:tr>
              <a:tr h="4023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latest_purchase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Date de la dernière opération d’achat du client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2018-01-04</a:t>
                      </a:r>
                      <a:endParaRPr lang="fr-FR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56597"/>
                  </a:ext>
                </a:extLst>
              </a:tr>
              <a:tr h="40238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average_score</a:t>
                      </a:r>
                      <a:endParaRPr lang="fr-FR" sz="16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Niveau de satisfaction du client (/5)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4,14</a:t>
                      </a:r>
                      <a:endParaRPr lang="fr-FR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184004"/>
                  </a:ext>
                </a:extLst>
              </a:tr>
              <a:tr h="402387">
                <a:tc rowSpan="2">
                  <a:txBody>
                    <a:bodyPr/>
                    <a:lstStyle/>
                    <a:p>
                      <a:r>
                        <a:rPr lang="en-US" sz="1600" b="1" dirty="0" err="1"/>
                        <a:t>Logistique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delivery_time</a:t>
                      </a:r>
                      <a:endParaRPr lang="en-US" sz="16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Date de livraison prévisionnelle – Date de l’Achat (jours)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23,72</a:t>
                      </a:r>
                      <a:endParaRPr lang="fr-FR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5647"/>
                  </a:ext>
                </a:extLst>
              </a:tr>
              <a:tr h="4023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delay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Date de livraison réelle – Date de livraison prévisionnelle (jours)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-11,15</a:t>
                      </a:r>
                      <a:endParaRPr lang="fr-FR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892188"/>
                  </a:ext>
                </a:extLst>
              </a:tr>
              <a:tr h="402387">
                <a:tc rowSpan="3">
                  <a:txBody>
                    <a:bodyPr/>
                    <a:lstStyle/>
                    <a:p>
                      <a:r>
                        <a:rPr lang="en-US" sz="1600" b="1" dirty="0" err="1"/>
                        <a:t>Monétaire</a:t>
                      </a:r>
                      <a:endParaRPr lang="en-US" sz="1600" b="1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sales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Coût de l’opération d’achat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128,56 R$</a:t>
                      </a:r>
                      <a:endParaRPr lang="fr-FR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206361"/>
                  </a:ext>
                </a:extLst>
              </a:tr>
              <a:tr h="4023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shipping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Part des frais de fret dans le total de l’opération d’achat (%)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20,86%</a:t>
                      </a:r>
                      <a:endParaRPr lang="fr-FR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843183"/>
                  </a:ext>
                </a:extLst>
              </a:tr>
              <a:tr h="40238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Coût total de l’opération d’achat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149.29 R$</a:t>
                      </a:r>
                      <a:endParaRPr lang="fr-FR" sz="16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400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58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964D7BF-89BB-9ECB-F680-28BA9281F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013" y="1214880"/>
            <a:ext cx="4328054" cy="526211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fr-FR" sz="2400" b="1" u="sng" dirty="0">
                <a:solidFill>
                  <a:schemeClr val="bg1">
                    <a:lumMod val="10000"/>
                  </a:schemeClr>
                </a:solidFill>
              </a:rPr>
              <a:t>Choix des Variables pour nos Modèles de Clustering:</a:t>
            </a:r>
          </a:p>
          <a:p>
            <a:pPr marL="0" indent="0" algn="ctr">
              <a:buNone/>
            </a:pPr>
            <a:endParaRPr lang="fr-FR" sz="1100" b="1" u="sng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100" dirty="0">
                <a:solidFill>
                  <a:schemeClr val="bg1">
                    <a:lumMod val="10000"/>
                  </a:schemeClr>
                </a:solidFill>
              </a:rPr>
              <a:t> Variables Explicatives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 err="1">
                <a:solidFill>
                  <a:schemeClr val="bg1">
                    <a:lumMod val="10000"/>
                  </a:schemeClr>
                </a:solidFill>
              </a:rPr>
              <a:t>latest_purchase_numeric</a:t>
            </a:r>
            <a:endParaRPr lang="fr-FR" sz="1900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 err="1">
                <a:solidFill>
                  <a:schemeClr val="bg1">
                    <a:lumMod val="10000"/>
                  </a:schemeClr>
                </a:solidFill>
              </a:rPr>
              <a:t>total_purchase</a:t>
            </a:r>
            <a:endParaRPr lang="fr-FR" sz="1900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1">
                    <a:lumMod val="10000"/>
                  </a:schemeClr>
                </a:solidFill>
              </a:rPr>
              <a:t>total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 err="1">
                <a:solidFill>
                  <a:schemeClr val="bg1">
                    <a:lumMod val="10000"/>
                  </a:schemeClr>
                </a:solidFill>
              </a:rPr>
              <a:t>average_score</a:t>
            </a:r>
            <a:endParaRPr lang="fr-FR" sz="1900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fr-FR" sz="100" dirty="0">
              <a:solidFill>
                <a:schemeClr val="bg1">
                  <a:lumMod val="1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fr-FR" sz="2100" dirty="0">
                <a:solidFill>
                  <a:schemeClr val="bg1">
                    <a:lumMod val="10000"/>
                  </a:schemeClr>
                </a:solidFill>
              </a:rPr>
              <a:t> Variables Descriptives 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 err="1">
                <a:solidFill>
                  <a:schemeClr val="bg1">
                    <a:lumMod val="10000"/>
                  </a:schemeClr>
                </a:solidFill>
              </a:rPr>
              <a:t>latt</a:t>
            </a:r>
            <a:endParaRPr lang="fr-FR" sz="1900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1">
                    <a:lumMod val="10000"/>
                  </a:schemeClr>
                </a:solidFill>
              </a:rPr>
              <a:t>long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 err="1">
                <a:solidFill>
                  <a:schemeClr val="bg1">
                    <a:lumMod val="10000"/>
                  </a:schemeClr>
                </a:solidFill>
              </a:rPr>
              <a:t>delivery_time</a:t>
            </a:r>
            <a:endParaRPr lang="fr-FR" sz="1900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 err="1">
                <a:solidFill>
                  <a:schemeClr val="bg1">
                    <a:lumMod val="10000"/>
                  </a:schemeClr>
                </a:solidFill>
              </a:rPr>
              <a:t>delay</a:t>
            </a:r>
            <a:endParaRPr lang="fr-FR" sz="1900" dirty="0">
              <a:solidFill>
                <a:schemeClr val="bg1">
                  <a:lumMod val="1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fr-FR" sz="1900" dirty="0">
                <a:solidFill>
                  <a:schemeClr val="bg1">
                    <a:lumMod val="10000"/>
                  </a:schemeClr>
                </a:solidFill>
              </a:rPr>
              <a:t>shipping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fr-FR" b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95C020-8161-CDF4-B883-32E8B981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EXPLORATOIRE : FEATURES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257E38-D360-C5F7-8E51-1DD2E335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4881"/>
            <a:ext cx="6719356" cy="564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86F4C0A6-2EC8-187C-41A4-26A5CE92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4/19</a:t>
            </a:r>
          </a:p>
        </p:txBody>
      </p:sp>
    </p:spTree>
    <p:extLst>
      <p:ext uri="{BB962C8B-B14F-4D97-AF65-F5344CB8AC3E}">
        <p14:creationId xmlns:p14="http://schemas.microsoft.com/office/powerpoint/2010/main" val="381773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F6DA8B1-4708-AC5E-2304-358ECA770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3" y="963827"/>
            <a:ext cx="10083112" cy="57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0D1ABF17-1F89-0980-1B9C-0861CBF24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EXPLORATOIRE : REPARTITION GEOGRAPHIQUE</a:t>
            </a:r>
          </a:p>
        </p:txBody>
      </p:sp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429EF094-3DDB-F416-7BF8-CCA6186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5/19</a:t>
            </a:r>
          </a:p>
        </p:txBody>
      </p:sp>
    </p:spTree>
    <p:extLst>
      <p:ext uri="{BB962C8B-B14F-4D97-AF65-F5344CB8AC3E}">
        <p14:creationId xmlns:p14="http://schemas.microsoft.com/office/powerpoint/2010/main" val="223981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5D754228-502F-5441-F152-B8EF1CCF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2" y="963827"/>
            <a:ext cx="10083112" cy="57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E2FA3F3F-BADC-4220-A73A-42F8C271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6/19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CBDF040-828B-C733-FDF6-BF714CDF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EXPLORATOIRE : REPARTITION GEOGRAPHIQUE</a:t>
            </a:r>
          </a:p>
        </p:txBody>
      </p:sp>
    </p:spTree>
    <p:extLst>
      <p:ext uri="{BB962C8B-B14F-4D97-AF65-F5344CB8AC3E}">
        <p14:creationId xmlns:p14="http://schemas.microsoft.com/office/powerpoint/2010/main" val="1915025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D038BC9E-357F-8204-90C3-3D83FF21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12" y="963827"/>
            <a:ext cx="10083112" cy="571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E2FA3F3F-BADC-4220-A73A-42F8C2718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7/19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CBDF040-828B-C733-FDF6-BF714CDF1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0005"/>
            <a:ext cx="12192000" cy="595090"/>
          </a:xfrm>
        </p:spPr>
        <p:txBody>
          <a:bodyPr>
            <a:noAutofit/>
          </a:bodyPr>
          <a:lstStyle/>
          <a:p>
            <a:pPr algn="ctr"/>
            <a:r>
              <a:rPr lang="fr-FR" sz="2400" b="1" dirty="0">
                <a:solidFill>
                  <a:schemeClr val="bg1">
                    <a:lumMod val="10000"/>
                  </a:schemeClr>
                </a:solidFill>
              </a:rPr>
              <a:t>ANALYSE EXPLORATOIRE : REPARTITION GEOGRAPHIQUE</a:t>
            </a:r>
          </a:p>
        </p:txBody>
      </p:sp>
    </p:spTree>
    <p:extLst>
      <p:ext uri="{BB962C8B-B14F-4D97-AF65-F5344CB8AC3E}">
        <p14:creationId xmlns:p14="http://schemas.microsoft.com/office/powerpoint/2010/main" val="3547923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E8127D7-D593-55A2-DBA9-985D6F410488}"/>
              </a:ext>
            </a:extLst>
          </p:cNvPr>
          <p:cNvSpPr/>
          <p:nvPr/>
        </p:nvSpPr>
        <p:spPr>
          <a:xfrm>
            <a:off x="733168" y="354134"/>
            <a:ext cx="10643286" cy="6149729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Picture 4" descr="pictogramme homme noir isolé sur fond blanc. symbole masculin. le symbole  d'un homme. pictogramme homme debout. 5720213 Art vectoriel chez Vecteezy">
            <a:extLst>
              <a:ext uri="{FF2B5EF4-FFF2-40B4-BE49-F238E27FC236}">
                <a16:creationId xmlns:a16="http://schemas.microsoft.com/office/drawing/2014/main" id="{BC8DCED9-BA7E-A7A3-2CB1-F06DB419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32"/>
          <a:stretch/>
        </p:blipFill>
        <p:spPr bwMode="auto">
          <a:xfrm>
            <a:off x="3019167" y="974396"/>
            <a:ext cx="6153665" cy="570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921</Words>
  <Application>Microsoft Office PowerPoint</Application>
  <PresentationFormat>Grand écran</PresentationFormat>
  <Paragraphs>358</Paragraphs>
  <Slides>25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Tw Cen MT</vt:lpstr>
      <vt:lpstr>Wingdings</vt:lpstr>
      <vt:lpstr>Circuit</vt:lpstr>
      <vt:lpstr>Présentation PowerPoint</vt:lpstr>
      <vt:lpstr>SOMMAIRE</vt:lpstr>
      <vt:lpstr>PREPARATION DES DONNEES</vt:lpstr>
      <vt:lpstr>FEATURE ENGINEERING</vt:lpstr>
      <vt:lpstr>ANALYSE EXPLORATOIRE : FEATURES</vt:lpstr>
      <vt:lpstr>ANALYSE EXPLORATOIRE : REPARTITION GEOGRAPHIQUE</vt:lpstr>
      <vt:lpstr>ANALYSE EXPLORATOIRE : REPARTITION GEOGRAPHIQUE</vt:lpstr>
      <vt:lpstr>ANALYSE EXPLORATOIRE : REPARTITION GEOGRAPHIQUE</vt:lpstr>
      <vt:lpstr>Présentation PowerPoint</vt:lpstr>
      <vt:lpstr>Présentation PowerPoint</vt:lpstr>
      <vt:lpstr>Présentation PowerPoint</vt:lpstr>
      <vt:lpstr>Présentation PowerPoint</vt:lpstr>
      <vt:lpstr>DEVELOPPEMENT DE MODELES : KMEANS</vt:lpstr>
      <vt:lpstr>DEVELOPPEMENT DE MODELES : KMEANS</vt:lpstr>
      <vt:lpstr>Présentation PowerPoint</vt:lpstr>
      <vt:lpstr>DEVELOPPEMENT DE MODELES : AGGLOMERATIVE CLUSTERING</vt:lpstr>
      <vt:lpstr>SIMULATION DE MODELES : AGGLOMERATIVE CLUSTERING</vt:lpstr>
      <vt:lpstr>Présentation PowerPoint</vt:lpstr>
      <vt:lpstr>Présentation PowerPoint</vt:lpstr>
      <vt:lpstr>CARACTERISTIQUES des Clusters</vt:lpstr>
      <vt:lpstr>Description Actionnable des Clusters</vt:lpstr>
      <vt:lpstr>REPARTITION DES CLUSTERS</vt:lpstr>
      <vt:lpstr>Proposition de Contrat de Maintenance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Compte Microsoft</dc:creator>
  <cp:lastModifiedBy>Alexandre Martineau</cp:lastModifiedBy>
  <cp:revision>39</cp:revision>
  <dcterms:created xsi:type="dcterms:W3CDTF">2022-08-16T21:46:21Z</dcterms:created>
  <dcterms:modified xsi:type="dcterms:W3CDTF">2024-08-14T09:57:28Z</dcterms:modified>
</cp:coreProperties>
</file>