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22"/>
  </p:notesMasterIdLst>
  <p:sldIdLst>
    <p:sldId id="257" r:id="rId2"/>
    <p:sldId id="433" r:id="rId3"/>
    <p:sldId id="431" r:id="rId4"/>
    <p:sldId id="389" r:id="rId5"/>
    <p:sldId id="398" r:id="rId6"/>
    <p:sldId id="399" r:id="rId7"/>
    <p:sldId id="400" r:id="rId8"/>
    <p:sldId id="401" r:id="rId9"/>
    <p:sldId id="402" r:id="rId10"/>
    <p:sldId id="406" r:id="rId11"/>
    <p:sldId id="405" r:id="rId12"/>
    <p:sldId id="432" r:id="rId13"/>
    <p:sldId id="403" r:id="rId14"/>
    <p:sldId id="435" r:id="rId15"/>
    <p:sldId id="434" r:id="rId16"/>
    <p:sldId id="404" r:id="rId17"/>
    <p:sldId id="407" r:id="rId18"/>
    <p:sldId id="408" r:id="rId19"/>
    <p:sldId id="40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66"/>
    <a:srgbClr val="F5976E"/>
    <a:srgbClr val="CA1A50"/>
    <a:srgbClr val="F47D57"/>
    <a:srgbClr val="F4845D"/>
    <a:srgbClr val="F26747"/>
    <a:srgbClr val="EF5640"/>
    <a:srgbClr val="F16244"/>
    <a:srgbClr val="F37852"/>
    <a:srgbClr val="FA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829" autoAdjust="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7F78-74D0-4193-A845-D2DD5D621E40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2268-1C09-4F68-BB02-C645F279B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2A88-E88B-4B79-8A28-BA70D589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D2-F357-4CBE-BC03-3B627DBBCF1F}" type="datetime1">
              <a:rPr lang="fr-FR" smtClean="0"/>
              <a:t>01/03/2025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60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3BD-0987-4535-A16B-7832B4B4BCE7}" type="datetime1">
              <a:rPr lang="fr-FR" smtClean="0"/>
              <a:t>01/03/2025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FD8D-2788-457A-81EA-45E7DA49ACEC}" type="datetime1">
              <a:rPr lang="fr-FR" smtClean="0"/>
              <a:t>01/03/2025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89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F5AA-E9F1-4C8B-B481-39C186A51F7D}" type="datetime1">
              <a:rPr lang="fr-FR" smtClean="0"/>
              <a:t>01/03/2025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8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1CE5-19E5-41CB-8F1B-6D3CE00DE8F7}" type="datetime1">
              <a:rPr lang="fr-FR" smtClean="0"/>
              <a:t>01/03/2025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6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A63E-A290-418A-9307-643BD92CF5C8}" type="datetime1">
              <a:rPr lang="fr-FR" smtClean="0"/>
              <a:t>01/03/2025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06D1-B63D-46FC-AD06-447E44ACCACE}" type="datetime1">
              <a:rPr lang="fr-FR" smtClean="0"/>
              <a:t>01/03/2025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7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79-CC77-461B-95C0-7477CD1E5FC3}" type="datetime1">
              <a:rPr lang="fr-FR" smtClean="0"/>
              <a:t>01/03/2025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6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A00-C554-467E-BC9B-22EB35E8221B}" type="datetime1">
              <a:rPr lang="fr-FR" smtClean="0"/>
              <a:t>01/03/2025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0B4B-DC63-47D6-A889-84C4E44B1E19}" type="datetime1">
              <a:rPr lang="fr-FR" smtClean="0"/>
              <a:t>01/03/2025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85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6329-F408-453A-9478-D3086EEB2BB1}" type="datetime1">
              <a:rPr lang="fr-FR" smtClean="0"/>
              <a:t>01/03/2025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1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44DFFB-2A77-4323-B89A-DDACFD2E6A5C}" type="datetime1">
              <a:rPr lang="fr-FR" smtClean="0"/>
              <a:t>01/03/2025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y-scoring-app-546acd78d8fa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00" y="4039884"/>
            <a:ext cx="4709255" cy="26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27662" y="948460"/>
            <a:ext cx="87366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Réalisez un Dashboard &amp; Assurez une Veille Technique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A2E48-4668-022B-0780-F5B7837A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49" y="3698420"/>
            <a:ext cx="5269679" cy="20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8DF6E-D4FF-7635-D6F8-BB25742F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AC5AA02-5F9E-246E-1C34-63A7C46E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123837"/>
            <a:ext cx="3194612" cy="4601183"/>
          </a:xfrm>
        </p:spPr>
        <p:txBody>
          <a:bodyPr>
            <a:normAutofit/>
          </a:bodyPr>
          <a:lstStyle/>
          <a:p>
            <a:r>
              <a:rPr lang="fr-FR" dirty="0"/>
              <a:t>Modification &amp; Mise à Jour des Informations Client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78B056-FD89-6D61-F8FB-7FA6BFDD3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6"/>
          <a:stretch/>
        </p:blipFill>
        <p:spPr>
          <a:xfrm>
            <a:off x="3760184" y="675573"/>
            <a:ext cx="1646703" cy="55068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3DE65AE-75D1-4064-8645-E24E073135BD}"/>
              </a:ext>
            </a:extLst>
          </p:cNvPr>
          <p:cNvSpPr txBox="1"/>
          <p:nvPr/>
        </p:nvSpPr>
        <p:spPr>
          <a:xfrm>
            <a:off x="5637475" y="293823"/>
            <a:ext cx="6140035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Mise à jour dynamique des données client :</a:t>
            </a:r>
          </a:p>
          <a:p>
            <a:endParaRPr lang="fr-FR" sz="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Modification des informations via un formulaire interactif situé sur une barre latérale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Soumission et validation des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Recalcul des scores &amp; des explications SHAP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à jour du score de crédit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Comparaison des résultats &amp; analyses avant/après modification</a:t>
            </a:r>
          </a:p>
          <a:p>
            <a:endParaRPr lang="fr-FR" sz="1900" dirty="0"/>
          </a:p>
          <a:p>
            <a:r>
              <a:rPr lang="fr-FR" sz="2000" b="1" dirty="0"/>
              <a:t>Impact &amp; Bénéfices :</a:t>
            </a:r>
          </a:p>
          <a:p>
            <a:endParaRPr lang="fr-FR" sz="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Expérience utilisateur améliorée : interaction fluide &amp;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Prise de décision optimisée : impact immédiat des modifications visibles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Exploration dynamique : évaluation rapide de scénarios alternatifs</a:t>
            </a:r>
          </a:p>
          <a:p>
            <a:endParaRPr lang="fr-FR" sz="1900" dirty="0"/>
          </a:p>
          <a:p>
            <a:r>
              <a:rPr lang="fr-FR" sz="2000" b="1" dirty="0"/>
              <a:t>Approche interactive &amp; transparente pour tester différentes hypothèses &amp; affiner l’analyse du </a:t>
            </a:r>
            <a:r>
              <a:rPr lang="fr-FR" sz="2000" b="1" dirty="0" err="1"/>
              <a:t>scoring</a:t>
            </a:r>
            <a:r>
              <a:rPr lang="fr-FR" sz="2000" b="1" dirty="0"/>
              <a:t> crédit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D9549003-B1E9-EF89-9188-FED0E23B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7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84EC-F0ED-90B8-3686-4E940203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10C6-27A8-3A37-3826-B41F6D86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Synthèse Dashboard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B6C0D11-33AD-B7D4-FE0D-DE98D6C6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407" y="527370"/>
            <a:ext cx="8010182" cy="5794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Dashboard interactif, fonctionnel &amp; déployé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Synthèse des Travaux :</a:t>
            </a: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Visualisation intuitive &amp; explicative des scores crédit</a:t>
            </a: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Comparaison dynamique</a:t>
            </a: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Modification dynamique des informations client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Mise à jour instantanée du score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Perspectives d’Amélioration :</a:t>
            </a:r>
          </a:p>
          <a:p>
            <a:r>
              <a:rPr lang="fr-FR" sz="2200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 Engineering &amp; Données volumineuses</a:t>
            </a: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Interprétation des Variables</a:t>
            </a: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Déséquilibre des Scores</a:t>
            </a:r>
          </a:p>
          <a:p>
            <a:r>
              <a:rPr lang="fr-FR" sz="2200" dirty="0">
                <a:solidFill>
                  <a:schemeClr val="bg1">
                    <a:lumMod val="10000"/>
                  </a:schemeClr>
                </a:solidFill>
              </a:rPr>
              <a:t>Tests utilisateurs &amp; retour d'expérience pour améliorer l'UI/UX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Dashboard fonctionnel &amp; explicable, meilleure transparence</a:t>
            </a:r>
          </a:p>
          <a:p>
            <a:pPr marL="0" indent="0">
              <a:buNone/>
            </a:pPr>
            <a:r>
              <a:rPr lang="fr-FR" sz="22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sz="2200" b="1" dirty="0">
                <a:solidFill>
                  <a:schemeClr val="bg1">
                    <a:lumMod val="10000"/>
                  </a:schemeClr>
                </a:solidFill>
              </a:rPr>
              <a:t>prise de décision facilitée</a:t>
            </a:r>
            <a:endParaRPr lang="fr-FR" sz="2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31864192-5F4A-025D-2DE3-55DDD2C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900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8CFCCF-8CF3-8CD8-916B-83CEE9F6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F2392-1073-5AA5-B394-5634CB63F390}"/>
              </a:ext>
            </a:extLst>
          </p:cNvPr>
          <p:cNvSpPr/>
          <p:nvPr/>
        </p:nvSpPr>
        <p:spPr>
          <a:xfrm>
            <a:off x="3498574" y="2151727"/>
            <a:ext cx="8325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Assurer une Veille Technique</a:t>
            </a:r>
          </a:p>
        </p:txBody>
      </p:sp>
    </p:spTree>
    <p:extLst>
      <p:ext uri="{BB962C8B-B14F-4D97-AF65-F5344CB8AC3E}">
        <p14:creationId xmlns:p14="http://schemas.microsoft.com/office/powerpoint/2010/main" val="11458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8398-3897-039B-6443-E699F94B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0B30F-E1B9-AC23-0280-D88D162A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Introduction à la Veille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AAEC6-82BC-B9B9-EC7E-0ED28D43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57" y="763326"/>
            <a:ext cx="7476563" cy="53432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900" b="1" dirty="0">
                <a:solidFill>
                  <a:schemeClr val="bg1">
                    <a:lumMod val="10000"/>
                  </a:schemeClr>
                </a:solidFill>
              </a:rPr>
              <a:t>Objectif: 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Comparer une approche classique et un modèle d'état de l'art en NLP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Tester leur efficacité, performance et robustesse sur un jeu de données e-commerce</a:t>
            </a:r>
          </a:p>
          <a:p>
            <a:endParaRPr lang="fr-FR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fr-FR" sz="2900" b="1" dirty="0">
                <a:solidFill>
                  <a:schemeClr val="bg1">
                    <a:lumMod val="10000"/>
                  </a:schemeClr>
                </a:solidFill>
              </a:rPr>
              <a:t>Jeu de données utilisé :</a:t>
            </a: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600" b="1" dirty="0">
                <a:solidFill>
                  <a:schemeClr val="bg1">
                    <a:lumMod val="10000"/>
                  </a:schemeClr>
                </a:solidFill>
              </a:rPr>
              <a:t>Source : </a:t>
            </a:r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Flipkart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 (plateforme e-commerce)</a:t>
            </a:r>
          </a:p>
          <a:p>
            <a:pPr marL="0" indent="0">
              <a:buNone/>
            </a:pPr>
            <a:r>
              <a:rPr lang="fr-FR" sz="2600" b="1" dirty="0">
                <a:solidFill>
                  <a:schemeClr val="bg1">
                    <a:lumMod val="10000"/>
                  </a:schemeClr>
                </a:solidFill>
              </a:rPr>
              <a:t>Attributs clés :</a:t>
            </a:r>
          </a:p>
          <a:p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product_name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 (Nom du produit)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description (Description du produit)</a:t>
            </a:r>
          </a:p>
          <a:p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product_category_tree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 (Hiérarchie des catégories)</a:t>
            </a:r>
          </a:p>
          <a:p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product_category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 (Catégorie principale)</a:t>
            </a:r>
            <a:endParaRPr lang="fr-FR" sz="2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B1960B-F587-CB61-DCE1-F2649405B1A4}"/>
              </a:ext>
            </a:extLst>
          </p:cNvPr>
          <p:cNvSpPr/>
          <p:nvPr/>
        </p:nvSpPr>
        <p:spPr>
          <a:xfrm>
            <a:off x="4551240" y="2434424"/>
            <a:ext cx="2099144" cy="77359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1">
                    <a:lumMod val="10000"/>
                  </a:schemeClr>
                </a:solidFill>
              </a:rPr>
              <a:t>Classique :</a:t>
            </a:r>
          </a:p>
          <a:p>
            <a:pPr algn="ctr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bert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-base-</a:t>
            </a:r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138BA-5FBC-7629-9050-09CFE2DA987C}"/>
              </a:ext>
            </a:extLst>
          </p:cNvPr>
          <p:cNvSpPr/>
          <p:nvPr/>
        </p:nvSpPr>
        <p:spPr>
          <a:xfrm>
            <a:off x="8547211" y="2434424"/>
            <a:ext cx="2099144" cy="77359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800" dirty="0">
                <a:solidFill>
                  <a:schemeClr val="bg1">
                    <a:lumMod val="10000"/>
                  </a:schemeClr>
                </a:solidFill>
              </a:rPr>
              <a:t>Etat de l’Art :</a:t>
            </a:r>
          </a:p>
          <a:p>
            <a:pPr marL="0" indent="0" algn="ctr">
              <a:buNone/>
            </a:pP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all-MiniLM-L6-v2</a:t>
            </a:r>
          </a:p>
        </p:txBody>
      </p:sp>
      <p:pic>
        <p:nvPicPr>
          <p:cNvPr id="1028" name="Picture 4" descr="12 100+ Versus Photos, taleaux et images libre de droits - iStock | Vs,  Opposition, Combat">
            <a:extLst>
              <a:ext uri="{FF2B5EF4-FFF2-40B4-BE49-F238E27FC236}">
                <a16:creationId xmlns:a16="http://schemas.microsoft.com/office/drawing/2014/main" id="{B44C6AAA-8E46-C413-0EA2-193D435D3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78" y="2277303"/>
            <a:ext cx="1087838" cy="1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9FB927CB-1641-C2EA-2BC3-BBB2D3DF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32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54F94-B6D3-B784-304B-2403AAD3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10101"/>
            <a:ext cx="7315200" cy="6249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err="1"/>
              <a:t>MiniLM</a:t>
            </a:r>
            <a:r>
              <a:rPr lang="fr-FR" b="1" dirty="0"/>
              <a:t> = version allégée de BERT/</a:t>
            </a:r>
            <a:r>
              <a:rPr lang="fr-FR" b="1" dirty="0" err="1"/>
              <a:t>RoBERTa</a:t>
            </a:r>
            <a:r>
              <a:rPr lang="fr-FR" b="1" dirty="0"/>
              <a:t>, obtenue par distillation de connaissance.</a:t>
            </a:r>
          </a:p>
          <a:p>
            <a:pPr marL="0" indent="0">
              <a:buNone/>
            </a:pPr>
            <a:r>
              <a:rPr lang="fr-FR" b="1" dirty="0"/>
              <a:t>2x plus rapide que les modèles classiques</a:t>
            </a:r>
          </a:p>
          <a:p>
            <a:pPr marL="0" indent="0">
              <a:buNone/>
            </a:pPr>
            <a:r>
              <a:rPr lang="fr-FR" b="1" dirty="0"/>
              <a:t>99% précision.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Comment ça fonctionne ?</a:t>
            </a:r>
          </a:p>
          <a:p>
            <a:pPr marL="0" indent="0">
              <a:buNone/>
            </a:pPr>
            <a:r>
              <a:rPr lang="fr-FR" dirty="0"/>
              <a:t>Apprentissage basé sur un transfert d'attention depuis un modèle plus grand</a:t>
            </a:r>
          </a:p>
          <a:p>
            <a:pPr marL="0" indent="0">
              <a:buNone/>
            </a:pPr>
            <a:r>
              <a:rPr lang="fr-FR" dirty="0"/>
              <a:t>Seule la dernière couche du Transformer est distillée pour optimiser l’apprentissage.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Dual Attention Transfer : transfert de relations entre les Questions-Clés (Q-K) et les Valeurs-Valeurs (V-V).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MiniLM</a:t>
            </a:r>
            <a:r>
              <a:rPr lang="fr-FR" b="1" dirty="0"/>
              <a:t> 3x plus petit que BERT-Base</a:t>
            </a:r>
          </a:p>
          <a:p>
            <a:pPr marL="0" indent="0">
              <a:buNone/>
            </a:pPr>
            <a:r>
              <a:rPr lang="fr-FR" b="1" dirty="0"/>
              <a:t>Distillation efficace </a:t>
            </a:r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/>
              <a:t> rivalise avec des modèles plus volumineux en classification et en compréhension du langage.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1AF7E1-1194-5874-7CF9-F8E8BBC0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E4457E6-63E7-F475-B9C8-C700420D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MiniLM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82AAFF-81DF-3B00-BDC6-92B5EBEF4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39" y="3855334"/>
            <a:ext cx="5450840" cy="5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CD66E-6DDC-1BDB-AC54-04B7B1C0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Distillation Profonde de l'Auto-Attention &amp; Comparatif de performances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D1E8C-CD74-88DC-9A83-09D0677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63E43F-0339-9F86-7AEE-2A9769FE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6" y="498346"/>
            <a:ext cx="7315199" cy="3427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37DD12-4713-3109-5175-FC2AD4CA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5" y="4174436"/>
            <a:ext cx="7315199" cy="23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5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28BB-81CD-120B-B807-AC1E9EE70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8FFEEE6-9030-3C4B-53EA-32FA1FC1E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00259"/>
              </p:ext>
            </p:extLst>
          </p:nvPr>
        </p:nvGraphicFramePr>
        <p:xfrm>
          <a:off x="3674007" y="770612"/>
          <a:ext cx="3643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76931773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61465462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522997165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11100096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3624774553"/>
                    </a:ext>
                  </a:extLst>
                </a:gridCol>
              </a:tblGrid>
              <a:tr h="183680">
                <a:tc>
                  <a:txBody>
                    <a:bodyPr/>
                    <a:lstStyle/>
                    <a:p>
                      <a:r>
                        <a:rPr lang="fr-FR" sz="800" dirty="0"/>
                        <a:t>Catégorie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Precision</a:t>
                      </a:r>
                      <a:endParaRPr lang="fr-FR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Recall</a:t>
                      </a:r>
                      <a:endParaRPr lang="fr-FR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F1-Score</a:t>
                      </a:r>
                      <a:endParaRPr lang="fr-FR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Support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21466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Baby 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0,88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0,78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0,82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2728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Beauty and </a:t>
                      </a:r>
                      <a:r>
                        <a:rPr lang="fr-FR" sz="800" dirty="0" err="1"/>
                        <a:t>Personal</a:t>
                      </a:r>
                      <a:r>
                        <a:rPr lang="fr-FR" sz="800" dirty="0"/>
                        <a:t> 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1,00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81603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Computers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38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053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Home </a:t>
                      </a:r>
                      <a:r>
                        <a:rPr lang="fr-FR" sz="800" dirty="0" err="1"/>
                        <a:t>Decor</a:t>
                      </a:r>
                      <a:r>
                        <a:rPr lang="fr-FR" sz="800" dirty="0"/>
                        <a:t> &amp; Festive </a:t>
                      </a:r>
                      <a:r>
                        <a:rPr lang="fr-FR" sz="800" dirty="0" err="1"/>
                        <a:t>Needs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1426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Home </a:t>
                      </a:r>
                      <a:r>
                        <a:rPr lang="fr-FR" sz="800" dirty="0" err="1"/>
                        <a:t>Furnishing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0,89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0,90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35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1548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 err="1"/>
                        <a:t>Kitchen</a:t>
                      </a:r>
                      <a:r>
                        <a:rPr lang="fr-FR" sz="800" dirty="0"/>
                        <a:t> &amp; </a:t>
                      </a:r>
                      <a:r>
                        <a:rPr lang="fr-FR" sz="800" dirty="0" err="1"/>
                        <a:t>Dining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0,96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0,94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4907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Watches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78455"/>
                  </a:ext>
                </a:extLst>
              </a:tr>
              <a:tr h="204000">
                <a:tc gridSpan="5"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9021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 err="1"/>
                        <a:t>Accuracy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0,93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5099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Macro </a:t>
                      </a:r>
                      <a:r>
                        <a:rPr lang="fr-FR" sz="800" dirty="0" err="1"/>
                        <a:t>Avg</a:t>
                      </a:r>
                      <a:r>
                        <a:rPr lang="fr-FR" sz="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0,93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0,93</a:t>
                      </a:r>
                      <a:endParaRPr lang="fr-FR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25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 err="1"/>
                        <a:t>Weighter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Avg</a:t>
                      </a:r>
                      <a:r>
                        <a:rPr lang="fr-FR" sz="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9381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4FB7610-76C5-8FF5-8899-52E48145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8222"/>
              </p:ext>
            </p:extLst>
          </p:nvPr>
        </p:nvGraphicFramePr>
        <p:xfrm>
          <a:off x="7920995" y="770612"/>
          <a:ext cx="3643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55">
                  <a:extLst>
                    <a:ext uri="{9D8B030D-6E8A-4147-A177-3AD203B41FA5}">
                      <a16:colId xmlns:a16="http://schemas.microsoft.com/office/drawing/2014/main" val="176931773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61465462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522997165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111000965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1921947902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Catégorie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Precision</a:t>
                      </a:r>
                      <a:endParaRPr lang="fr-FR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/>
                        <a:t>Recall</a:t>
                      </a:r>
                      <a:endParaRPr lang="fr-FR" sz="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F1-Score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Support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21466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Baby 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bg1"/>
                          </a:solidFill>
                        </a:rPr>
                        <a:t>1,00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bg1"/>
                          </a:solidFill>
                        </a:rPr>
                        <a:t>0,70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0,83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27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2728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Beauty and </a:t>
                      </a:r>
                      <a:r>
                        <a:rPr lang="fr-FR" sz="800" dirty="0" err="1"/>
                        <a:t>Personal</a:t>
                      </a:r>
                      <a:r>
                        <a:rPr lang="fr-FR" sz="800" dirty="0"/>
                        <a:t> Care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bg1"/>
                          </a:solidFill>
                        </a:rPr>
                        <a:t>0,88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21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81603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Computers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38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053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Home </a:t>
                      </a:r>
                      <a:r>
                        <a:rPr lang="fr-FR" sz="800" dirty="0" err="1"/>
                        <a:t>Decor</a:t>
                      </a:r>
                      <a:r>
                        <a:rPr lang="fr-FR" sz="800" dirty="0"/>
                        <a:t> &amp; Festive </a:t>
                      </a:r>
                      <a:r>
                        <a:rPr lang="fr-FR" sz="800" dirty="0" err="1"/>
                        <a:t>Needs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0,85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30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1426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Home </a:t>
                      </a:r>
                      <a:r>
                        <a:rPr lang="fr-FR" sz="800" dirty="0" err="1"/>
                        <a:t>Furnishing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35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1548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 err="1"/>
                        <a:t>Kitchen</a:t>
                      </a:r>
                      <a:r>
                        <a:rPr lang="fr-FR" sz="800" dirty="0"/>
                        <a:t> &amp; </a:t>
                      </a:r>
                      <a:r>
                        <a:rPr lang="fr-FR" sz="800" dirty="0" err="1"/>
                        <a:t>Dining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26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4907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Watches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1,00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78455"/>
                  </a:ext>
                </a:extLst>
              </a:tr>
              <a:tr h="204000">
                <a:tc gridSpan="5"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02146"/>
                  </a:ext>
                </a:extLst>
              </a:tr>
              <a:tr h="20400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dirty="0" err="1"/>
                        <a:t>Accuracy</a:t>
                      </a:r>
                      <a:endParaRPr lang="fr-F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210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5099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r>
                        <a:rPr lang="fr-FR" sz="800" dirty="0"/>
                        <a:t>Macro </a:t>
                      </a:r>
                      <a:r>
                        <a:rPr lang="fr-FR" sz="800" dirty="0" err="1"/>
                        <a:t>Avg</a:t>
                      </a:r>
                      <a:r>
                        <a:rPr lang="fr-FR" sz="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/>
                        <a:t>210</a:t>
                      </a:r>
                      <a:endParaRPr lang="fr-FR" sz="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800" dirty="0" err="1"/>
                        <a:t>Weighter</a:t>
                      </a:r>
                      <a:r>
                        <a:rPr lang="fr-FR" sz="800" dirty="0"/>
                        <a:t> </a:t>
                      </a:r>
                      <a:r>
                        <a:rPr lang="fr-FR" sz="800" dirty="0" err="1"/>
                        <a:t>Avg</a:t>
                      </a:r>
                      <a:r>
                        <a:rPr lang="fr-FR" sz="8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0,95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210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9381"/>
                  </a:ext>
                </a:extLst>
              </a:tr>
            </a:tbl>
          </a:graphicData>
        </a:graphic>
      </p:graphicFrame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F6BA9BF-D7A5-23B9-D1B0-CAF180371D10}"/>
              </a:ext>
            </a:extLst>
          </p:cNvPr>
          <p:cNvSpPr/>
          <p:nvPr/>
        </p:nvSpPr>
        <p:spPr>
          <a:xfrm>
            <a:off x="7463266" y="1893071"/>
            <a:ext cx="327660" cy="315402"/>
          </a:xfrm>
          <a:prstGeom prst="rightArrow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29C7D5-CC17-F161-BB32-EB96D22F3FD9}"/>
              </a:ext>
            </a:extLst>
          </p:cNvPr>
          <p:cNvSpPr txBox="1"/>
          <p:nvPr/>
        </p:nvSpPr>
        <p:spPr>
          <a:xfrm>
            <a:off x="3770340" y="4477541"/>
            <a:ext cx="7503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all-MiniLM-L6-v2 offre une légère amélioration des scores globaux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Meilleure précision pour certaines catégories comme </a:t>
            </a:r>
            <a:r>
              <a:rPr lang="fr-FR" sz="2000" dirty="0" err="1"/>
              <a:t>Kitchen</a:t>
            </a:r>
            <a:r>
              <a:rPr lang="fr-FR" sz="2000" dirty="0"/>
              <a:t> &amp; </a:t>
            </a:r>
            <a:r>
              <a:rPr lang="fr-FR" sz="2000" dirty="0" err="1"/>
              <a:t>Dining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Baisse de précision pour Beauty &amp; </a:t>
            </a:r>
            <a:r>
              <a:rPr lang="fr-FR" sz="2000" dirty="0" err="1"/>
              <a:t>Personnal</a:t>
            </a:r>
            <a:r>
              <a:rPr lang="fr-FR" sz="2000" dirty="0"/>
              <a:t>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Catégorie Baby Care montre une baisse de </a:t>
            </a:r>
            <a:r>
              <a:rPr lang="fr-FR" sz="2000" dirty="0" err="1"/>
              <a:t>recall</a:t>
            </a:r>
            <a:r>
              <a:rPr lang="fr-FR" sz="2000" dirty="0"/>
              <a:t> pour all-MiniLM-L6-v2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FDAFB22-1A0D-0407-0D3A-9219486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sz="3200" dirty="0"/>
              <a:t>Méthodologie : Classification Report (</a:t>
            </a:r>
            <a:r>
              <a:rPr lang="fr-FR" sz="3200" dirty="0" err="1"/>
              <a:t>sklearn.metrics</a:t>
            </a:r>
            <a:r>
              <a:rPr lang="fr-FR" sz="32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E8B3C-0E86-A91F-13A2-5551B7661D97}"/>
              </a:ext>
            </a:extLst>
          </p:cNvPr>
          <p:cNvSpPr/>
          <p:nvPr/>
        </p:nvSpPr>
        <p:spPr>
          <a:xfrm>
            <a:off x="4446091" y="3527069"/>
            <a:ext cx="2099144" cy="49960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bert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-base-</a:t>
            </a:r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0DF1A0-9408-2726-8D98-169FCE900D57}"/>
              </a:ext>
            </a:extLst>
          </p:cNvPr>
          <p:cNvSpPr/>
          <p:nvPr/>
        </p:nvSpPr>
        <p:spPr>
          <a:xfrm>
            <a:off x="8693079" y="3502698"/>
            <a:ext cx="2099144" cy="49960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all-MiniLM-L6-v2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939CBB6-A27E-6C40-2CB5-64F33F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51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CDFB-3710-933C-31F6-AC565148B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8A5ABDF-B25D-230A-8C67-FC45A44C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0" t="4460" r="49538" b="4237"/>
          <a:stretch/>
        </p:blipFill>
        <p:spPr>
          <a:xfrm>
            <a:off x="3580066" y="424262"/>
            <a:ext cx="3846718" cy="255454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7188B3-68A6-74AD-8570-7E61072E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4" t="3846" r="49409" b="1835"/>
          <a:stretch/>
        </p:blipFill>
        <p:spPr>
          <a:xfrm>
            <a:off x="8021795" y="389348"/>
            <a:ext cx="3790756" cy="25879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1C0F23-A454-4E76-9398-0D900411A5AC}"/>
              </a:ext>
            </a:extLst>
          </p:cNvPr>
          <p:cNvSpPr txBox="1"/>
          <p:nvPr/>
        </p:nvSpPr>
        <p:spPr>
          <a:xfrm>
            <a:off x="3580066" y="4218811"/>
            <a:ext cx="824352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all-MiniLM-L6-v2 montre une bien meilleure séparation des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Les </a:t>
            </a:r>
            <a:r>
              <a:rPr lang="fr-FR" sz="2000" dirty="0" err="1"/>
              <a:t>embeddings</a:t>
            </a:r>
            <a:r>
              <a:rPr lang="fr-FR" sz="2000" dirty="0"/>
              <a:t> sont plus discriminants et alignés avec les catégories réelles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bert</a:t>
            </a:r>
            <a:r>
              <a:rPr lang="fr-FR" sz="2000" dirty="0"/>
              <a:t>-base-</a:t>
            </a:r>
            <a:r>
              <a:rPr lang="fr-FR" sz="2000" dirty="0" err="1"/>
              <a:t>uncased</a:t>
            </a:r>
            <a:r>
              <a:rPr lang="fr-FR" sz="2000" dirty="0"/>
              <a:t> produit des clusters plus mélangés, entraînant une moins bonne séparation</a:t>
            </a:r>
          </a:p>
          <a:p>
            <a:endParaRPr lang="fr-FR" sz="1050" dirty="0"/>
          </a:p>
          <a:p>
            <a:r>
              <a:rPr lang="fr-FR" sz="2000" b="1" dirty="0"/>
              <a:t>all-MiniLM-L6-v2 capture mieux les structures sous-jacentes des catégories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B77E478-D0F8-FA6C-01E1-6C109D89EFF5}"/>
              </a:ext>
            </a:extLst>
          </p:cNvPr>
          <p:cNvSpPr/>
          <p:nvPr/>
        </p:nvSpPr>
        <p:spPr>
          <a:xfrm>
            <a:off x="7507991" y="1665754"/>
            <a:ext cx="327660" cy="315402"/>
          </a:xfrm>
          <a:prstGeom prst="rightArrow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1E052-C6AA-2B2D-A0A1-CF8320D5CB4A}"/>
              </a:ext>
            </a:extLst>
          </p:cNvPr>
          <p:cNvSpPr/>
          <p:nvPr/>
        </p:nvSpPr>
        <p:spPr>
          <a:xfrm>
            <a:off x="4333030" y="3235419"/>
            <a:ext cx="2340789" cy="6437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bert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-base-</a:t>
            </a:r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 :</a:t>
            </a:r>
          </a:p>
          <a:p>
            <a:pPr algn="ctr"/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ARI Score = 0,3095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A9FE51-0870-763B-5AEA-0681F87FC38C}"/>
              </a:ext>
            </a:extLst>
          </p:cNvPr>
          <p:cNvSpPr/>
          <p:nvPr/>
        </p:nvSpPr>
        <p:spPr>
          <a:xfrm>
            <a:off x="8746779" y="3235418"/>
            <a:ext cx="2340788" cy="6437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all-MiniLM-L6-v2 :</a:t>
            </a:r>
          </a:p>
          <a:p>
            <a:pPr algn="ctr"/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ARI Score = 0.7119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11C6DA1-A308-EED8-4849-E42A3922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 sz="3200" dirty="0"/>
              <a:t>Méthodologie : Visualisation des </a:t>
            </a:r>
            <a:r>
              <a:rPr lang="fr-FR" sz="3200" dirty="0" err="1"/>
              <a:t>embeddings</a:t>
            </a:r>
            <a:r>
              <a:rPr lang="fr-FR" sz="3200" dirty="0"/>
              <a:t> avec t-SNE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57A76A97-3AFD-5782-E643-A5B7B824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08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0689C-3A01-9F02-92AD-24AE55D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1E84A-5B25-70F2-E2FF-8978EF2F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Synthèse Veille Technique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3D0E5E-650E-3E1D-3542-2D1514CE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58" y="763326"/>
            <a:ext cx="7986330" cy="5319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Résumé des performances :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all-MiniLM-L6-v2 offre une meilleure classification et une séparation plus nette des clusters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Amélioration du score ARI (0.71 vs 0.30), indiquant une meilleure robustesse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Performances accrues, avec une précision légèrement supérieure à </a:t>
            </a:r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bert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-base-</a:t>
            </a:r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endParaRPr lang="fr-FR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Perspectives :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Intégration de all-MiniLM-L6-v2 dans le pipeline de classification e-commerce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Exploration d'autres modèles légers comme </a:t>
            </a:r>
            <a:r>
              <a:rPr lang="fr-FR" sz="2600" dirty="0" err="1">
                <a:solidFill>
                  <a:schemeClr val="bg1">
                    <a:lumMod val="10000"/>
                  </a:schemeClr>
                </a:solidFill>
              </a:rPr>
              <a:t>DistilBERT</a:t>
            </a:r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 pour optimiser rapidité et coût</a:t>
            </a:r>
          </a:p>
          <a:p>
            <a:r>
              <a:rPr lang="fr-FR" sz="2600" dirty="0">
                <a:solidFill>
                  <a:schemeClr val="bg1">
                    <a:lumMod val="10000"/>
                  </a:schemeClr>
                </a:solidFill>
              </a:rPr>
              <a:t>Utilisation de méthodes avancées de réduction de dimension (UMAP, PCA)</a:t>
            </a:r>
            <a:endParaRPr lang="fr-FR" sz="2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689DE8A4-FE8F-6000-5FC2-45F83281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83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7B81-A382-8225-1255-17E261A8B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D2ACB-010D-A610-3912-B84B1AB3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Conclusion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D9F62-CD99-3522-E102-4F34C915A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82878"/>
            <a:ext cx="8142137" cy="6599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🎯 </a:t>
            </a:r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Bilan du Projet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✅ Dashboard de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Crédit : Développement d’une interface interactive permettant une analyse transparente et détaillée du score de crédit des clients.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✅ Veille Technique en NLP : Comparaison entre BERT-base-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et all-MiniLM-L6-v2 sur un jeu de données e-commerce pour évaluer leur efficacité, performance et robustesse.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🚀 </a:t>
            </a:r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Apports &amp; Enseignements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🔹 Explicabilité et Interprétation : impact des variables sur le score &amp; analyse des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embeddings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NLP via t-SNE et clustering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KMeans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🔹 Contraintes et Optimisation : Gestion de données volumineuses pour le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dashboard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et enjeux liés à l’équilibre des classes en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crédit et en NLP.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🔹 Performances Modélisation : Amélioration des scores avec all-MiniLM-L6-v2 par rapport à BERT-base-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uncased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, notamment en classification et structuration des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embeddings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🔮 </a:t>
            </a:r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Perspectives Futures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📌 Automatisation complète du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engineering pour une intégration cloud du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dashboard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📌 Optimisation du </a:t>
            </a:r>
            <a:r>
              <a:rPr lang="fr-FR" sz="1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 face à l’équilibre des classes pour affiner les analyses prédictives.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bg1">
                    <a:lumMod val="10000"/>
                  </a:schemeClr>
                </a:solidFill>
              </a:rPr>
              <a:t>📌 Exploration régulière de modèles NLP plus avancés pour améliorer la structuration et la classification des produits.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bg1">
                    <a:lumMod val="10000"/>
                  </a:schemeClr>
                </a:solidFill>
              </a:rPr>
              <a:t>🌟 </a:t>
            </a:r>
            <a:r>
              <a:rPr lang="fr-FR" sz="1600" b="1" dirty="0">
                <a:solidFill>
                  <a:schemeClr val="bg1">
                    <a:lumMod val="10000"/>
                  </a:schemeClr>
                </a:solidFill>
              </a:rPr>
              <a:t>Un projet mêlant analyse de données, modélisation et interprétabilité pour une meilleure prise de décision et une veille sur les dernières avancées en IA !</a:t>
            </a:r>
            <a:endParaRPr lang="fr-FR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D5F81F-4348-CE40-B86F-E2D393B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69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7B7CA3-F433-77B9-5BA9-4E405F97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87620-32F5-B4B0-ECA5-5CA0919413D6}"/>
              </a:ext>
            </a:extLst>
          </p:cNvPr>
          <p:cNvSpPr/>
          <p:nvPr/>
        </p:nvSpPr>
        <p:spPr>
          <a:xfrm>
            <a:off x="3498574" y="2151727"/>
            <a:ext cx="8325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Réaliser un Dashboard</a:t>
            </a:r>
          </a:p>
        </p:txBody>
      </p:sp>
    </p:spTree>
    <p:extLst>
      <p:ext uri="{BB962C8B-B14F-4D97-AF65-F5344CB8AC3E}">
        <p14:creationId xmlns:p14="http://schemas.microsoft.com/office/powerpoint/2010/main" val="1833435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1AB79-A7B9-F59E-A043-B899E0BC285A}"/>
              </a:ext>
            </a:extLst>
          </p:cNvPr>
          <p:cNvSpPr/>
          <p:nvPr/>
        </p:nvSpPr>
        <p:spPr>
          <a:xfrm>
            <a:off x="3498574" y="2151727"/>
            <a:ext cx="8325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EEA6F425-C189-9B20-7A24-6CA0CCA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1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515A1-718D-61DB-D700-D8F62CAF6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677EB841-EE6D-38E5-E307-497A2F9E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Dashboard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4AE52D6-0478-B473-24F3-3E3DD253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57" y="934503"/>
            <a:ext cx="7476563" cy="4979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600" b="1" dirty="0">
                <a:solidFill>
                  <a:schemeClr val="bg1">
                    <a:lumMod val="10000"/>
                  </a:schemeClr>
                </a:solidFill>
              </a:rPr>
              <a:t>Contexte du Projet</a:t>
            </a: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Entreprise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Prêt à dépenser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Objectif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Concevoir un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dashboard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interactif de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crédit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Problématique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Besoin de transparence sur l'octroi des crédits</a:t>
            </a:r>
          </a:p>
          <a:p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600" b="1" dirty="0">
                <a:solidFill>
                  <a:schemeClr val="bg1">
                    <a:lumMod val="10000"/>
                  </a:schemeClr>
                </a:solidFill>
              </a:rPr>
              <a:t>Objectifs du Projet</a:t>
            </a:r>
          </a:p>
          <a:p>
            <a:pPr marL="0" indent="0">
              <a:buNone/>
            </a:pPr>
            <a:endParaRPr lang="fr-FR" sz="26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Visualisation du score de crédit et de sa probabilité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Affichage des informations clés du client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Comparaison avec les autres clients</a:t>
            </a: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Accessibilité du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dashboard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Déploiement sur une plateforme Cloud</a:t>
            </a:r>
            <a:endParaRPr lang="fr-FR" sz="29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F7205-C9A5-0266-1662-DA85FEB1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17492-C024-C481-5C6A-13AECDA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Deploiement</a:t>
            </a:r>
            <a:r>
              <a:rPr lang="fr-FR" dirty="0"/>
              <a:t> API :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AFB040C-3F54-A189-432F-46F94031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549" y="772704"/>
            <a:ext cx="7321851" cy="5583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Choix Technologiques :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Framework :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Streamlit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pour une interface intuitive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API de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scoring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Intégration de l'API développée précédemment :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https://my-scoring-app-546acd78d8fa.herokuapp.com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: héberger</a:t>
            </a:r>
          </a:p>
          <a:p>
            <a:pPr marL="0" indent="0">
              <a:buNone/>
            </a:pP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Documents </a:t>
            </a:r>
            <a:r>
              <a:rPr lang="fr-FR" sz="2800" b="1" dirty="0" err="1">
                <a:solidFill>
                  <a:schemeClr val="bg1">
                    <a:lumMod val="10000"/>
                  </a:schemeClr>
                </a:solidFill>
              </a:rPr>
              <a:t>Necessaires</a:t>
            </a:r>
            <a:r>
              <a:rPr lang="fr-FR" sz="2800" b="1" dirty="0">
                <a:solidFill>
                  <a:schemeClr val="bg1">
                    <a:lumMod val="10000"/>
                  </a:schemeClr>
                </a:solidFill>
              </a:rPr>
              <a:t> :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Procfile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Fichier de configuration pour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dashboard.py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Code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streamlit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de l’API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feature_eng.py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Code permettant le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 engineering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requirements.txt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Liste des dépendances Python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runtime.txt : </a:t>
            </a:r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Version de Python pour </a:t>
            </a:r>
            <a:r>
              <a:rPr lang="fr-FR" sz="2400" dirty="0" err="1">
                <a:solidFill>
                  <a:schemeClr val="bg1">
                    <a:lumMod val="10000"/>
                  </a:schemeClr>
                </a:solidFill>
              </a:rPr>
              <a:t>Heroku</a:t>
            </a:r>
            <a:endParaRPr lang="fr-FR" sz="2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E35DD4-DE60-5F31-5B00-2666E36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4</a:t>
            </a:fld>
            <a:endParaRPr lang="fr-FR"/>
          </a:p>
        </p:txBody>
      </p:sp>
      <p:pic>
        <p:nvPicPr>
          <p:cNvPr id="3074" name="Picture 2" descr="Mobile, Cloud, and Heroku - 100% pure Java - Gluon">
            <a:extLst>
              <a:ext uri="{FF2B5EF4-FFF2-40B4-BE49-F238E27FC236}">
                <a16:creationId xmlns:a16="http://schemas.microsoft.com/office/drawing/2014/main" id="{C2945D2B-807E-C355-C418-FABCB594A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8923" r="22866" b="30201"/>
          <a:stretch/>
        </p:blipFill>
        <p:spPr bwMode="auto">
          <a:xfrm>
            <a:off x="3917469" y="4074884"/>
            <a:ext cx="593972" cy="65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(programming language) - Wikipedia">
            <a:extLst>
              <a:ext uri="{FF2B5EF4-FFF2-40B4-BE49-F238E27FC236}">
                <a16:creationId xmlns:a16="http://schemas.microsoft.com/office/drawing/2014/main" id="{251B7F0E-0BB4-7CB7-9DB5-6C4DFF5F8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9" b="16310"/>
          <a:stretch/>
        </p:blipFill>
        <p:spPr bwMode="auto">
          <a:xfrm>
            <a:off x="3917469" y="4830714"/>
            <a:ext cx="593972" cy="59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10A51E-2223-A60E-8891-3517E7AA9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339" y="5535621"/>
            <a:ext cx="491102" cy="656611"/>
          </a:xfrm>
          <a:prstGeom prst="rect">
            <a:avLst/>
          </a:prstGeom>
        </p:spPr>
      </p:pic>
      <p:pic>
        <p:nvPicPr>
          <p:cNvPr id="3" name="Picture 8" descr="Open source ML framework Streamlit raises $21m, launches sharing platform |  AI Business">
            <a:extLst>
              <a:ext uri="{FF2B5EF4-FFF2-40B4-BE49-F238E27FC236}">
                <a16:creationId xmlns:a16="http://schemas.microsoft.com/office/drawing/2014/main" id="{15FEBF54-49F6-2AA7-8E56-088D23BA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53" y="1430183"/>
            <a:ext cx="975988" cy="6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3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378EE7-243B-D7D8-A28A-BC6215E0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Interactif : Présentation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C73C23-1326-F83B-8566-4EEC37DC6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67" y="968070"/>
            <a:ext cx="6232602" cy="49218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33DEFA-7C36-9966-C640-345BD9BAB997}"/>
              </a:ext>
            </a:extLst>
          </p:cNvPr>
          <p:cNvSpPr/>
          <p:nvPr/>
        </p:nvSpPr>
        <p:spPr>
          <a:xfrm>
            <a:off x="6444161" y="1504917"/>
            <a:ext cx="3363686" cy="996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EB366-44EC-BC5E-B690-670323969CEB}"/>
              </a:ext>
            </a:extLst>
          </p:cNvPr>
          <p:cNvSpPr/>
          <p:nvPr/>
        </p:nvSpPr>
        <p:spPr>
          <a:xfrm>
            <a:off x="6444161" y="2497513"/>
            <a:ext cx="3363686" cy="117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676052-4396-9662-BB42-F8E793A261A5}"/>
              </a:ext>
            </a:extLst>
          </p:cNvPr>
          <p:cNvSpPr/>
          <p:nvPr/>
        </p:nvSpPr>
        <p:spPr>
          <a:xfrm>
            <a:off x="6444161" y="3668454"/>
            <a:ext cx="3363686" cy="1657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0D3F5-C72C-333B-A8E0-8D88A1604F36}"/>
              </a:ext>
            </a:extLst>
          </p:cNvPr>
          <p:cNvSpPr/>
          <p:nvPr/>
        </p:nvSpPr>
        <p:spPr>
          <a:xfrm>
            <a:off x="3969127" y="1174263"/>
            <a:ext cx="1369953" cy="4499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5A938E-A6E6-40FD-D265-FF6EE3213B71}"/>
              </a:ext>
            </a:extLst>
          </p:cNvPr>
          <p:cNvSpPr txBox="1"/>
          <p:nvPr/>
        </p:nvSpPr>
        <p:spPr>
          <a:xfrm>
            <a:off x="5971994" y="5911273"/>
            <a:ext cx="414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Modification &amp; Mise à Jour des Informations Client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E57565-75BA-413A-F3F9-0CF1FA203CB7}"/>
              </a:ext>
            </a:extLst>
          </p:cNvPr>
          <p:cNvSpPr txBox="1"/>
          <p:nvPr/>
        </p:nvSpPr>
        <p:spPr>
          <a:xfrm>
            <a:off x="10280014" y="1541274"/>
            <a:ext cx="1541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&amp; Analyse du Client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BD60B5-D23D-6ED1-3EBE-F404D851D995}"/>
              </a:ext>
            </a:extLst>
          </p:cNvPr>
          <p:cNvSpPr txBox="1"/>
          <p:nvPr/>
        </p:nvSpPr>
        <p:spPr>
          <a:xfrm>
            <a:off x="10280014" y="2484851"/>
            <a:ext cx="1541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des Informations Capitales du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02BBFC-ED8A-E499-DBC5-7110314AC827}"/>
              </a:ext>
            </a:extLst>
          </p:cNvPr>
          <p:cNvSpPr txBox="1"/>
          <p:nvPr/>
        </p:nvSpPr>
        <p:spPr>
          <a:xfrm>
            <a:off x="10280014" y="3758465"/>
            <a:ext cx="1576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&amp; Analyses Individuelle &amp; Croisée des Informations sur l’ensemble du Portefeuille Client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7D5430D-E440-DFD4-2766-2414873C08B5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5339080" y="3424205"/>
            <a:ext cx="632914" cy="2810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2A362E5-05F4-C7C6-208F-74CA0B3C3A28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9807847" y="2002939"/>
            <a:ext cx="472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158231F-4E79-7D20-8399-3088C6FB34AA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9807847" y="3082984"/>
            <a:ext cx="472167" cy="2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AF8BF4-98DD-3364-5351-0093B47290E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9807847" y="4497129"/>
            <a:ext cx="472167" cy="415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44E78D7E-C190-2EBA-BE5D-1289256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4754-D7EF-526D-A427-58BB4B5D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DF10C7C2-C9CF-B5D9-74A6-CD3D8074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123837"/>
            <a:ext cx="3194612" cy="4601183"/>
          </a:xfrm>
        </p:spPr>
        <p:txBody>
          <a:bodyPr>
            <a:normAutofit/>
          </a:bodyPr>
          <a:lstStyle/>
          <a:p>
            <a:r>
              <a:rPr lang="fr-FR" dirty="0"/>
              <a:t>Fonctionnalités : Visualisation du Score de Crédit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76B6FF-CEED-C737-C22E-2ACD81A6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46" y="775504"/>
            <a:ext cx="4476150" cy="536509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84E279F-B46B-F2A1-9B51-438FE5CD2C76}"/>
              </a:ext>
            </a:extLst>
          </p:cNvPr>
          <p:cNvSpPr txBox="1"/>
          <p:nvPr/>
        </p:nvSpPr>
        <p:spPr>
          <a:xfrm>
            <a:off x="8271146" y="939755"/>
            <a:ext cx="35592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Texte indiquant le niveau de risque de défaut de paiement.</a:t>
            </a:r>
          </a:p>
          <a:p>
            <a:endParaRPr lang="fr-FR" sz="2000" dirty="0"/>
          </a:p>
          <a:p>
            <a:r>
              <a:rPr lang="fr-FR" sz="2000" dirty="0"/>
              <a:t>Jauge de Probabilité de Remboursement &amp; Seuil d’Acceptabilité (52%) : 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Très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Légèrement Elevé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Légèrement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Très Faible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/>
              <a:t>Informations &amp; Données du Client Sélectionné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A4D813-68AE-126A-A47D-1D8568635C5F}"/>
              </a:ext>
            </a:extLst>
          </p:cNvPr>
          <p:cNvSpPr/>
          <p:nvPr/>
        </p:nvSpPr>
        <p:spPr>
          <a:xfrm>
            <a:off x="8308664" y="3201172"/>
            <a:ext cx="180000" cy="180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A47A8-214B-C28A-15DF-0A20A093E7A2}"/>
              </a:ext>
            </a:extLst>
          </p:cNvPr>
          <p:cNvSpPr/>
          <p:nvPr/>
        </p:nvSpPr>
        <p:spPr>
          <a:xfrm>
            <a:off x="8308664" y="3498352"/>
            <a:ext cx="180000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99716-C035-58BD-DB10-33401479B7F6}"/>
              </a:ext>
            </a:extLst>
          </p:cNvPr>
          <p:cNvSpPr/>
          <p:nvPr/>
        </p:nvSpPr>
        <p:spPr>
          <a:xfrm>
            <a:off x="8308664" y="3801242"/>
            <a:ext cx="180000" cy="1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7D8CEF-20D0-005F-B2C6-B31716DBA128}"/>
              </a:ext>
            </a:extLst>
          </p:cNvPr>
          <p:cNvSpPr/>
          <p:nvPr/>
        </p:nvSpPr>
        <p:spPr>
          <a:xfrm>
            <a:off x="8308664" y="4104132"/>
            <a:ext cx="180000" cy="18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34F5B3-176A-F968-9EB8-A7712DC9210F}"/>
              </a:ext>
            </a:extLst>
          </p:cNvPr>
          <p:cNvSpPr/>
          <p:nvPr/>
        </p:nvSpPr>
        <p:spPr>
          <a:xfrm>
            <a:off x="8308664" y="4407022"/>
            <a:ext cx="180000" cy="1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4D2E3-FCE8-8F49-A18D-784640F38D02}"/>
              </a:ext>
            </a:extLst>
          </p:cNvPr>
          <p:cNvSpPr/>
          <p:nvPr/>
        </p:nvSpPr>
        <p:spPr>
          <a:xfrm>
            <a:off x="8308664" y="4707427"/>
            <a:ext cx="180000" cy="1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7F0E9-B37B-8A74-C9F5-B63DB0EC9ACC}"/>
              </a:ext>
            </a:extLst>
          </p:cNvPr>
          <p:cNvSpPr/>
          <p:nvPr/>
        </p:nvSpPr>
        <p:spPr>
          <a:xfrm>
            <a:off x="8308664" y="5005453"/>
            <a:ext cx="180000" cy="18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2DB21DE-1224-7942-978A-6044AD6F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56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B8550-767B-6CD7-B58E-0A07C9AD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0EC40-1395-8D64-4FB3-B94B0721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123837"/>
            <a:ext cx="3194612" cy="4601183"/>
          </a:xfrm>
        </p:spPr>
        <p:txBody>
          <a:bodyPr>
            <a:normAutofit/>
          </a:bodyPr>
          <a:lstStyle/>
          <a:p>
            <a:r>
              <a:rPr lang="fr-FR" dirty="0" err="1"/>
              <a:t>Features</a:t>
            </a:r>
            <a:r>
              <a:rPr lang="fr-FR" dirty="0"/>
              <a:t> Importances Globales et Locales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D06C3C-356A-6162-EDB8-DAA81A70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20" y="276056"/>
            <a:ext cx="4222893" cy="29669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70CF7E-93D8-BD86-39B1-04E037B3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21" y="3424428"/>
            <a:ext cx="4222892" cy="30781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5D0DFAE-52C5-0E1D-133B-81C618FC3965}"/>
              </a:ext>
            </a:extLst>
          </p:cNvPr>
          <p:cNvSpPr txBox="1"/>
          <p:nvPr/>
        </p:nvSpPr>
        <p:spPr>
          <a:xfrm>
            <a:off x="8271146" y="939755"/>
            <a:ext cx="35592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Importance Globale : </a:t>
            </a:r>
            <a:r>
              <a:rPr lang="fr-FR" sz="2000" dirty="0"/>
              <a:t>Identification des variables les plus influentes dans le modèle global</a:t>
            </a:r>
          </a:p>
          <a:p>
            <a:endParaRPr lang="fr-FR" sz="2000" dirty="0"/>
          </a:p>
          <a:p>
            <a:r>
              <a:rPr lang="fr-FR" sz="2000" b="1" dirty="0"/>
              <a:t>Importance Locale : </a:t>
            </a:r>
            <a:r>
              <a:rPr lang="fr-FR" sz="2000" dirty="0"/>
              <a:t>Explication de la décision pour un client donné</a:t>
            </a:r>
          </a:p>
          <a:p>
            <a:endParaRPr lang="fr-FR" sz="2000" dirty="0"/>
          </a:p>
          <a:p>
            <a:r>
              <a:rPr lang="fr-FR" sz="2000" b="1" dirty="0"/>
              <a:t>Comparaison entre les tendances globales et les cas particuliers</a:t>
            </a:r>
          </a:p>
          <a:p>
            <a:endParaRPr lang="fr-FR" sz="2000" b="1" dirty="0"/>
          </a:p>
          <a:p>
            <a:r>
              <a:rPr lang="fr-FR" sz="2000" b="1" dirty="0"/>
              <a:t>Identification des variables clés expliquant les décisions individuelles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CE8911B-7D53-77BF-974C-2D7A0706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05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0E4B-8062-98F9-25E3-CDEE07476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BA43797-5415-B154-B9CA-410FF9E0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41" y="353964"/>
            <a:ext cx="4162115" cy="615007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AACFA43-EC27-FCD5-41B0-2B2C7CA728B8}"/>
              </a:ext>
            </a:extLst>
          </p:cNvPr>
          <p:cNvSpPr txBox="1"/>
          <p:nvPr/>
        </p:nvSpPr>
        <p:spPr>
          <a:xfrm>
            <a:off x="8254818" y="766732"/>
            <a:ext cx="35592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Identification des tendances entre clients à risques et clients solvables :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Mettre en évidence des seuils critiques ou des zones à risque.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Comprendre l’impact de chaque variable sur la solvabilité.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Identifier les indicateurs clés dans la décision d’octroi de crédit &amp; leurs importances.</a:t>
            </a:r>
          </a:p>
          <a:p>
            <a:endParaRPr lang="fr-FR" sz="2000" dirty="0"/>
          </a:p>
          <a:p>
            <a:r>
              <a:rPr lang="fr-FR" sz="2000" dirty="0"/>
              <a:t>Expliquer les décisions &amp; identifier des pistes d’ajustement potentielles.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86495C8-5380-DA41-7264-5FFFC19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123837"/>
            <a:ext cx="3194612" cy="4601183"/>
          </a:xfrm>
        </p:spPr>
        <p:txBody>
          <a:bodyPr>
            <a:normAutofit/>
          </a:bodyPr>
          <a:lstStyle/>
          <a:p>
            <a:r>
              <a:rPr lang="fr-FR" dirty="0"/>
              <a:t>Analyse des Variables Clés &amp; Solvabilité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5747EF-DA6B-2F82-E5A0-B0069156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8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B64A7-3EF9-3321-0C07-E6A11526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C8487AA-8740-3A10-A6D1-5B00178E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791" y="775504"/>
            <a:ext cx="4497006" cy="539098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F0FC0D-8108-3393-D3ED-E3327A03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9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C5ABCA-D1CF-2CE4-2E7E-D73F5E326003}"/>
              </a:ext>
            </a:extLst>
          </p:cNvPr>
          <p:cNvSpPr txBox="1"/>
          <p:nvPr/>
        </p:nvSpPr>
        <p:spPr>
          <a:xfrm>
            <a:off x="8254818" y="766732"/>
            <a:ext cx="35592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Observation des tendances entre les 2 </a:t>
            </a:r>
            <a:r>
              <a:rPr lang="fr-FR" sz="2000" dirty="0" err="1"/>
              <a:t>features</a:t>
            </a:r>
            <a:r>
              <a:rPr lang="fr-FR" sz="2000" dirty="0"/>
              <a:t> sélectionnées &amp; leur impact sur la décision de crédit.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Détection d’éventuelles zones critiques où la probabilité de non-remboursement est plus élevée.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Comprendre si certaines combinaisons de valeurs sont fortement corrélées avec le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Affiner les analyses &amp; explications visuelles de l’impact des critères sur la décision finale.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D4C2C42-43C4-D78B-C5AC-776717B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1123837"/>
            <a:ext cx="3194612" cy="4601183"/>
          </a:xfrm>
        </p:spPr>
        <p:txBody>
          <a:bodyPr>
            <a:normAutofit/>
          </a:bodyPr>
          <a:lstStyle/>
          <a:p>
            <a:r>
              <a:rPr lang="fr-FR" dirty="0"/>
              <a:t>Analyses Croisées et </a:t>
            </a:r>
            <a:r>
              <a:rPr lang="fr-FR" dirty="0" err="1"/>
              <a:t>Multi-Variées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02757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0</TotalTime>
  <Words>1314</Words>
  <Application>Microsoft Office PowerPoint</Application>
  <PresentationFormat>Grand écran</PresentationFormat>
  <Paragraphs>311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Cadre</vt:lpstr>
      <vt:lpstr>Présentation PowerPoint</vt:lpstr>
      <vt:lpstr>Présentation PowerPoint</vt:lpstr>
      <vt:lpstr>Introduction au Dashboard</vt:lpstr>
      <vt:lpstr>Deploiement API : </vt:lpstr>
      <vt:lpstr>Dashboard Interactif : Présentation</vt:lpstr>
      <vt:lpstr>Fonctionnalités : Visualisation du Score de Crédit</vt:lpstr>
      <vt:lpstr>Features Importances Globales et Locales</vt:lpstr>
      <vt:lpstr>Analyse des Variables Clés &amp; Solvabilité</vt:lpstr>
      <vt:lpstr>Analyses Croisées et Multi-Variées</vt:lpstr>
      <vt:lpstr>Modification &amp; Mise à Jour des Informations Client</vt:lpstr>
      <vt:lpstr>Synthèse Dashboard</vt:lpstr>
      <vt:lpstr>Présentation PowerPoint</vt:lpstr>
      <vt:lpstr>Introduction à la Veille Technique</vt:lpstr>
      <vt:lpstr>Présentation de MiniLM</vt:lpstr>
      <vt:lpstr>Distillation Profonde de l'Auto-Attention &amp; Comparatif de performances</vt:lpstr>
      <vt:lpstr>Méthodologie : Classification Report (sklearn.metrics)</vt:lpstr>
      <vt:lpstr>Méthodologie : Visualisation des embeddings avec t-SNE</vt:lpstr>
      <vt:lpstr>Synthèse Veille Technique</vt:lpstr>
      <vt:lpstr>Conclusion Générale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Alexandre Martineau</cp:lastModifiedBy>
  <cp:revision>57</cp:revision>
  <dcterms:created xsi:type="dcterms:W3CDTF">2022-08-16T21:46:21Z</dcterms:created>
  <dcterms:modified xsi:type="dcterms:W3CDTF">2025-03-02T15:59:56Z</dcterms:modified>
</cp:coreProperties>
</file>