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1"/>
  </p:notesMasterIdLst>
  <p:sldIdLst>
    <p:sldId id="257" r:id="rId2"/>
    <p:sldId id="344" r:id="rId3"/>
    <p:sldId id="345" r:id="rId4"/>
    <p:sldId id="384" r:id="rId5"/>
    <p:sldId id="392" r:id="rId6"/>
    <p:sldId id="385" r:id="rId7"/>
    <p:sldId id="390" r:id="rId8"/>
    <p:sldId id="386" r:id="rId9"/>
    <p:sldId id="387" r:id="rId10"/>
    <p:sldId id="388" r:id="rId11"/>
    <p:sldId id="389" r:id="rId12"/>
    <p:sldId id="391" r:id="rId13"/>
    <p:sldId id="393" r:id="rId14"/>
    <p:sldId id="394" r:id="rId15"/>
    <p:sldId id="396" r:id="rId16"/>
    <p:sldId id="395" r:id="rId17"/>
    <p:sldId id="397" r:id="rId18"/>
    <p:sldId id="38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F66"/>
    <a:srgbClr val="F5976E"/>
    <a:srgbClr val="CA1A50"/>
    <a:srgbClr val="F47D57"/>
    <a:srgbClr val="F4845D"/>
    <a:srgbClr val="F26747"/>
    <a:srgbClr val="EF5640"/>
    <a:srgbClr val="F16244"/>
    <a:srgbClr val="F37852"/>
    <a:srgbClr val="FAE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829" autoAdjust="0"/>
  </p:normalViewPr>
  <p:slideViewPr>
    <p:cSldViewPr snapToGrid="0">
      <p:cViewPr varScale="1">
        <p:scale>
          <a:sx n="94" d="100"/>
          <a:sy n="94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E7F78-74D0-4193-A845-D2DD5D621E4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D2268-1C09-4F68-BB02-C645F279B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14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2A88-E88B-4B79-8A28-BA70D589D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62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D2-F357-4CBE-BC03-3B627DBBCF1F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1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5738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2171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6716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2482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9789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13BD-0987-4535-A16B-7832B4B4BCE7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28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FD8D-2788-457A-81EA-45E7DA49ACEC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F5AA-E9F1-4C8B-B481-39C186A51F7D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25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1CE5-19E5-41CB-8F1B-6D3CE00DE8F7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21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A63E-A290-418A-9307-643BD92CF5C8}" type="datetime1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80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06D1-B63D-46FC-AD06-447E44ACCACE}" type="datetime1">
              <a:rPr lang="fr-FR" smtClean="0"/>
              <a:t>29/01/2025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64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4C79-CC77-461B-95C0-7477CD1E5FC3}" type="datetime1">
              <a:rPr lang="fr-FR" smtClean="0"/>
              <a:t>29/01/2025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61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A00-C554-467E-BC9B-22EB35E8221B}" type="datetime1">
              <a:rPr lang="fr-FR" smtClean="0"/>
              <a:t>29/01/2025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9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0B4B-DC63-47D6-A889-84C4E44B1E19}" type="datetime1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9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6329-F408-453A-9478-D3086EEB2BB1}" type="datetime1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07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DFFB-2A77-4323-B89A-DDACFD2E6A5C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02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omment réussir sa formation OpenClassrooms ? | by Clément Lionne | Mediu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00" y="4039884"/>
            <a:ext cx="4709255" cy="26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265271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Implémentez un modèle de </a:t>
            </a:r>
            <a:r>
              <a:rPr lang="fr-FR" sz="9600" b="1" dirty="0" err="1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</a:t>
            </a:r>
            <a:endParaRPr lang="fr-FR" sz="9600" b="1" dirty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A2E48-4668-022B-0780-F5B7837A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49" y="3698420"/>
            <a:ext cx="5269679" cy="208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2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21627-4896-28F8-9E9C-BFF6F760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Importance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D0FCCF-EA15-9617-376B-AD84062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54AFD7-1EBB-5B9C-5BAC-C4FADDFB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05" y="1419426"/>
            <a:ext cx="6191250" cy="42710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AA6AA1F-B46A-E3E0-B2FA-D80ABCFD6A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419426"/>
            <a:ext cx="5973895" cy="462193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32B881A-3E8D-92FC-E338-F384434F7931}"/>
              </a:ext>
            </a:extLst>
          </p:cNvPr>
          <p:cNvSpPr txBox="1"/>
          <p:nvPr/>
        </p:nvSpPr>
        <p:spPr>
          <a:xfrm>
            <a:off x="677334" y="5693245"/>
            <a:ext cx="345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Global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26918E-7C8D-9766-4EB8-07353A648017}"/>
              </a:ext>
            </a:extLst>
          </p:cNvPr>
          <p:cNvSpPr txBox="1"/>
          <p:nvPr/>
        </p:nvSpPr>
        <p:spPr>
          <a:xfrm>
            <a:off x="6313355" y="5641252"/>
            <a:ext cx="345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10536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17492-C024-C481-5C6A-13AECDA1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Deploiement</a:t>
            </a:r>
            <a:r>
              <a:rPr lang="fr-FR" dirty="0"/>
              <a:t> API – Documents Nécessaires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E35DD4-DE60-5F31-5B00-2666E36F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AFB040C-3F54-A189-432F-46F94031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12" y="2383971"/>
            <a:ext cx="10764323" cy="4220936"/>
          </a:xfrm>
        </p:spPr>
        <p:txBody>
          <a:bodyPr>
            <a:normAutofit fontScale="85000" lnSpcReduction="20000"/>
          </a:bodyPr>
          <a:lstStyle/>
          <a:p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Procfile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Fichier de configuration pour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Heroku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app.py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Code de l'API</a:t>
            </a:r>
          </a:p>
          <a:p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deploy.yml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Pipeline CI/CD pour déploiement sur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Heroku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mlruns_reduced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/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Dossier contenant les fichiers du modèle (récupérés depuis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MlFlow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lvl="1"/>
            <a:r>
              <a:rPr lang="fr-FR" sz="2200" b="1" dirty="0" err="1">
                <a:solidFill>
                  <a:schemeClr val="bg1">
                    <a:lumMod val="10000"/>
                  </a:schemeClr>
                </a:solidFill>
              </a:rPr>
              <a:t>best_threshold</a:t>
            </a:r>
            <a:r>
              <a:rPr lang="fr-FR" sz="22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Le seuil optimal de prédiction</a:t>
            </a:r>
          </a:p>
          <a:p>
            <a:pPr lvl="1"/>
            <a:r>
              <a:rPr lang="fr-FR" sz="2200" b="1" dirty="0" err="1">
                <a:solidFill>
                  <a:schemeClr val="bg1">
                    <a:lumMod val="10000"/>
                  </a:schemeClr>
                </a:solidFill>
              </a:rPr>
              <a:t>columns.pkl</a:t>
            </a:r>
            <a:r>
              <a:rPr lang="fr-FR" sz="22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Liste des colonnes du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dataset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utilisé</a:t>
            </a:r>
          </a:p>
          <a:p>
            <a:pPr lvl="1"/>
            <a:r>
              <a:rPr lang="fr-FR" sz="2200" b="1" dirty="0" err="1">
                <a:solidFill>
                  <a:schemeClr val="bg1">
                    <a:lumMod val="10000"/>
                  </a:schemeClr>
                </a:solidFill>
              </a:rPr>
              <a:t>model.pkl</a:t>
            </a:r>
            <a:r>
              <a:rPr lang="fr-FR" sz="22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Modèle de machine </a:t>
            </a:r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learning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entraîné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requirements.txt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Liste des dépendances Python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runtime.txt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Version de Python pour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Heroku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test_app.py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Fichier de tests unitaires pour l'API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README.md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Documentation du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633DB5-1E9D-F1BE-0DA1-4E8A2E44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6" y="3935044"/>
            <a:ext cx="869262" cy="853105"/>
          </a:xfrm>
          <a:prstGeom prst="rect">
            <a:avLst/>
          </a:prstGeom>
        </p:spPr>
      </p:pic>
      <p:pic>
        <p:nvPicPr>
          <p:cNvPr id="3074" name="Picture 2" descr="Mobile, Cloud, and Heroku - 100% pure Java - Gluon">
            <a:extLst>
              <a:ext uri="{FF2B5EF4-FFF2-40B4-BE49-F238E27FC236}">
                <a16:creationId xmlns:a16="http://schemas.microsoft.com/office/drawing/2014/main" id="{C2945D2B-807E-C355-C418-FABCB594A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t="18923" r="22866" b="30201"/>
          <a:stretch/>
        </p:blipFill>
        <p:spPr bwMode="auto">
          <a:xfrm>
            <a:off x="1120140" y="2363687"/>
            <a:ext cx="296705" cy="32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ython (programming language) - Wikipedia">
            <a:extLst>
              <a:ext uri="{FF2B5EF4-FFF2-40B4-BE49-F238E27FC236}">
                <a16:creationId xmlns:a16="http://schemas.microsoft.com/office/drawing/2014/main" id="{251B7F0E-0BB4-7CB7-9DB5-6C4DFF5F8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9" b="16310"/>
          <a:stretch/>
        </p:blipFill>
        <p:spPr bwMode="auto">
          <a:xfrm>
            <a:off x="1090228" y="2750235"/>
            <a:ext cx="326617" cy="32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Yml - Icônes fichiers et dossiers gratuites">
            <a:extLst>
              <a:ext uri="{FF2B5EF4-FFF2-40B4-BE49-F238E27FC236}">
                <a16:creationId xmlns:a16="http://schemas.microsoft.com/office/drawing/2014/main" id="{44DDD292-6049-7812-FF58-B648CC1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14" y="3142963"/>
            <a:ext cx="416115" cy="4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B10A51E-2223-A60E-8891-3517E7AA9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933" y="5059807"/>
            <a:ext cx="316473" cy="423129"/>
          </a:xfrm>
          <a:prstGeom prst="rect">
            <a:avLst/>
          </a:prstGeom>
        </p:spPr>
      </p:pic>
      <p:pic>
        <p:nvPicPr>
          <p:cNvPr id="3084" name="Picture 12" descr="Pytest pour Python : Pourquoi et comment l'utiliser ?">
            <a:extLst>
              <a:ext uri="{FF2B5EF4-FFF2-40B4-BE49-F238E27FC236}">
                <a16:creationId xmlns:a16="http://schemas.microsoft.com/office/drawing/2014/main" id="{4DC8896A-9252-969F-0944-76E5D034E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5" t="34369" r="43444" b="42042"/>
          <a:stretch/>
        </p:blipFill>
        <p:spPr bwMode="auto">
          <a:xfrm>
            <a:off x="1120140" y="5658845"/>
            <a:ext cx="316472" cy="35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D94E45D-256C-6C68-9DEC-46A4935E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86" y="6098121"/>
            <a:ext cx="450126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08A5-B5F9-1F04-EBAF-624FB28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Dépôt Git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198C7B-D757-EECC-1BDE-C806738D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12</a:t>
            </a:fld>
            <a:endParaRPr lang="fr-FR"/>
          </a:p>
        </p:txBody>
      </p:sp>
      <p:pic>
        <p:nvPicPr>
          <p:cNvPr id="5128" name="Picture 8" descr="Git - A Guide to Understanding and Using Git">
            <a:extLst>
              <a:ext uri="{FF2B5EF4-FFF2-40B4-BE49-F238E27FC236}">
                <a16:creationId xmlns:a16="http://schemas.microsoft.com/office/drawing/2014/main" id="{7D32C5B3-E1C5-3414-2A5E-B039EEF84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122" y="1326391"/>
            <a:ext cx="2037504" cy="85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e nouveau GitHub Desktop est sorti – GUICHARD Anthony">
            <a:extLst>
              <a:ext uri="{FF2B5EF4-FFF2-40B4-BE49-F238E27FC236}">
                <a16:creationId xmlns:a16="http://schemas.microsoft.com/office/drawing/2014/main" id="{52404854-37DC-AB84-28C7-96E8979E3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/>
          <a:stretch/>
        </p:blipFill>
        <p:spPr bwMode="auto">
          <a:xfrm>
            <a:off x="8590663" y="4076794"/>
            <a:ext cx="3500800" cy="14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C07A80-BEA5-0AA2-1FB7-9D38626380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5" r="18601"/>
          <a:stretch/>
        </p:blipFill>
        <p:spPr>
          <a:xfrm>
            <a:off x="401148" y="3345083"/>
            <a:ext cx="6943453" cy="287884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90BF39A-4064-E2DA-F2BF-139340CBCBF8}"/>
              </a:ext>
            </a:extLst>
          </p:cNvPr>
          <p:cNvSpPr txBox="1"/>
          <p:nvPr/>
        </p:nvSpPr>
        <p:spPr>
          <a:xfrm>
            <a:off x="3952010" y="2324025"/>
            <a:ext cx="311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&lt;fichier&gt;</a:t>
            </a:r>
          </a:p>
          <a:p>
            <a:r>
              <a:rPr lang="fr-FR" dirty="0"/>
              <a:t>git commit –m "description"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7055410-9B3C-0B9F-AA50-FF76FEF1276E}"/>
              </a:ext>
            </a:extLst>
          </p:cNvPr>
          <p:cNvCxnSpPr>
            <a:cxnSpLocks/>
            <a:stCxn id="5128" idx="2"/>
            <a:endCxn id="8" idx="0"/>
          </p:cNvCxnSpPr>
          <p:nvPr/>
        </p:nvCxnSpPr>
        <p:spPr>
          <a:xfrm>
            <a:off x="3872874" y="2177217"/>
            <a:ext cx="1" cy="1167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437643D-029D-1517-3A1B-2834AC6BC0FB}"/>
              </a:ext>
            </a:extLst>
          </p:cNvPr>
          <p:cNvCxnSpPr>
            <a:cxnSpLocks/>
            <a:stCxn id="8" idx="3"/>
            <a:endCxn id="5130" idx="1"/>
          </p:cNvCxnSpPr>
          <p:nvPr/>
        </p:nvCxnSpPr>
        <p:spPr>
          <a:xfrm flipV="1">
            <a:off x="7344601" y="4784503"/>
            <a:ext cx="124606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1F95CB22-C614-DD6B-539F-EAD2193FC63E}"/>
              </a:ext>
            </a:extLst>
          </p:cNvPr>
          <p:cNvSpPr txBox="1"/>
          <p:nvPr/>
        </p:nvSpPr>
        <p:spPr>
          <a:xfrm>
            <a:off x="7315813" y="4070721"/>
            <a:ext cx="144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git push </a:t>
            </a:r>
            <a:r>
              <a:rPr lang="fr-FR" dirty="0" err="1"/>
              <a:t>origin</a:t>
            </a:r>
            <a:r>
              <a:rPr lang="fr-FR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83721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C9573-8886-6543-17BD-6FD3591E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37B1C7-993E-2F71-5BC8-DA9CF492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13</a:t>
            </a:fld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64A27B2-2E92-5DA1-86EA-41B4CF84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1465823"/>
            <a:ext cx="9560680" cy="440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AFDE52D-6536-3F91-1F14-7C0DE270F508}"/>
              </a:ext>
            </a:extLst>
          </p:cNvPr>
          <p:cNvSpPr txBox="1"/>
          <p:nvPr/>
        </p:nvSpPr>
        <p:spPr>
          <a:xfrm>
            <a:off x="710413" y="5951764"/>
            <a:ext cx="788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https://github.com/alex-martineau/credit-scoring-api/blob/main/app.py</a:t>
            </a:r>
          </a:p>
        </p:txBody>
      </p:sp>
    </p:spTree>
    <p:extLst>
      <p:ext uri="{BB962C8B-B14F-4D97-AF65-F5344CB8AC3E}">
        <p14:creationId xmlns:p14="http://schemas.microsoft.com/office/powerpoint/2010/main" val="369053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CE99F-96FD-3AE6-57AA-52EB3A14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3360"/>
            <a:ext cx="8596668" cy="1320800"/>
          </a:xfrm>
        </p:spPr>
        <p:txBody>
          <a:bodyPr/>
          <a:lstStyle/>
          <a:p>
            <a:r>
              <a:rPr lang="fr-FR" dirty="0"/>
              <a:t>Déploiement sur </a:t>
            </a:r>
            <a:r>
              <a:rPr lang="fr-FR" dirty="0" err="1"/>
              <a:t>Heroku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5FEAF6-269D-53E6-BF91-9F93E895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50FA87-CDF3-8759-A558-C35F7F10E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93241"/>
            <a:ext cx="4723417" cy="26034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84103E-A199-D1BA-B095-C51666D1D6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5" t="64317"/>
          <a:stretch/>
        </p:blipFill>
        <p:spPr>
          <a:xfrm>
            <a:off x="2076324" y="3835147"/>
            <a:ext cx="682751" cy="94868"/>
          </a:xfrm>
          <a:prstGeom prst="rect">
            <a:avLst/>
          </a:prstGeom>
        </p:spPr>
      </p:pic>
      <p:pic>
        <p:nvPicPr>
          <p:cNvPr id="9218" name="Picture 2" descr="Heroku - Tech Field Day">
            <a:extLst>
              <a:ext uri="{FF2B5EF4-FFF2-40B4-BE49-F238E27FC236}">
                <a16:creationId xmlns:a16="http://schemas.microsoft.com/office/drawing/2014/main" id="{CAEF1C35-A854-8603-6F20-357785FE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8" y="4859516"/>
            <a:ext cx="2233320" cy="6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EA6BE31-AED9-3F89-C2D1-CC0F1332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18" y="5647862"/>
            <a:ext cx="6324400" cy="989158"/>
          </a:xfrm>
        </p:spPr>
        <p:txBody>
          <a:bodyPr>
            <a:normAutofit fontScale="70000" lnSpcReduction="20000"/>
          </a:bodyPr>
          <a:lstStyle/>
          <a:p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Création du compte</a:t>
            </a:r>
          </a:p>
          <a:p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Création de l’application: « 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my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-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scoring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-app »</a:t>
            </a:r>
          </a:p>
          <a:p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Déploiement via GitHub / via Git directement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3781FC5-5635-8C25-A8BC-F617A951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314"/>
          <a:stretch/>
        </p:blipFill>
        <p:spPr>
          <a:xfrm>
            <a:off x="7096323" y="967740"/>
            <a:ext cx="3876477" cy="414528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AD0AC20-3B31-C910-2CE9-37FF6656E753}"/>
              </a:ext>
            </a:extLst>
          </p:cNvPr>
          <p:cNvSpPr txBox="1">
            <a:spLocks/>
          </p:cNvSpPr>
          <p:nvPr/>
        </p:nvSpPr>
        <p:spPr>
          <a:xfrm>
            <a:off x="615218" y="1255943"/>
            <a:ext cx="4939762" cy="742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git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add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&lt;fichier&gt;</a:t>
            </a:r>
          </a:p>
          <a:p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Git commit –m « description »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D20A5C-5B16-5EC1-7A41-87E2BC970D5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863003" y="3040380"/>
            <a:ext cx="2233320" cy="2603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5A105A0-75A6-687F-997F-D7D45A45182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5400751" y="3040380"/>
            <a:ext cx="1695572" cy="35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78CFB0F-9374-BE74-19F4-E80115DB0A74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9034562" y="5113020"/>
            <a:ext cx="0" cy="443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B75B747-E15C-321E-B1AF-ED5BE6A11126}"/>
              </a:ext>
            </a:extLst>
          </p:cNvPr>
          <p:cNvSpPr txBox="1">
            <a:spLocks/>
          </p:cNvSpPr>
          <p:nvPr/>
        </p:nvSpPr>
        <p:spPr>
          <a:xfrm>
            <a:off x="6564681" y="5556180"/>
            <a:ext cx="4939762" cy="503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API déployée &amp; prête à l’emploi</a:t>
            </a:r>
          </a:p>
        </p:txBody>
      </p:sp>
    </p:spTree>
    <p:extLst>
      <p:ext uri="{BB962C8B-B14F-4D97-AF65-F5344CB8AC3E}">
        <p14:creationId xmlns:p14="http://schemas.microsoft.com/office/powerpoint/2010/main" val="386526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0E3E3CF-2D9B-73C3-2B36-68EDB0B2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670555"/>
            <a:ext cx="1898226" cy="696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F542A24-15C5-9E06-FE61-DA71920A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09" t="49553" r="11039" b="35128"/>
          <a:stretch/>
        </p:blipFill>
        <p:spPr>
          <a:xfrm>
            <a:off x="2221863" y="4128135"/>
            <a:ext cx="147957" cy="10670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0C792E-3AA2-E768-0E4F-2B9BD6B0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902E7A-D184-46F5-924F-516B3F6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819F7F-026A-8036-C9E9-C55E854F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41474"/>
            <a:ext cx="8785860" cy="56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64605FC-D93E-B89C-4366-0C527215E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292" y="3660603"/>
            <a:ext cx="1584114" cy="2143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71BBA6A-2A35-D2EC-0A3A-C4B468DF4019}"/>
              </a:ext>
            </a:extLst>
          </p:cNvPr>
          <p:cNvSpPr txBox="1"/>
          <p:nvPr/>
        </p:nvSpPr>
        <p:spPr>
          <a:xfrm>
            <a:off x="677334" y="1672230"/>
            <a:ext cx="788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https://my-scoring-app-546acd78d8fa.herokuapp.com/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517628-4333-B71D-5697-1B283166A895}"/>
              </a:ext>
            </a:extLst>
          </p:cNvPr>
          <p:cNvSpPr txBox="1"/>
          <p:nvPr/>
        </p:nvSpPr>
        <p:spPr>
          <a:xfrm>
            <a:off x="677333" y="3071713"/>
            <a:ext cx="224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best_threshold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F351B63-785F-6E5F-1155-F98EDC2043C0}"/>
              </a:ext>
            </a:extLst>
          </p:cNvPr>
          <p:cNvSpPr txBox="1"/>
          <p:nvPr/>
        </p:nvSpPr>
        <p:spPr>
          <a:xfrm>
            <a:off x="2124020" y="4058378"/>
            <a:ext cx="343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48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2C8FDF-CA8C-22A4-01DA-94C8E55E2241}"/>
              </a:ext>
            </a:extLst>
          </p:cNvPr>
          <p:cNvSpPr txBox="1"/>
          <p:nvPr/>
        </p:nvSpPr>
        <p:spPr>
          <a:xfrm>
            <a:off x="3115733" y="3047353"/>
            <a:ext cx="224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2ED410-A510-7422-9642-2BAB2E593C13}"/>
              </a:ext>
            </a:extLst>
          </p:cNvPr>
          <p:cNvSpPr txBox="1"/>
          <p:nvPr/>
        </p:nvSpPr>
        <p:spPr>
          <a:xfrm>
            <a:off x="5554133" y="3047353"/>
            <a:ext cx="4313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predict</a:t>
            </a:r>
            <a:r>
              <a:rPr lang="fr-FR" dirty="0"/>
              <a:t> : </a:t>
            </a:r>
          </a:p>
          <a:p>
            <a:endParaRPr lang="fr-FR" dirty="0"/>
          </a:p>
          <a:p>
            <a:r>
              <a:rPr lang="fr-FR" dirty="0"/>
              <a:t>Permet de soumettre des données au modèle pour obtenir une prédiction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Prêt accordable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Yes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Prêt à risque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No</a:t>
            </a:r>
          </a:p>
          <a:p>
            <a:endParaRPr lang="fr-FR" dirty="0"/>
          </a:p>
          <a:p>
            <a:r>
              <a:rPr lang="fr-FR" dirty="0"/>
              <a:t>Exemple : </a:t>
            </a:r>
          </a:p>
          <a:p>
            <a:r>
              <a:rPr lang="en-US" dirty="0"/>
              <a:t>{'prediction': {'client n°155312': 'Yes'}}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74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50BA6-143D-4C96-5BAA-6602A44F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Unitaires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5DFE51-43B2-306A-3664-AF74065B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16</a:t>
            </a:fld>
            <a:endParaRPr lang="fr-FR"/>
          </a:p>
        </p:txBody>
      </p:sp>
      <p:pic>
        <p:nvPicPr>
          <p:cNvPr id="6148" name="Picture 4" descr="Pytest pour Python : Pourquoi et comment l'utiliser ?">
            <a:extLst>
              <a:ext uri="{FF2B5EF4-FFF2-40B4-BE49-F238E27FC236}">
                <a16:creationId xmlns:a16="http://schemas.microsoft.com/office/drawing/2014/main" id="{DC4B1273-2B54-08DD-F721-52D1915B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0" t="34104" r="36029" b="19610"/>
          <a:stretch/>
        </p:blipFill>
        <p:spPr bwMode="auto">
          <a:xfrm>
            <a:off x="977993" y="1603190"/>
            <a:ext cx="1798320" cy="168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Open source ML framework Streamlit raises $21m, launches sharing platform |  AI Business">
            <a:extLst>
              <a:ext uri="{FF2B5EF4-FFF2-40B4-BE49-F238E27FC236}">
                <a16:creationId xmlns:a16="http://schemas.microsoft.com/office/drawing/2014/main" id="{71355B58-7375-4A40-CA0A-2E288715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19" y="3987719"/>
            <a:ext cx="2822468" cy="18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C371E76-BA17-19C6-02EC-65B936A4B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473" y="1143000"/>
            <a:ext cx="4317091" cy="199960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D90C7BE-E73D-AAB6-C896-05DDAE3E42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4376" y="3715395"/>
            <a:ext cx="3883482" cy="2347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D83EF7D-D476-397B-CDC9-1F39D3EB82D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1038"/>
          <a:stretch/>
        </p:blipFill>
        <p:spPr>
          <a:xfrm>
            <a:off x="4014965" y="1545198"/>
            <a:ext cx="941946" cy="119520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38ED7A2-1ED8-720F-FD88-EC560B53558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1038"/>
          <a:stretch/>
        </p:blipFill>
        <p:spPr>
          <a:xfrm>
            <a:off x="4040123" y="4294580"/>
            <a:ext cx="941946" cy="1195207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778C1777-4AB1-16EE-5F09-4316FE6243EC}"/>
              </a:ext>
            </a:extLst>
          </p:cNvPr>
          <p:cNvSpPr txBox="1"/>
          <p:nvPr/>
        </p:nvSpPr>
        <p:spPr>
          <a:xfrm>
            <a:off x="3585709" y="5429351"/>
            <a:ext cx="20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streamlit_app.py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E469C43-684D-BAD0-044B-63A3A9376CD2}"/>
              </a:ext>
            </a:extLst>
          </p:cNvPr>
          <p:cNvSpPr txBox="1"/>
          <p:nvPr/>
        </p:nvSpPr>
        <p:spPr>
          <a:xfrm>
            <a:off x="3509180" y="2690150"/>
            <a:ext cx="20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test_app.py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F6DEC26-74AE-7538-1E90-330C16245DB4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4956911" y="2142802"/>
            <a:ext cx="252856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B4753E1-7670-FD92-C6B6-43645CFFAD22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4982069" y="4889230"/>
            <a:ext cx="2622307" cy="2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3DFCF241-D07F-DB95-5C67-67996E49C0E6}"/>
              </a:ext>
            </a:extLst>
          </p:cNvPr>
          <p:cNvSpPr txBox="1"/>
          <p:nvPr/>
        </p:nvSpPr>
        <p:spPr>
          <a:xfrm>
            <a:off x="5112028" y="1488079"/>
            <a:ext cx="200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pytest</a:t>
            </a:r>
            <a:r>
              <a:rPr lang="fr-FR" dirty="0"/>
              <a:t> ./test_app.py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63D2497-1DA2-4351-3802-AB3A65946419}"/>
              </a:ext>
            </a:extLst>
          </p:cNvPr>
          <p:cNvSpPr txBox="1"/>
          <p:nvPr/>
        </p:nvSpPr>
        <p:spPr>
          <a:xfrm>
            <a:off x="5094084" y="4215634"/>
            <a:ext cx="200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run streamlit_app.py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21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9E869-B903-35DF-0F73-91A30D20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Technique (Data Drift)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D71CC4-299E-D4CE-12D7-8D9594D7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88FE6F-E0F9-6B53-153E-3BB0ADB9B9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9572"/>
            <a:ext cx="7741242" cy="5181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191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E2AE2-7172-6BD5-625D-0424A90C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E9B9A-E9AB-6443-1669-20556B5E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228"/>
            <a:ext cx="9136137" cy="5108348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Conception &amp; déploiement du modèle de </a:t>
            </a:r>
            <a:r>
              <a:rPr lang="fr-FR" b="1" dirty="0" err="1"/>
              <a:t>scoring</a:t>
            </a:r>
            <a:r>
              <a:rPr lang="fr-FR" b="1" dirty="0"/>
              <a:t> de crédit réussi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Prêt à Dépenser capable d’é</a:t>
            </a:r>
            <a:r>
              <a:rPr lang="fr-FR" b="1" dirty="0"/>
              <a:t>valuer la solvabilité des clients.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100" dirty="0"/>
          </a:p>
          <a:p>
            <a:r>
              <a:rPr lang="fr-FR" b="1" dirty="0"/>
              <a:t>Modélisation</a:t>
            </a:r>
            <a:r>
              <a:rPr lang="fr-FR" dirty="0"/>
              <a:t> : nettoyage des données, sélection des variables et entraînement d’un modèle de machine </a:t>
            </a:r>
            <a:r>
              <a:rPr lang="fr-FR" dirty="0" err="1"/>
              <a:t>learning</a:t>
            </a:r>
            <a:r>
              <a:rPr lang="fr-FR" dirty="0"/>
              <a:t> performant. </a:t>
            </a:r>
          </a:p>
          <a:p>
            <a:r>
              <a:rPr lang="fr-FR" b="1" dirty="0" err="1"/>
              <a:t>MLFlow</a:t>
            </a:r>
            <a:r>
              <a:rPr lang="fr-FR" b="1" dirty="0"/>
              <a:t> : </a:t>
            </a:r>
            <a:r>
              <a:rPr lang="fr-FR" dirty="0" err="1"/>
              <a:t>tracabilité</a:t>
            </a:r>
            <a:r>
              <a:rPr lang="fr-FR" dirty="0"/>
              <a:t> des expérimentations, sauvegardes des performances &amp; optimisation du seuil de décision.</a:t>
            </a:r>
          </a:p>
          <a:p>
            <a:r>
              <a:rPr lang="fr-FR" b="1" dirty="0"/>
              <a:t>Déploiement</a:t>
            </a:r>
            <a:r>
              <a:rPr lang="fr-FR" dirty="0"/>
              <a:t> </a:t>
            </a:r>
            <a:r>
              <a:rPr lang="fr-FR" b="1" dirty="0"/>
              <a:t>sous forme d’API</a:t>
            </a:r>
            <a:r>
              <a:rPr lang="fr-FR" dirty="0"/>
              <a:t> : exploitable en production.</a:t>
            </a:r>
          </a:p>
          <a:p>
            <a:pPr lvl="1"/>
            <a:r>
              <a:rPr lang="fr-FR" dirty="0"/>
              <a:t>Hébergée sur </a:t>
            </a:r>
            <a:r>
              <a:rPr lang="fr-FR" dirty="0" err="1"/>
              <a:t>Heroku</a:t>
            </a:r>
            <a:r>
              <a:rPr lang="fr-FR" dirty="0"/>
              <a:t>, </a:t>
            </a:r>
          </a:p>
          <a:p>
            <a:pPr lvl="1"/>
            <a:r>
              <a:rPr lang="fr-FR" dirty="0"/>
              <a:t>Envoi de données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obtention instantanée d’une prédiction sur la solvabilité d’un client. </a:t>
            </a:r>
          </a:p>
          <a:p>
            <a:pPr lvl="1"/>
            <a:r>
              <a:rPr lang="fr-FR" dirty="0"/>
              <a:t>Pipeline CI/CD pour automatiser les mises à jour et garantir la fiabilité du déploiement.</a:t>
            </a:r>
          </a:p>
          <a:p>
            <a:r>
              <a:rPr lang="fr-FR" b="1" dirty="0"/>
              <a:t>Tests unitaires</a:t>
            </a:r>
            <a:r>
              <a:rPr lang="fr-FR" dirty="0"/>
              <a:t> intégrés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assure la robustesse l’API</a:t>
            </a:r>
          </a:p>
          <a:p>
            <a:r>
              <a:rPr lang="fr-FR" dirty="0"/>
              <a:t>Analyse de </a:t>
            </a:r>
            <a:r>
              <a:rPr lang="fr-FR" b="1" dirty="0"/>
              <a:t>data drift</a:t>
            </a:r>
            <a:r>
              <a:rPr lang="fr-FR" dirty="0"/>
              <a:t> mise en place avec </a:t>
            </a:r>
            <a:r>
              <a:rPr lang="fr-FR" dirty="0" err="1"/>
              <a:t>Evidently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surveille l’évolution des données en production.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lnSpc>
                <a:spcPct val="160000"/>
              </a:lnSpc>
              <a:buNone/>
            </a:pPr>
            <a:r>
              <a:rPr lang="fr-FR" sz="1900" dirty="0"/>
              <a:t>Ce projet a donc couvert </a:t>
            </a:r>
            <a:r>
              <a:rPr lang="fr-FR" sz="1900" b="1" dirty="0"/>
              <a:t>l’ensemble du cycle de vie d’un modèle de machine </a:t>
            </a:r>
            <a:r>
              <a:rPr lang="fr-FR" sz="1900" b="1" dirty="0" err="1"/>
              <a:t>learning</a:t>
            </a:r>
            <a:r>
              <a:rPr lang="fr-FR" sz="1900" dirty="0"/>
              <a:t>, depuis la conception jusqu’au déploiement et au suivi post-production. Une approche complète qui combine </a:t>
            </a:r>
            <a:r>
              <a:rPr lang="fr-FR" sz="1900" b="1" dirty="0"/>
              <a:t>data science, ingénierie logicielle et bonnes pratiques de </a:t>
            </a:r>
            <a:r>
              <a:rPr lang="fr-FR" sz="1900" b="1" dirty="0" err="1"/>
              <a:t>MLOps</a:t>
            </a:r>
            <a:r>
              <a:rPr lang="fr-FR" sz="1900" dirty="0"/>
              <a:t> !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4FC4B2-28E3-2F87-E89F-01454860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10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31AB79-A7B9-F59E-A043-B899E0BC285A}"/>
              </a:ext>
            </a:extLst>
          </p:cNvPr>
          <p:cNvSpPr/>
          <p:nvPr/>
        </p:nvSpPr>
        <p:spPr>
          <a:xfrm>
            <a:off x="0" y="2151727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37919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D6899EA-F1DE-CC5E-FB60-B0E446CA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6CE0A70-B379-BD5C-C409-102B2ED4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57" y="1502230"/>
            <a:ext cx="10764323" cy="4979850"/>
          </a:xfrm>
        </p:spPr>
        <p:txBody>
          <a:bodyPr>
            <a:normAutofit fontScale="62500" lnSpcReduction="20000"/>
          </a:bodyPr>
          <a:lstStyle/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Objectif :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Développer un modèle de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scoring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de crédit permettant d’évaluer la solvabilité d’un client. Automatisation &amp; Optimisation de la prise de décision d’octroi de crédit de + en + crucial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Solution :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Développement d’un modèle de machine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learning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entraîné sur un jeu de données client 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: </a:t>
            </a:r>
          </a:p>
          <a:p>
            <a:pPr lvl="1"/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Estimer la probabilité qu’un client rembourse ou non son emprunt.</a:t>
            </a:r>
          </a:p>
          <a:p>
            <a:pPr lvl="1"/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Intégrer ce modèle dans une API de prédiction, déployée sur le cloud</a:t>
            </a:r>
          </a:p>
          <a:p>
            <a:pPr lvl="1"/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Fournir des scores de solvabilité en temps réel.</a:t>
            </a:r>
          </a:p>
          <a:p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Moyens :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Suivi des expérimentations sur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MLFlow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traçabilité &amp; optimisation du modèle.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Tests unitaires &amp; pipeline CI/CD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validation de l’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API &amp; déploiement robuste &amp; automatisé.</a:t>
            </a:r>
          </a:p>
          <a:p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900" b="1" dirty="0">
                <a:solidFill>
                  <a:schemeClr val="bg1">
                    <a:lumMod val="10000"/>
                  </a:schemeClr>
                </a:solidFill>
              </a:rPr>
              <a:t>Ce projet illustre ainsi l’ensemble du cycle de vie d’un modèle de </a:t>
            </a:r>
            <a:r>
              <a:rPr lang="fr-FR" sz="2900" b="1" dirty="0" err="1">
                <a:solidFill>
                  <a:schemeClr val="bg1">
                    <a:lumMod val="10000"/>
                  </a:schemeClr>
                </a:solidFill>
              </a:rPr>
              <a:t>scoring</a:t>
            </a:r>
            <a:r>
              <a:rPr lang="fr-FR" sz="2900" b="1" dirty="0">
                <a:solidFill>
                  <a:schemeClr val="bg1">
                    <a:lumMod val="10000"/>
                  </a:schemeClr>
                </a:solidFill>
              </a:rPr>
              <a:t>, depuis le prétraitement des données jusqu’à la mise en production et le suivi des performances.</a:t>
            </a:r>
            <a:endParaRPr lang="fr-FR" sz="2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7D6641-C26D-A5DC-C085-40CDFFEE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08B23ECD-CCD4-2009-3A73-6360A565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DDD2C20-10A4-A87B-EE2F-1407EC1A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36" y="1483360"/>
            <a:ext cx="4250763" cy="484305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312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100" b="1" dirty="0">
                <a:solidFill>
                  <a:schemeClr val="bg1">
                    <a:lumMod val="10000"/>
                  </a:schemeClr>
                </a:solidFill>
              </a:rPr>
              <a:t>Modélisation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fr-FR" sz="8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2100" b="1" dirty="0">
                <a:solidFill>
                  <a:schemeClr val="bg1">
                    <a:lumMod val="10000"/>
                  </a:schemeClr>
                </a:solidFill>
              </a:rPr>
              <a:t>Import &amp; </a:t>
            </a:r>
            <a:r>
              <a:rPr lang="fr-FR" sz="2100" b="1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2100" b="1" dirty="0">
                <a:solidFill>
                  <a:schemeClr val="bg1">
                    <a:lumMod val="10000"/>
                  </a:schemeClr>
                </a:solidFill>
              </a:rPr>
              <a:t> Engineering</a:t>
            </a: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100" b="1" dirty="0">
                <a:solidFill>
                  <a:schemeClr val="bg1">
                    <a:lumMod val="10000"/>
                  </a:schemeClr>
                </a:solidFill>
              </a:rPr>
              <a:t>Construction d’une Pipeline</a:t>
            </a: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100" b="1" dirty="0">
                <a:solidFill>
                  <a:schemeClr val="bg1">
                    <a:lumMod val="10000"/>
                  </a:schemeClr>
                </a:solidFill>
              </a:rPr>
              <a:t>Modélisation &amp; Comparaison des Scores</a:t>
            </a: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100" b="1" dirty="0">
                <a:solidFill>
                  <a:schemeClr val="bg1">
                    <a:lumMod val="10000"/>
                  </a:schemeClr>
                </a:solidFill>
              </a:rPr>
              <a:t>Interface </a:t>
            </a:r>
            <a:r>
              <a:rPr lang="fr-FR" sz="2100" b="1" dirty="0" err="1">
                <a:solidFill>
                  <a:schemeClr val="bg1">
                    <a:lumMod val="10000"/>
                  </a:schemeClr>
                </a:solidFill>
              </a:rPr>
              <a:t>MlFlow</a:t>
            </a: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100" b="1" dirty="0">
                <a:solidFill>
                  <a:schemeClr val="bg1">
                    <a:lumMod val="10000"/>
                  </a:schemeClr>
                </a:solidFill>
              </a:rPr>
              <a:t>Optimisation &amp; Sauvegarde du Modèle sur </a:t>
            </a:r>
            <a:r>
              <a:rPr lang="fr-FR" sz="2100" b="1" dirty="0" err="1">
                <a:solidFill>
                  <a:schemeClr val="bg1">
                    <a:lumMod val="10000"/>
                  </a:schemeClr>
                </a:solidFill>
              </a:rPr>
              <a:t>MlFLow</a:t>
            </a: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100" b="1" dirty="0">
                <a:solidFill>
                  <a:schemeClr val="bg1">
                    <a:lumMod val="10000"/>
                  </a:schemeClr>
                </a:solidFill>
              </a:rPr>
              <a:t>Calcul du Seuil Optimal de Probabilité</a:t>
            </a: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100" b="1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2100" b="1" dirty="0">
                <a:solidFill>
                  <a:schemeClr val="bg1">
                    <a:lumMod val="10000"/>
                  </a:schemeClr>
                </a:solidFill>
              </a:rPr>
              <a:t> Importance</a:t>
            </a: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61D9D6-23E3-9AAA-3E81-617BF3A1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3</a:t>
            </a:fld>
            <a:endParaRPr lang="fr-FR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F9D5EC1A-A79E-3456-C29E-2A160F278EEA}"/>
              </a:ext>
            </a:extLst>
          </p:cNvPr>
          <p:cNvSpPr txBox="1">
            <a:spLocks/>
          </p:cNvSpPr>
          <p:nvPr/>
        </p:nvSpPr>
        <p:spPr>
          <a:xfrm>
            <a:off x="4928097" y="1380869"/>
            <a:ext cx="4576731" cy="5025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20000"/>
              </a:lnSpc>
              <a:spcBef>
                <a:spcPts val="0"/>
              </a:spcBef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Déploiement de l’API</a:t>
            </a: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fr-FR" sz="8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900" b="1" dirty="0">
                <a:solidFill>
                  <a:schemeClr val="bg1">
                    <a:lumMod val="10000"/>
                  </a:schemeClr>
                </a:solidFill>
              </a:rPr>
              <a:t>Documents Nécessaires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900" b="1" dirty="0">
                <a:solidFill>
                  <a:schemeClr val="bg1">
                    <a:lumMod val="10000"/>
                  </a:schemeClr>
                </a:solidFill>
              </a:rPr>
              <a:t>Dépôt Git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900" b="1" dirty="0">
                <a:solidFill>
                  <a:schemeClr val="bg1">
                    <a:lumMod val="10000"/>
                  </a:schemeClr>
                </a:solidFill>
              </a:rPr>
              <a:t>GitHub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900" b="1" dirty="0">
                <a:solidFill>
                  <a:schemeClr val="bg1">
                    <a:lumMod val="10000"/>
                  </a:schemeClr>
                </a:solidFill>
              </a:rPr>
              <a:t>Déploiement sur </a:t>
            </a:r>
            <a:r>
              <a:rPr lang="fr-FR" sz="1900" b="1" dirty="0" err="1">
                <a:solidFill>
                  <a:schemeClr val="bg1">
                    <a:lumMod val="10000"/>
                  </a:schemeClr>
                </a:solidFill>
              </a:rPr>
              <a:t>Heroku</a:t>
            </a:r>
            <a:endParaRPr lang="fr-FR" sz="19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900" b="1" dirty="0">
                <a:solidFill>
                  <a:schemeClr val="bg1">
                    <a:lumMod val="10000"/>
                  </a:schemeClr>
                </a:solidFill>
              </a:rPr>
              <a:t>Fonctionnalités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Test &amp; Veille Technique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fr-FR" sz="800" b="1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900" b="1" dirty="0">
                <a:solidFill>
                  <a:schemeClr val="bg1">
                    <a:lumMod val="10000"/>
                  </a:schemeClr>
                </a:solidFill>
              </a:rPr>
              <a:t>Tests Unitaires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900" b="1" dirty="0">
                <a:solidFill>
                  <a:schemeClr val="bg1">
                    <a:lumMod val="10000"/>
                  </a:schemeClr>
                </a:solidFill>
              </a:rPr>
              <a:t>Veille Technique (Data Drift)</a:t>
            </a:r>
          </a:p>
        </p:txBody>
      </p:sp>
    </p:spTree>
    <p:extLst>
      <p:ext uri="{BB962C8B-B14F-4D97-AF65-F5344CB8AC3E}">
        <p14:creationId xmlns:p14="http://schemas.microsoft.com/office/powerpoint/2010/main" val="27269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26239-8BF2-9D68-3EB3-C1AAC174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&amp;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4EBCA7-4941-0400-75DD-9235579D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634" y="4397062"/>
            <a:ext cx="4102717" cy="1562610"/>
          </a:xfrm>
        </p:spPr>
        <p:txBody>
          <a:bodyPr>
            <a:normAutofit/>
          </a:bodyPr>
          <a:lstStyle/>
          <a:p>
            <a:r>
              <a:rPr lang="fr-FR" dirty="0"/>
              <a:t>Identifiant client = SK_ID_CURR</a:t>
            </a:r>
          </a:p>
          <a:p>
            <a:r>
              <a:rPr lang="fr-FR" dirty="0"/>
              <a:t>Valeur cible = TARGET : </a:t>
            </a:r>
          </a:p>
          <a:p>
            <a:pPr lvl="1"/>
            <a:r>
              <a:rPr lang="fr-FR" dirty="0"/>
              <a:t>En défaut de paiement = 1 (&lt;10%)</a:t>
            </a:r>
          </a:p>
          <a:p>
            <a:pPr lvl="1"/>
            <a:r>
              <a:rPr lang="fr-FR" dirty="0"/>
              <a:t>Sinon = 0 (&gt;90%)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AE53D-1EA9-5560-AA74-72DD36BA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2B5B9-D38A-D2FA-61F4-93EBFBC218D0}"/>
              </a:ext>
            </a:extLst>
          </p:cNvPr>
          <p:cNvSpPr/>
          <p:nvPr/>
        </p:nvSpPr>
        <p:spPr>
          <a:xfrm>
            <a:off x="677334" y="3571874"/>
            <a:ext cx="2000552" cy="465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application_train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3148C-D6B6-7010-33DA-3B5FE46A2181}"/>
              </a:ext>
            </a:extLst>
          </p:cNvPr>
          <p:cNvSpPr/>
          <p:nvPr/>
        </p:nvSpPr>
        <p:spPr>
          <a:xfrm>
            <a:off x="4259484" y="3451450"/>
            <a:ext cx="2000552" cy="706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06B94-87E9-1BD5-0AD1-6856E2BEEA10}"/>
              </a:ext>
            </a:extLst>
          </p:cNvPr>
          <p:cNvSpPr/>
          <p:nvPr/>
        </p:nvSpPr>
        <p:spPr>
          <a:xfrm>
            <a:off x="7841634" y="3331027"/>
            <a:ext cx="2000552" cy="947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d’Entraînement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8E6FF-3A3F-504B-E79E-503F920A13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77886" y="3804556"/>
            <a:ext cx="15815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942145B-94A4-3EB5-46E2-FA382D463C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60036" y="3804556"/>
            <a:ext cx="15815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2E99C26-E714-E68A-14DE-8472A0F38A84}"/>
              </a:ext>
            </a:extLst>
          </p:cNvPr>
          <p:cNvSpPr txBox="1"/>
          <p:nvPr/>
        </p:nvSpPr>
        <p:spPr>
          <a:xfrm>
            <a:off x="2228850" y="4993701"/>
            <a:ext cx="1775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bureau balance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9ADCEF-5404-55F1-7B42-1C6F0B8EEA40}"/>
              </a:ext>
            </a:extLst>
          </p:cNvPr>
          <p:cNvSpPr txBox="1"/>
          <p:nvPr/>
        </p:nvSpPr>
        <p:spPr>
          <a:xfrm>
            <a:off x="3404507" y="5535605"/>
            <a:ext cx="916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bureau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93E5F97-8D9D-2C98-E735-DF0A17A5D555}"/>
              </a:ext>
            </a:extLst>
          </p:cNvPr>
          <p:cNvSpPr txBox="1"/>
          <p:nvPr/>
        </p:nvSpPr>
        <p:spPr>
          <a:xfrm>
            <a:off x="1422246" y="4451797"/>
            <a:ext cx="2320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credit_card_balance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6C06B5A-6AD4-88A2-F967-DF6B448F2D00}"/>
              </a:ext>
            </a:extLst>
          </p:cNvPr>
          <p:cNvSpPr txBox="1"/>
          <p:nvPr/>
        </p:nvSpPr>
        <p:spPr>
          <a:xfrm>
            <a:off x="1763486" y="1692101"/>
            <a:ext cx="2557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installments_payments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AC3E4C-905F-11EE-A580-CC1F63624A22}"/>
              </a:ext>
            </a:extLst>
          </p:cNvPr>
          <p:cNvSpPr txBox="1"/>
          <p:nvPr/>
        </p:nvSpPr>
        <p:spPr>
          <a:xfrm>
            <a:off x="1641021" y="2240635"/>
            <a:ext cx="23630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POSH_CASH_balance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587C68-2F35-2A9E-F6A1-0DBFD4F39E20}"/>
              </a:ext>
            </a:extLst>
          </p:cNvPr>
          <p:cNvSpPr txBox="1"/>
          <p:nvPr/>
        </p:nvSpPr>
        <p:spPr>
          <a:xfrm>
            <a:off x="1422246" y="2786520"/>
            <a:ext cx="2320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previous_application</a:t>
            </a:r>
            <a:endParaRPr lang="fr-FR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E4AC3D4-6D6F-3B8F-8B66-05F6F62F04A1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>
            <a:off x="3743019" y="2971186"/>
            <a:ext cx="1516741" cy="480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D849FF4-ED56-D057-B0E8-8F8D1CCD13CD}"/>
              </a:ext>
            </a:extLst>
          </p:cNvPr>
          <p:cNvCxnSpPr>
            <a:cxnSpLocks/>
            <a:stCxn id="23" idx="3"/>
            <a:endCxn id="6" idx="0"/>
          </p:cNvCxnSpPr>
          <p:nvPr/>
        </p:nvCxnSpPr>
        <p:spPr>
          <a:xfrm>
            <a:off x="4004120" y="2425301"/>
            <a:ext cx="1255640" cy="10261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CF11B5C-C780-31A2-E39F-2F71B158FAAF}"/>
              </a:ext>
            </a:extLst>
          </p:cNvPr>
          <p:cNvCxnSpPr>
            <a:cxnSpLocks/>
            <a:stCxn id="22" idx="3"/>
            <a:endCxn id="6" idx="0"/>
          </p:cNvCxnSpPr>
          <p:nvPr/>
        </p:nvCxnSpPr>
        <p:spPr>
          <a:xfrm>
            <a:off x="4320723" y="1876767"/>
            <a:ext cx="939037" cy="1574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F653B815-B8A9-7559-0F2E-7726800EBA0F}"/>
              </a:ext>
            </a:extLst>
          </p:cNvPr>
          <p:cNvCxnSpPr>
            <a:cxnSpLocks/>
            <a:stCxn id="21" idx="3"/>
            <a:endCxn id="6" idx="2"/>
          </p:cNvCxnSpPr>
          <p:nvPr/>
        </p:nvCxnSpPr>
        <p:spPr>
          <a:xfrm flipV="1">
            <a:off x="3743018" y="4157661"/>
            <a:ext cx="1516742" cy="478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8F1D5C09-7996-A663-53A7-E83E7515D80D}"/>
              </a:ext>
            </a:extLst>
          </p:cNvPr>
          <p:cNvCxnSpPr>
            <a:cxnSpLocks/>
            <a:stCxn id="19" idx="3"/>
            <a:endCxn id="6" idx="2"/>
          </p:cNvCxnSpPr>
          <p:nvPr/>
        </p:nvCxnSpPr>
        <p:spPr>
          <a:xfrm flipV="1">
            <a:off x="4004120" y="4157661"/>
            <a:ext cx="1255640" cy="1020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66D6A9B-8D8C-2523-D815-147982D22C10}"/>
              </a:ext>
            </a:extLst>
          </p:cNvPr>
          <p:cNvCxnSpPr>
            <a:cxnSpLocks/>
            <a:stCxn id="20" idx="3"/>
            <a:endCxn id="6" idx="2"/>
          </p:cNvCxnSpPr>
          <p:nvPr/>
        </p:nvCxnSpPr>
        <p:spPr>
          <a:xfrm flipV="1">
            <a:off x="4320723" y="4157661"/>
            <a:ext cx="939037" cy="1562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u contenu 2">
            <a:extLst>
              <a:ext uri="{FF2B5EF4-FFF2-40B4-BE49-F238E27FC236}">
                <a16:creationId xmlns:a16="http://schemas.microsoft.com/office/drawing/2014/main" id="{349B6FC6-FA60-98FE-F6D8-EF726A105F84}"/>
              </a:ext>
            </a:extLst>
          </p:cNvPr>
          <p:cNvSpPr txBox="1">
            <a:spLocks/>
          </p:cNvSpPr>
          <p:nvPr/>
        </p:nvSpPr>
        <p:spPr>
          <a:xfrm>
            <a:off x="7845552" y="2007960"/>
            <a:ext cx="2582962" cy="1245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307.511 clients</a:t>
            </a:r>
          </a:p>
          <a:p>
            <a:pPr marL="0" indent="0">
              <a:buNone/>
            </a:pPr>
            <a:r>
              <a:rPr lang="fr-FR" dirty="0"/>
              <a:t>(50.000 </a:t>
            </a:r>
            <a:r>
              <a:rPr lang="fr-FR" dirty="0" err="1"/>
              <a:t>sample</a:t>
            </a:r>
            <a:r>
              <a:rPr lang="fr-FR" dirty="0"/>
              <a:t>)</a:t>
            </a:r>
          </a:p>
          <a:p>
            <a:r>
              <a:rPr lang="fr-FR" dirty="0"/>
              <a:t>785 </a:t>
            </a:r>
            <a:r>
              <a:rPr lang="fr-FR" dirty="0" err="1"/>
              <a:t>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95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07F6E6E-B892-F521-F0DC-38C019D19BD5}"/>
              </a:ext>
            </a:extLst>
          </p:cNvPr>
          <p:cNvSpPr/>
          <p:nvPr/>
        </p:nvSpPr>
        <p:spPr>
          <a:xfrm>
            <a:off x="3363896" y="1745402"/>
            <a:ext cx="3008702" cy="370626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/>
              <a:t>PIPELINE</a:t>
            </a:r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329890-C26A-14A0-84F3-4A4B14E4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BA05E-5899-4CDB-42D6-2147385926FA}"/>
              </a:ext>
            </a:extLst>
          </p:cNvPr>
          <p:cNvSpPr/>
          <p:nvPr/>
        </p:nvSpPr>
        <p:spPr>
          <a:xfrm>
            <a:off x="3373344" y="920718"/>
            <a:ext cx="3008702" cy="477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d’Entraînement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7D7CFA-12B2-7AF0-3F7C-73275F1D4570}"/>
              </a:ext>
            </a:extLst>
          </p:cNvPr>
          <p:cNvSpPr/>
          <p:nvPr/>
        </p:nvSpPr>
        <p:spPr>
          <a:xfrm>
            <a:off x="3727518" y="2422469"/>
            <a:ext cx="2300357" cy="477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Pré-Traitement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BECC75-5DAB-66EA-EC0E-6EA4E25AA9C0}"/>
              </a:ext>
            </a:extLst>
          </p:cNvPr>
          <p:cNvSpPr txBox="1"/>
          <p:nvPr/>
        </p:nvSpPr>
        <p:spPr>
          <a:xfrm>
            <a:off x="162987" y="1793819"/>
            <a:ext cx="2457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X colonnes 100% vides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3E05CB-D279-B1DF-B68D-F24B14AF3B7A}"/>
              </a:ext>
            </a:extLst>
          </p:cNvPr>
          <p:cNvSpPr txBox="1"/>
          <p:nvPr/>
        </p:nvSpPr>
        <p:spPr>
          <a:xfrm>
            <a:off x="416077" y="2309465"/>
            <a:ext cx="2457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valeurs manquantes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E7DDC6-3EDD-AB0B-231C-5E4E51BF2549}"/>
              </a:ext>
            </a:extLst>
          </p:cNvPr>
          <p:cNvSpPr txBox="1"/>
          <p:nvPr/>
        </p:nvSpPr>
        <p:spPr>
          <a:xfrm>
            <a:off x="416077" y="2825111"/>
            <a:ext cx="2457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standardisation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4CAFD2-E20B-8A8F-EE61-E7ADFDED7D8B}"/>
              </a:ext>
            </a:extLst>
          </p:cNvPr>
          <p:cNvSpPr txBox="1"/>
          <p:nvPr/>
        </p:nvSpPr>
        <p:spPr>
          <a:xfrm>
            <a:off x="162987" y="3320932"/>
            <a:ext cx="2457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rééquilibrage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8B39F45-960A-29A0-916D-78256D6BF74C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2620437" y="2661048"/>
            <a:ext cx="1107081" cy="844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E116C43-28D0-9337-91AF-7DB086E320F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873527" y="2661048"/>
            <a:ext cx="853991" cy="348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1689CA-DBFA-2488-A0ED-35715222D4F8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2873527" y="2494131"/>
            <a:ext cx="853991" cy="166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7667AD8-FFD9-F26C-F579-BD6DC705194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620437" y="1978485"/>
            <a:ext cx="1107081" cy="682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E492F9-9EE4-74AB-F869-89719F1029FF}"/>
              </a:ext>
            </a:extLst>
          </p:cNvPr>
          <p:cNvSpPr/>
          <p:nvPr/>
        </p:nvSpPr>
        <p:spPr>
          <a:xfrm>
            <a:off x="3727517" y="3213107"/>
            <a:ext cx="2300357" cy="844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Hyper-Paramétrages des Modèles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DEB7C7-06AB-6CED-2B35-793078FDA954}"/>
              </a:ext>
            </a:extLst>
          </p:cNvPr>
          <p:cNvSpPr/>
          <p:nvPr/>
        </p:nvSpPr>
        <p:spPr>
          <a:xfrm>
            <a:off x="3718068" y="4792501"/>
            <a:ext cx="2300357" cy="477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Modélisation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9F02A40-E718-EEC1-4BB9-816F04BA3DD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877696" y="2926128"/>
            <a:ext cx="0" cy="286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292D8F4-7C1E-CCE7-7E42-EBE066AF37C0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flipH="1">
            <a:off x="4868247" y="4057657"/>
            <a:ext cx="9449" cy="73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9524C22A-F3D8-B7E3-DC02-38AE4837E842}"/>
              </a:ext>
            </a:extLst>
          </p:cNvPr>
          <p:cNvSpPr txBox="1"/>
          <p:nvPr/>
        </p:nvSpPr>
        <p:spPr>
          <a:xfrm>
            <a:off x="7052938" y="2756536"/>
            <a:ext cx="383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4F2376B-FF1A-2898-0968-527A3432BBDD}"/>
              </a:ext>
            </a:extLst>
          </p:cNvPr>
          <p:cNvSpPr txBox="1"/>
          <p:nvPr/>
        </p:nvSpPr>
        <p:spPr>
          <a:xfrm>
            <a:off x="7048489" y="3234664"/>
            <a:ext cx="15337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n_estimators</a:t>
            </a:r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DF602A4-DAB3-B14F-FEAD-5847A1CD0548}"/>
              </a:ext>
            </a:extLst>
          </p:cNvPr>
          <p:cNvSpPr txBox="1"/>
          <p:nvPr/>
        </p:nvSpPr>
        <p:spPr>
          <a:xfrm>
            <a:off x="7054678" y="3745481"/>
            <a:ext cx="1362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max_depth</a:t>
            </a: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3261DB2-14EC-B25C-11A9-2F47EDA85684}"/>
              </a:ext>
            </a:extLst>
          </p:cNvPr>
          <p:cNvSpPr txBox="1"/>
          <p:nvPr/>
        </p:nvSpPr>
        <p:spPr>
          <a:xfrm>
            <a:off x="7054678" y="4217179"/>
            <a:ext cx="68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etc.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37DBDC5-15FE-4E2B-8EE1-4B3AF9735262}"/>
              </a:ext>
            </a:extLst>
          </p:cNvPr>
          <p:cNvCxnSpPr>
            <a:cxnSpLocks/>
            <a:stCxn id="63" idx="1"/>
            <a:endCxn id="51" idx="3"/>
          </p:cNvCxnSpPr>
          <p:nvPr/>
        </p:nvCxnSpPr>
        <p:spPr>
          <a:xfrm flipH="1" flipV="1">
            <a:off x="6027874" y="3635382"/>
            <a:ext cx="1026804" cy="294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72FE425C-81D2-18A1-1515-2B3864ED14B1}"/>
              </a:ext>
            </a:extLst>
          </p:cNvPr>
          <p:cNvCxnSpPr>
            <a:cxnSpLocks/>
            <a:stCxn id="62" idx="1"/>
            <a:endCxn id="51" idx="3"/>
          </p:cNvCxnSpPr>
          <p:nvPr/>
        </p:nvCxnSpPr>
        <p:spPr>
          <a:xfrm flipH="1">
            <a:off x="6027874" y="3419330"/>
            <a:ext cx="1020615" cy="216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DB3E7D5-C1EF-5706-5DA8-ECBD56F1FC58}"/>
              </a:ext>
            </a:extLst>
          </p:cNvPr>
          <p:cNvCxnSpPr>
            <a:cxnSpLocks/>
            <a:stCxn id="61" idx="1"/>
            <a:endCxn id="51" idx="3"/>
          </p:cNvCxnSpPr>
          <p:nvPr/>
        </p:nvCxnSpPr>
        <p:spPr>
          <a:xfrm flipH="1">
            <a:off x="6027874" y="2941202"/>
            <a:ext cx="1025064" cy="694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47AEB230-A146-FDE4-B163-9C84C3148FB9}"/>
              </a:ext>
            </a:extLst>
          </p:cNvPr>
          <p:cNvCxnSpPr>
            <a:cxnSpLocks/>
            <a:stCxn id="64" idx="1"/>
            <a:endCxn id="51" idx="3"/>
          </p:cNvCxnSpPr>
          <p:nvPr/>
        </p:nvCxnSpPr>
        <p:spPr>
          <a:xfrm flipH="1" flipV="1">
            <a:off x="6027874" y="3635382"/>
            <a:ext cx="1026804" cy="76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70E33D-FDCC-A6B5-1EB4-86A21D20A482}"/>
              </a:ext>
            </a:extLst>
          </p:cNvPr>
          <p:cNvSpPr/>
          <p:nvPr/>
        </p:nvSpPr>
        <p:spPr>
          <a:xfrm>
            <a:off x="3727517" y="5887483"/>
            <a:ext cx="2300357" cy="798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Prédiction &amp; </a:t>
            </a:r>
            <a:r>
              <a:rPr lang="fr-FR" dirty="0" err="1"/>
              <a:t>Scoring</a:t>
            </a:r>
            <a:r>
              <a:rPr lang="fr-FR" dirty="0"/>
              <a:t> &amp; Proba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3D4E01E1-9957-E171-0A2E-A5ACCE8B6480}"/>
              </a:ext>
            </a:extLst>
          </p:cNvPr>
          <p:cNvCxnSpPr>
            <a:cxnSpLocks/>
            <a:stCxn id="18" idx="2"/>
            <a:endCxn id="85" idx="0"/>
          </p:cNvCxnSpPr>
          <p:nvPr/>
        </p:nvCxnSpPr>
        <p:spPr>
          <a:xfrm>
            <a:off x="4868247" y="5451663"/>
            <a:ext cx="9449" cy="435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A9DC17A7-0C88-1D16-55C0-D0FB5FD66DCB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4868247" y="1397875"/>
            <a:ext cx="9448" cy="347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E097079E-DEE2-4D7B-A64F-7B88E621DC64}"/>
              </a:ext>
            </a:extLst>
          </p:cNvPr>
          <p:cNvSpPr txBox="1"/>
          <p:nvPr/>
        </p:nvSpPr>
        <p:spPr>
          <a:xfrm>
            <a:off x="7047700" y="285905"/>
            <a:ext cx="976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X_train</a:t>
            </a:r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5342AA5-1A99-17B3-C7C7-E54155F57488}"/>
              </a:ext>
            </a:extLst>
          </p:cNvPr>
          <p:cNvSpPr txBox="1"/>
          <p:nvPr/>
        </p:nvSpPr>
        <p:spPr>
          <a:xfrm>
            <a:off x="7047701" y="756978"/>
            <a:ext cx="97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Y_train</a:t>
            </a:r>
            <a:endParaRPr lang="fr-FR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35732195-6641-ADA5-EB86-3B7EB9A4E3AB}"/>
              </a:ext>
            </a:extLst>
          </p:cNvPr>
          <p:cNvSpPr txBox="1"/>
          <p:nvPr/>
        </p:nvSpPr>
        <p:spPr>
          <a:xfrm>
            <a:off x="7047701" y="1228051"/>
            <a:ext cx="97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X_test</a:t>
            </a:r>
            <a:endParaRPr lang="fr-FR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560F619-C932-6C8C-ABEB-876B1E49D7F3}"/>
              </a:ext>
            </a:extLst>
          </p:cNvPr>
          <p:cNvSpPr txBox="1"/>
          <p:nvPr/>
        </p:nvSpPr>
        <p:spPr>
          <a:xfrm>
            <a:off x="7047701" y="1716460"/>
            <a:ext cx="976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y_test</a:t>
            </a:r>
            <a:endParaRPr lang="fr-FR" dirty="0"/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6D764AB3-ADD1-A110-A55B-519A2A891B54}"/>
              </a:ext>
            </a:extLst>
          </p:cNvPr>
          <p:cNvCxnSpPr>
            <a:cxnSpLocks/>
            <a:stCxn id="6" idx="3"/>
            <a:endCxn id="102" idx="1"/>
          </p:cNvCxnSpPr>
          <p:nvPr/>
        </p:nvCxnSpPr>
        <p:spPr>
          <a:xfrm flipV="1">
            <a:off x="6382046" y="470571"/>
            <a:ext cx="665654" cy="6887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A5547FBF-4630-A71D-7773-9E5FF119FB0E}"/>
              </a:ext>
            </a:extLst>
          </p:cNvPr>
          <p:cNvCxnSpPr>
            <a:cxnSpLocks/>
            <a:stCxn id="6" idx="3"/>
            <a:endCxn id="105" idx="1"/>
          </p:cNvCxnSpPr>
          <p:nvPr/>
        </p:nvCxnSpPr>
        <p:spPr>
          <a:xfrm>
            <a:off x="6382046" y="1159297"/>
            <a:ext cx="665655" cy="741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13408B7F-A2C9-11A2-CF7C-D4718059928E}"/>
              </a:ext>
            </a:extLst>
          </p:cNvPr>
          <p:cNvCxnSpPr>
            <a:cxnSpLocks/>
            <a:stCxn id="6" idx="3"/>
            <a:endCxn id="104" idx="1"/>
          </p:cNvCxnSpPr>
          <p:nvPr/>
        </p:nvCxnSpPr>
        <p:spPr>
          <a:xfrm>
            <a:off x="6382046" y="1159297"/>
            <a:ext cx="665655" cy="25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367655BC-F7F0-7355-DFFF-5E94D50DA0C1}"/>
              </a:ext>
            </a:extLst>
          </p:cNvPr>
          <p:cNvCxnSpPr>
            <a:cxnSpLocks/>
            <a:stCxn id="6" idx="3"/>
            <a:endCxn id="103" idx="1"/>
          </p:cNvCxnSpPr>
          <p:nvPr/>
        </p:nvCxnSpPr>
        <p:spPr>
          <a:xfrm flipV="1">
            <a:off x="6382046" y="941644"/>
            <a:ext cx="665655" cy="217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DA981214-026C-CFB1-B4BA-75986281BFDB}"/>
              </a:ext>
            </a:extLst>
          </p:cNvPr>
          <p:cNvSpPr txBox="1"/>
          <p:nvPr/>
        </p:nvSpPr>
        <p:spPr>
          <a:xfrm>
            <a:off x="186287" y="4090690"/>
            <a:ext cx="2434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Régression Logistique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EF411DE3-379B-1A85-304E-5CCEFE89659D}"/>
              </a:ext>
            </a:extLst>
          </p:cNvPr>
          <p:cNvSpPr txBox="1"/>
          <p:nvPr/>
        </p:nvSpPr>
        <p:spPr>
          <a:xfrm>
            <a:off x="439377" y="4586511"/>
            <a:ext cx="2434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Forêts Aléatoires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16B9AF8-A5AE-87C9-D137-1A11C99A61A5}"/>
              </a:ext>
            </a:extLst>
          </p:cNvPr>
          <p:cNvSpPr txBox="1"/>
          <p:nvPr/>
        </p:nvSpPr>
        <p:spPr>
          <a:xfrm>
            <a:off x="439377" y="5082332"/>
            <a:ext cx="2434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Gradient </a:t>
            </a:r>
            <a:r>
              <a:rPr lang="fr-FR" dirty="0" err="1"/>
              <a:t>Boosting</a:t>
            </a:r>
            <a:endParaRPr lang="fr-FR" dirty="0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30BD7D8F-8294-A51F-4268-A772DAFC35D0}"/>
              </a:ext>
            </a:extLst>
          </p:cNvPr>
          <p:cNvSpPr txBox="1"/>
          <p:nvPr/>
        </p:nvSpPr>
        <p:spPr>
          <a:xfrm>
            <a:off x="907520" y="5565358"/>
            <a:ext cx="17129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Light Gradient </a:t>
            </a:r>
            <a:r>
              <a:rPr lang="fr-FR" dirty="0" err="1"/>
              <a:t>Boosting</a:t>
            </a:r>
            <a:endParaRPr lang="fr-FR" dirty="0"/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1500C1BF-E260-E8EB-ED23-F9D86FA1850D}"/>
              </a:ext>
            </a:extLst>
          </p:cNvPr>
          <p:cNvCxnSpPr>
            <a:cxnSpLocks/>
            <a:stCxn id="131" idx="3"/>
            <a:endCxn id="53" idx="1"/>
          </p:cNvCxnSpPr>
          <p:nvPr/>
        </p:nvCxnSpPr>
        <p:spPr>
          <a:xfrm flipV="1">
            <a:off x="2620437" y="5031080"/>
            <a:ext cx="1097631" cy="857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6F7AB1E2-2221-4C23-0EEA-84B3597A55C7}"/>
              </a:ext>
            </a:extLst>
          </p:cNvPr>
          <p:cNvCxnSpPr>
            <a:cxnSpLocks/>
            <a:stCxn id="130" idx="3"/>
            <a:endCxn id="53" idx="1"/>
          </p:cNvCxnSpPr>
          <p:nvPr/>
        </p:nvCxnSpPr>
        <p:spPr>
          <a:xfrm flipV="1">
            <a:off x="2873526" y="5031080"/>
            <a:ext cx="844542" cy="2359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2C275325-5C75-8806-62D3-10779E27DFB2}"/>
              </a:ext>
            </a:extLst>
          </p:cNvPr>
          <p:cNvCxnSpPr>
            <a:cxnSpLocks/>
            <a:stCxn id="129" idx="3"/>
            <a:endCxn id="53" idx="1"/>
          </p:cNvCxnSpPr>
          <p:nvPr/>
        </p:nvCxnSpPr>
        <p:spPr>
          <a:xfrm>
            <a:off x="2873526" y="4771177"/>
            <a:ext cx="844542" cy="25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D598BE68-015C-A6EB-C62B-54D3818891E7}"/>
              </a:ext>
            </a:extLst>
          </p:cNvPr>
          <p:cNvCxnSpPr>
            <a:cxnSpLocks/>
            <a:stCxn id="128" idx="3"/>
            <a:endCxn id="53" idx="1"/>
          </p:cNvCxnSpPr>
          <p:nvPr/>
        </p:nvCxnSpPr>
        <p:spPr>
          <a:xfrm>
            <a:off x="2620436" y="4275356"/>
            <a:ext cx="1097632" cy="755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roix 157">
            <a:extLst>
              <a:ext uri="{FF2B5EF4-FFF2-40B4-BE49-F238E27FC236}">
                <a16:creationId xmlns:a16="http://schemas.microsoft.com/office/drawing/2014/main" id="{016D5D3D-9249-4A20-9077-30042EA13623}"/>
              </a:ext>
            </a:extLst>
          </p:cNvPr>
          <p:cNvSpPr/>
          <p:nvPr/>
        </p:nvSpPr>
        <p:spPr>
          <a:xfrm rot="18908906">
            <a:off x="199735" y="1844860"/>
            <a:ext cx="258423" cy="260252"/>
          </a:xfrm>
          <a:prstGeom prst="plus">
            <a:avLst>
              <a:gd name="adj" fmla="val 4185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space réservé du numéro de diapositive 3">
            <a:extLst>
              <a:ext uri="{FF2B5EF4-FFF2-40B4-BE49-F238E27FC236}">
                <a16:creationId xmlns:a16="http://schemas.microsoft.com/office/drawing/2014/main" id="{4CDD8BD5-C0EB-CA9A-102C-61F75538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01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C1150-5D6D-CFE9-A7CA-36330300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&amp; Comparaison des Scores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867FB73-AC1D-3E2C-70C0-54CB054C7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663371"/>
              </p:ext>
            </p:extLst>
          </p:nvPr>
        </p:nvGraphicFramePr>
        <p:xfrm>
          <a:off x="677863" y="1589088"/>
          <a:ext cx="10475956" cy="3263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867">
                  <a:extLst>
                    <a:ext uri="{9D8B030D-6E8A-4147-A177-3AD203B41FA5}">
                      <a16:colId xmlns:a16="http://schemas.microsoft.com/office/drawing/2014/main" val="1820229176"/>
                    </a:ext>
                  </a:extLst>
                </a:gridCol>
                <a:gridCol w="2417363">
                  <a:extLst>
                    <a:ext uri="{9D8B030D-6E8A-4147-A177-3AD203B41FA5}">
                      <a16:colId xmlns:a16="http://schemas.microsoft.com/office/drawing/2014/main" val="2761038797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7811795"/>
                    </a:ext>
                  </a:extLst>
                </a:gridCol>
                <a:gridCol w="1218693">
                  <a:extLst>
                    <a:ext uri="{9D8B030D-6E8A-4147-A177-3AD203B41FA5}">
                      <a16:colId xmlns:a16="http://schemas.microsoft.com/office/drawing/2014/main" val="1854590249"/>
                    </a:ext>
                  </a:extLst>
                </a:gridCol>
                <a:gridCol w="1134836">
                  <a:extLst>
                    <a:ext uri="{9D8B030D-6E8A-4147-A177-3AD203B41FA5}">
                      <a16:colId xmlns:a16="http://schemas.microsoft.com/office/drawing/2014/main" val="1263095317"/>
                    </a:ext>
                  </a:extLst>
                </a:gridCol>
                <a:gridCol w="1330778">
                  <a:extLst>
                    <a:ext uri="{9D8B030D-6E8A-4147-A177-3AD203B41FA5}">
                      <a16:colId xmlns:a16="http://schemas.microsoft.com/office/drawing/2014/main" val="1466763679"/>
                    </a:ext>
                  </a:extLst>
                </a:gridCol>
                <a:gridCol w="1436105">
                  <a:extLst>
                    <a:ext uri="{9D8B030D-6E8A-4147-A177-3AD203B41FA5}">
                      <a16:colId xmlns:a16="http://schemas.microsoft.com/office/drawing/2014/main" val="2919901134"/>
                    </a:ext>
                  </a:extLst>
                </a:gridCol>
              </a:tblGrid>
              <a:tr h="672419">
                <a:tc>
                  <a:txBody>
                    <a:bodyPr/>
                    <a:lstStyle/>
                    <a:p>
                      <a:r>
                        <a:rPr lang="fr-FR" sz="18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Best </a:t>
                      </a:r>
                      <a:r>
                        <a:rPr lang="fr-FR" sz="1800" dirty="0" err="1"/>
                        <a:t>Parameters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Accuracy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Best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Test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6774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Dummy</a:t>
                      </a:r>
                      <a:r>
                        <a:rPr lang="fr-FR" sz="1400" dirty="0"/>
                        <a:t>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{}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0.9200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-603.876231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-449.3008621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21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Logistic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Regression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{'</a:t>
                      </a:r>
                      <a:r>
                        <a:rPr lang="fr-FR" sz="1400" dirty="0" err="1"/>
                        <a:t>model__C</a:t>
                      </a:r>
                      <a:r>
                        <a:rPr lang="fr-FR" sz="1400" dirty="0"/>
                        <a:t>': 0.1}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0.7241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0.734053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0.262102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-596.819535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-452.2758692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79648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Random</a:t>
                      </a:r>
                      <a:r>
                        <a:rPr lang="fr-FR" sz="1400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{'model__</a:t>
                      </a:r>
                      <a:r>
                        <a:rPr lang="fr-FR" sz="1400" dirty="0" err="1"/>
                        <a:t>max_depth</a:t>
                      </a:r>
                      <a:r>
                        <a:rPr lang="fr-FR" sz="1400" dirty="0"/>
                        <a:t>': 10, 'model__</a:t>
                      </a:r>
                      <a:r>
                        <a:rPr lang="fr-FR" sz="1400" dirty="0" err="1"/>
                        <a:t>n_estimators</a:t>
                      </a:r>
                      <a:r>
                        <a:rPr lang="fr-FR" sz="1400" dirty="0"/>
                        <a:t>'...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0.8840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0.692215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0.169054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-575.384046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-439.3926783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12983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fr-FR" sz="1400" dirty="0"/>
                        <a:t>Gradient </a:t>
                      </a:r>
                      <a:r>
                        <a:rPr lang="fr-FR" sz="1400" dirty="0" err="1"/>
                        <a:t>Boosting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{'model__</a:t>
                      </a:r>
                      <a:r>
                        <a:rPr lang="fr-FR" sz="1400" dirty="0" err="1"/>
                        <a:t>max_depth</a:t>
                      </a:r>
                      <a:r>
                        <a:rPr lang="fr-FR" sz="1400" dirty="0"/>
                        <a:t>': 5, 'model__</a:t>
                      </a:r>
                      <a:r>
                        <a:rPr lang="fr-FR" sz="1400" dirty="0" err="1"/>
                        <a:t>n_estimators</a:t>
                      </a:r>
                      <a:r>
                        <a:rPr lang="fr-FR" sz="1400" dirty="0"/>
                        <a:t>':...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0.9189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0.753027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0.064591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-586.736425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-440.2132604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24613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LightGBM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{'model__</a:t>
                      </a:r>
                      <a:r>
                        <a:rPr lang="fr-FR" sz="1400" dirty="0" err="1"/>
                        <a:t>learning_rate</a:t>
                      </a:r>
                      <a:r>
                        <a:rPr lang="fr-FR" sz="1400" dirty="0"/>
                        <a:t>': 0.01, 'model__</a:t>
                      </a:r>
                      <a:r>
                        <a:rPr lang="fr-FR" sz="1400" dirty="0" err="1"/>
                        <a:t>max_dep</a:t>
                      </a:r>
                      <a:r>
                        <a:rPr lang="fr-F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0.8927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0.680899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0.167572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-583.965870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-432.920272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53402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BB8A27-A196-04EA-FAE2-2EE281FF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6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DC43E3-4DA8-9DCF-4A05-45C87F4460EB}"/>
              </a:ext>
            </a:extLst>
          </p:cNvPr>
          <p:cNvSpPr txBox="1"/>
          <p:nvPr/>
        </p:nvSpPr>
        <p:spPr>
          <a:xfrm>
            <a:off x="677335" y="5082495"/>
            <a:ext cx="7748208" cy="1538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Score 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  <a:r>
              <a:rPr lang="fr-FR" sz="2000" dirty="0"/>
              <a:t> somme des pertes monétaires directs résultant de prédictions fausses :</a:t>
            </a:r>
          </a:p>
          <a:p>
            <a:endParaRPr lang="fr-FR" sz="1000" dirty="0"/>
          </a:p>
          <a:p>
            <a:r>
              <a:rPr lang="fr-FR" sz="2000" dirty="0"/>
              <a:t>Faux négatif = AMT_CREDIT</a:t>
            </a:r>
            <a:endParaRPr lang="fr-FR" dirty="0"/>
          </a:p>
          <a:p>
            <a:endParaRPr lang="fr-FR" sz="300" dirty="0"/>
          </a:p>
          <a:p>
            <a:r>
              <a:rPr lang="fr-FR" sz="2000" dirty="0"/>
              <a:t>Faux positif = frais bancaires (~19% du crédit)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B6589-5DE5-3E52-3F4D-603A0A150F04}"/>
              </a:ext>
            </a:extLst>
          </p:cNvPr>
          <p:cNvSpPr/>
          <p:nvPr/>
        </p:nvSpPr>
        <p:spPr>
          <a:xfrm>
            <a:off x="677334" y="4351564"/>
            <a:ext cx="10476485" cy="5007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38D7F9-7584-DD0B-F990-E261D5BF7054}"/>
              </a:ext>
            </a:extLst>
          </p:cNvPr>
          <p:cNvSpPr/>
          <p:nvPr/>
        </p:nvSpPr>
        <p:spPr>
          <a:xfrm>
            <a:off x="9731829" y="1589088"/>
            <a:ext cx="1421990" cy="32632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96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85D0B-D221-52D9-F6D3-18DCB0D6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6B613D-3BBE-C8A9-588B-A81455A2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AB09D8-EA94-5092-58D7-5AAC7CB87A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079" y="1749879"/>
            <a:ext cx="9495064" cy="42914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0550E3-3762-D14E-2788-DC4D1DD3C2D3}"/>
              </a:ext>
            </a:extLst>
          </p:cNvPr>
          <p:cNvSpPr/>
          <p:nvPr/>
        </p:nvSpPr>
        <p:spPr>
          <a:xfrm>
            <a:off x="302080" y="4367894"/>
            <a:ext cx="9495063" cy="12491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0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0547A-C472-AA90-4493-664B44DB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&amp; Sauvegarde du Modèle sur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8DFA75-C443-3B82-9D4A-99956397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C9AE8E-4ACF-FEB6-D49D-F1228959F8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90" y="1877843"/>
            <a:ext cx="8866089" cy="36501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12E3B79-8718-AD0D-1075-B34FD53AFE4B}"/>
              </a:ext>
            </a:extLst>
          </p:cNvPr>
          <p:cNvSpPr txBox="1"/>
          <p:nvPr/>
        </p:nvSpPr>
        <p:spPr>
          <a:xfrm>
            <a:off x="8317191" y="1930400"/>
            <a:ext cx="352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Meilleur modèle = Light GBM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8A35310-CBD4-7E59-FB9D-38880A06F73E}"/>
              </a:ext>
            </a:extLst>
          </p:cNvPr>
          <p:cNvSpPr txBox="1"/>
          <p:nvPr/>
        </p:nvSpPr>
        <p:spPr>
          <a:xfrm>
            <a:off x="8329967" y="2330510"/>
            <a:ext cx="2874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Meilleur paramétrage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0" i="0" dirty="0" err="1">
                <a:solidFill>
                  <a:srgbClr val="11171C"/>
                </a:solidFill>
                <a:effectLst/>
                <a:latin typeface="-apple-system"/>
              </a:rPr>
              <a:t>learning_rate</a:t>
            </a:r>
            <a:r>
              <a:rPr lang="fr-FR" sz="2000" b="0" i="0" dirty="0">
                <a:solidFill>
                  <a:srgbClr val="11171C"/>
                </a:solidFill>
                <a:effectLst/>
                <a:latin typeface="-apple-system"/>
              </a:rPr>
              <a:t> =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0" i="0" dirty="0" err="1">
                <a:solidFill>
                  <a:srgbClr val="11171C"/>
                </a:solidFill>
                <a:effectLst/>
                <a:latin typeface="-apple-system"/>
              </a:rPr>
              <a:t>max_depth</a:t>
            </a:r>
            <a:r>
              <a:rPr lang="fr-FR" sz="2000" b="0" i="0" dirty="0">
                <a:solidFill>
                  <a:srgbClr val="11171C"/>
                </a:solidFill>
                <a:effectLst/>
                <a:latin typeface="-apple-system"/>
              </a:rPr>
              <a:t> = 3</a:t>
            </a:r>
            <a:endParaRPr lang="fr-FR" sz="2000" dirty="0">
              <a:solidFill>
                <a:srgbClr val="11171C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0" i="0" dirty="0" err="1">
                <a:solidFill>
                  <a:srgbClr val="11171C"/>
                </a:solidFill>
                <a:effectLst/>
                <a:latin typeface="-apple-system"/>
              </a:rPr>
              <a:t>n_estimators</a:t>
            </a:r>
            <a:r>
              <a:rPr lang="fr-FR" sz="2000" b="0" i="0" dirty="0">
                <a:solidFill>
                  <a:srgbClr val="11171C"/>
                </a:solidFill>
                <a:effectLst/>
                <a:latin typeface="-apple-system"/>
              </a:rPr>
              <a:t> = 150</a:t>
            </a:r>
            <a:endParaRPr lang="fr-FR" sz="2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57ACF7D-B60E-9D97-507F-9BF10072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27" y="5544083"/>
            <a:ext cx="7194814" cy="1042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7A68A6C-2A22-7FDF-5BE6-ABEDCBBA984D}"/>
              </a:ext>
            </a:extLst>
          </p:cNvPr>
          <p:cNvSpPr txBox="1"/>
          <p:nvPr/>
        </p:nvSpPr>
        <p:spPr>
          <a:xfrm>
            <a:off x="8317191" y="3825783"/>
            <a:ext cx="3328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Nombre optimal d’estimateurs = 158</a:t>
            </a:r>
          </a:p>
          <a:p>
            <a:endParaRPr lang="fr-FR" sz="2000" dirty="0"/>
          </a:p>
          <a:p>
            <a:r>
              <a:rPr lang="fr-FR" sz="2000" dirty="0"/>
              <a:t>Perte optimale = -435.5M</a:t>
            </a:r>
          </a:p>
          <a:p>
            <a:endParaRPr lang="fr-FR" sz="2000" dirty="0"/>
          </a:p>
          <a:p>
            <a:r>
              <a:rPr lang="fr-FR" sz="2000" dirty="0"/>
              <a:t>http://127.0.0.1:5000</a:t>
            </a:r>
          </a:p>
        </p:txBody>
      </p:sp>
    </p:spTree>
    <p:extLst>
      <p:ext uri="{BB962C8B-B14F-4D97-AF65-F5344CB8AC3E}">
        <p14:creationId xmlns:p14="http://schemas.microsoft.com/office/powerpoint/2010/main" val="121810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83E8C-7221-1415-FBED-0E654E5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Seuil Optimal de Probabilité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D0EE0B-6239-AB6E-9A73-C3CE6425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D551C1-6170-6497-9E06-78D834A32F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643" y="1347107"/>
            <a:ext cx="5406578" cy="52659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EF638B-8BF5-B8C2-D89F-547FD4184075}"/>
              </a:ext>
            </a:extLst>
          </p:cNvPr>
          <p:cNvSpPr txBox="1"/>
          <p:nvPr/>
        </p:nvSpPr>
        <p:spPr>
          <a:xfrm>
            <a:off x="5617028" y="1652136"/>
            <a:ext cx="345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Seuil optimal = 0.48</a:t>
            </a:r>
          </a:p>
          <a:p>
            <a:r>
              <a:rPr lang="fr-FR" sz="2000" dirty="0"/>
              <a:t>Perte optimale = -426.52M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3D760E2-93E0-9E73-B421-B94DB2288B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399"/>
          <a:stretch/>
        </p:blipFill>
        <p:spPr>
          <a:xfrm>
            <a:off x="5617028" y="2604407"/>
            <a:ext cx="5167993" cy="3404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6573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989</Words>
  <Application>Microsoft Office PowerPoint</Application>
  <PresentationFormat>Grand écran</PresentationFormat>
  <Paragraphs>222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Leelawadee UI</vt:lpstr>
      <vt:lpstr>Trebuchet MS</vt:lpstr>
      <vt:lpstr>Wingdings</vt:lpstr>
      <vt:lpstr>Wingdings 3</vt:lpstr>
      <vt:lpstr>Facette</vt:lpstr>
      <vt:lpstr>Présentation PowerPoint</vt:lpstr>
      <vt:lpstr>Introduction</vt:lpstr>
      <vt:lpstr>Sommaire</vt:lpstr>
      <vt:lpstr>Import &amp; Feature Engineering</vt:lpstr>
      <vt:lpstr>Pipeline</vt:lpstr>
      <vt:lpstr>Modélisation &amp; Comparaison des Scores</vt:lpstr>
      <vt:lpstr>Interface MlFlow</vt:lpstr>
      <vt:lpstr>Optimisation &amp; Sauvegarde du Modèle sur MlFlow</vt:lpstr>
      <vt:lpstr>Calcul du Seuil Optimal de Probabilité</vt:lpstr>
      <vt:lpstr>Feature Importance</vt:lpstr>
      <vt:lpstr>Deploiement API – Documents Nécessaires : </vt:lpstr>
      <vt:lpstr>Dépôt Git</vt:lpstr>
      <vt:lpstr>GitHub</vt:lpstr>
      <vt:lpstr>Déploiement sur Heroku</vt:lpstr>
      <vt:lpstr>Fonctionnalités</vt:lpstr>
      <vt:lpstr>Tests Unitaires</vt:lpstr>
      <vt:lpstr>Veille Technique (Data Drift)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Alexandre Martineau</cp:lastModifiedBy>
  <cp:revision>48</cp:revision>
  <dcterms:created xsi:type="dcterms:W3CDTF">2022-08-16T21:46:21Z</dcterms:created>
  <dcterms:modified xsi:type="dcterms:W3CDTF">2025-01-30T20:40:25Z</dcterms:modified>
</cp:coreProperties>
</file>