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Is there a desired course Georgetown does not offer?</a:t>
            </a:r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Is there a desired class Georgetown does not offer?</c:v>
          </c:tx>
          <c:invertIfNegative val="0"/>
          <c:cat>
            <c:strRef>
              <c:f>Sheet1!$A$2:$A$3</c:f>
              <c:strCache>
                <c:ptCount val="2"/>
                <c:pt idx="0">
                  <c:v>No</c:v>
                </c:pt>
                <c:pt idx="1">
                  <c:v>Yes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29.0</c:v>
                </c:pt>
                <c:pt idx="1">
                  <c:v>66.0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0841608"/>
        <c:axId val="-2060838728"/>
      </c:barChart>
      <c:catAx>
        <c:axId val="-2060841608"/>
        <c:scaling>
          <c:orientation val="minMax"/>
        </c:scaling>
        <c:delete val="0"/>
        <c:axPos val="l"/>
        <c:majorTickMark val="out"/>
        <c:minorTickMark val="none"/>
        <c:tickLblPos val="nextTo"/>
        <c:crossAx val="-2060838728"/>
        <c:crosses val="autoZero"/>
        <c:auto val="1"/>
        <c:lblAlgn val="ctr"/>
        <c:lblOffset val="100"/>
        <c:noMultiLvlLbl val="0"/>
      </c:catAx>
      <c:valAx>
        <c:axId val="-206083872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08416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Could you</a:t>
            </a:r>
            <a:r>
              <a:rPr lang="en-US" baseline="0" dirty="0" smtClean="0"/>
              <a:t> find an extracurricular that matched these interests?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Was there an extracurricular group in this field?</c:v>
          </c:tx>
          <c:invertIfNegative val="0"/>
          <c:cat>
            <c:strRef>
              <c:f>Sheet1!$A$11:$A$12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Sheet1!$B$11:$B$12</c:f>
              <c:numCache>
                <c:formatCode>General</c:formatCode>
                <c:ptCount val="2"/>
                <c:pt idx="0">
                  <c:v>59.0</c:v>
                </c:pt>
                <c:pt idx="1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0815672"/>
        <c:axId val="-2060812728"/>
      </c:barChart>
      <c:catAx>
        <c:axId val="-2060815672"/>
        <c:scaling>
          <c:orientation val="minMax"/>
        </c:scaling>
        <c:delete val="0"/>
        <c:axPos val="l"/>
        <c:majorTickMark val="out"/>
        <c:minorTickMark val="none"/>
        <c:tickLblPos val="nextTo"/>
        <c:crossAx val="-2060812728"/>
        <c:crosses val="autoZero"/>
        <c:auto val="1"/>
        <c:lblAlgn val="ctr"/>
        <c:lblOffset val="100"/>
        <c:noMultiLvlLbl val="0"/>
      </c:catAx>
      <c:valAx>
        <c:axId val="-206081272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08156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Woud having a group of other interested students help?</c:v>
          </c:tx>
          <c:invertIfNegative val="0"/>
          <c:cat>
            <c:strRef>
              <c:f>Sheet1!$A$7:$A$8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Sheet1!$B$7:$B$8</c:f>
              <c:numCache>
                <c:formatCode>General</c:formatCode>
                <c:ptCount val="2"/>
                <c:pt idx="0">
                  <c:v>9.0</c:v>
                </c:pt>
                <c:pt idx="1">
                  <c:v>60.0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79834600"/>
        <c:axId val="-2079732712"/>
      </c:barChart>
      <c:catAx>
        <c:axId val="-2079834600"/>
        <c:scaling>
          <c:orientation val="minMax"/>
        </c:scaling>
        <c:delete val="0"/>
        <c:axPos val="l"/>
        <c:majorTickMark val="out"/>
        <c:minorTickMark val="none"/>
        <c:tickLblPos val="nextTo"/>
        <c:crossAx val="-2079732712"/>
        <c:crosses val="autoZero"/>
        <c:auto val="1"/>
        <c:lblAlgn val="ctr"/>
        <c:lblOffset val="100"/>
        <c:noMultiLvlLbl val="0"/>
      </c:catAx>
      <c:valAx>
        <c:axId val="-207973271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798346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  <c:txPr>
        <a:bodyPr/>
        <a:lstStyle/>
        <a:p>
          <a:pPr>
            <a:defRPr sz="2200"/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v>How do you prefer to learn?</c:v>
          </c:tx>
          <c:explosion val="8"/>
          <c:cat>
            <c:strRef>
              <c:f>Sheet1!$A$15:$A$19</c:f>
              <c:strCache>
                <c:ptCount val="5"/>
                <c:pt idx="0">
                  <c:v>Formal Courses</c:v>
                </c:pt>
                <c:pt idx="1">
                  <c:v>Clubs/Extracurriculars</c:v>
                </c:pt>
                <c:pt idx="2">
                  <c:v>On-Line Resources</c:v>
                </c:pt>
                <c:pt idx="3">
                  <c:v>Created Group of GU Students</c:v>
                </c:pt>
                <c:pt idx="4">
                  <c:v>Alumni connection</c:v>
                </c:pt>
              </c:strCache>
            </c:strRef>
          </c:cat>
          <c:val>
            <c:numRef>
              <c:f>Sheet1!$B$15:$B$19</c:f>
              <c:numCache>
                <c:formatCode>General</c:formatCode>
                <c:ptCount val="5"/>
                <c:pt idx="0">
                  <c:v>25.0</c:v>
                </c:pt>
                <c:pt idx="1">
                  <c:v>7.0</c:v>
                </c:pt>
                <c:pt idx="2">
                  <c:v>1.0</c:v>
                </c:pt>
                <c:pt idx="3">
                  <c:v>6.0</c:v>
                </c:pt>
                <c:pt idx="4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594535157727"/>
          <c:y val="0.17584505858249"/>
          <c:w val="0.331371724394568"/>
          <c:h val="0.714319999193831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8B1E7-C043-A048-9F63-CB1A7F8EFD15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420F3-7999-F246-A1E8-A2825E19E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01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20F3-7999-F246-A1E8-A2825E19E2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4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aomartino93/Desktop/Pathways/inde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8999"/>
            <a:ext cx="7342188" cy="2391513"/>
          </a:xfrm>
        </p:spPr>
        <p:txBody>
          <a:bodyPr>
            <a:normAutofit fontScale="92500" lnSpcReduction="10000"/>
          </a:bodyPr>
          <a:lstStyle/>
          <a:p>
            <a:r>
              <a:rPr lang="en-US" sz="4100" i="1" dirty="0" smtClean="0"/>
              <a:t>Student</a:t>
            </a:r>
            <a:r>
              <a:rPr lang="en-US" sz="4100" i="1" dirty="0" smtClean="0"/>
              <a:t>-Initiated Learning</a:t>
            </a:r>
            <a:endParaRPr lang="en-US" sz="4100" i="1" dirty="0" smtClean="0"/>
          </a:p>
          <a:p>
            <a:endParaRPr lang="en-US" sz="3600" dirty="0" smtClean="0"/>
          </a:p>
          <a:p>
            <a:r>
              <a:rPr lang="en-US" dirty="0" smtClean="0"/>
              <a:t>Alex Martino</a:t>
            </a:r>
          </a:p>
          <a:p>
            <a:r>
              <a:rPr lang="en-US" dirty="0" smtClean="0"/>
              <a:t>Cherie Chung</a:t>
            </a:r>
          </a:p>
          <a:p>
            <a:r>
              <a:rPr lang="en-US" dirty="0" smtClean="0"/>
              <a:t>Ian C. Lundy</a:t>
            </a:r>
          </a:p>
          <a:p>
            <a:r>
              <a:rPr lang="en-US" dirty="0" smtClean="0"/>
              <a:t>Steve Silvius</a:t>
            </a:r>
            <a:endParaRPr lang="en-US" dirty="0"/>
          </a:p>
        </p:txBody>
      </p:sp>
      <p:pic>
        <p:nvPicPr>
          <p:cNvPr id="5" name="Picture 4" descr="Screen Shot 2012-11-18 at 11.31.1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" r="5566"/>
          <a:stretch/>
        </p:blipFill>
        <p:spPr>
          <a:xfrm>
            <a:off x="2334911" y="1778103"/>
            <a:ext cx="4451728" cy="99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26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834191"/>
          </a:xfrm>
        </p:spPr>
        <p:txBody>
          <a:bodyPr/>
          <a:lstStyle/>
          <a:p>
            <a:r>
              <a:rPr lang="en-US" b="1" dirty="0" smtClean="0"/>
              <a:t>What we wanted, but couldn’t find.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74162" y="2967792"/>
            <a:ext cx="272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Architecture Class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5985" y="3891120"/>
            <a:ext cx="287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Education </a:t>
            </a:r>
            <a:r>
              <a:rPr lang="en-US" sz="2400" dirty="0" smtClean="0">
                <a:latin typeface="Chalkboard"/>
                <a:cs typeface="Chalkboard"/>
              </a:rPr>
              <a:t>Research</a:t>
            </a:r>
            <a:endParaRPr lang="en-US" sz="2400" dirty="0" smtClean="0">
              <a:latin typeface="Chalkboard"/>
              <a:cs typeface="Chalkboar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7294" y="5364051"/>
            <a:ext cx="513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Practical Ruby Programming Course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342" y="4347751"/>
            <a:ext cx="180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Engineering</a:t>
            </a:r>
            <a:endParaRPr lang="en-US" sz="2400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184735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312" y="2261881"/>
            <a:ext cx="7941265" cy="18558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There is a disconnect between what students </a:t>
            </a:r>
            <a:r>
              <a:rPr lang="en-US" sz="2800" b="1" dirty="0" smtClean="0"/>
              <a:t>want to learn</a:t>
            </a:r>
            <a:r>
              <a:rPr lang="en-US" sz="2800" dirty="0" smtClean="0"/>
              <a:t>, the </a:t>
            </a:r>
            <a:r>
              <a:rPr lang="en-US" sz="2800" b="1" dirty="0" smtClean="0"/>
              <a:t>courses offered</a:t>
            </a:r>
            <a:r>
              <a:rPr lang="en-US" sz="2800" dirty="0" smtClean="0"/>
              <a:t>, and </a:t>
            </a:r>
            <a:r>
              <a:rPr lang="en-US" sz="2800" b="1" dirty="0" smtClean="0"/>
              <a:t>awareness of alternate paths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pic>
        <p:nvPicPr>
          <p:cNvPr id="4" name="Picture 3" descr="Screen Shot 2012-11-18 at 11.22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58" y="4606153"/>
            <a:ext cx="6356536" cy="51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5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Verifying Our Problem</a:t>
            </a:r>
            <a:br>
              <a:rPr lang="en-US" dirty="0" smtClean="0"/>
            </a:br>
            <a:r>
              <a:rPr lang="en-US" sz="1800" dirty="0" smtClean="0"/>
              <a:t>n = </a:t>
            </a:r>
            <a:r>
              <a:rPr lang="en-US" sz="1800" dirty="0" smtClean="0"/>
              <a:t>107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90770" y="1708990"/>
            <a:ext cx="4005384" cy="832503"/>
          </a:xfrm>
        </p:spPr>
        <p:txBody>
          <a:bodyPr/>
          <a:lstStyle/>
          <a:p>
            <a:r>
              <a:rPr lang="en-US" b="1" dirty="0" smtClean="0"/>
              <a:t>There is a problem</a:t>
            </a:r>
            <a:endParaRPr 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The demand isn’t met</a:t>
            </a:r>
            <a:endParaRPr lang="en-US" b="1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8550698"/>
              </p:ext>
            </p:extLst>
          </p:nvPr>
        </p:nvGraphicFramePr>
        <p:xfrm>
          <a:off x="631825" y="2590800"/>
          <a:ext cx="3567113" cy="348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83304925"/>
              </p:ext>
            </p:extLst>
          </p:nvPr>
        </p:nvGraphicFramePr>
        <p:xfrm>
          <a:off x="4945063" y="2590800"/>
          <a:ext cx="3567112" cy="348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021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Our Problem</a:t>
            </a:r>
            <a:br>
              <a:rPr lang="en-US" dirty="0"/>
            </a:br>
            <a:r>
              <a:rPr lang="en-US" sz="1800" dirty="0"/>
              <a:t>n = </a:t>
            </a:r>
            <a:r>
              <a:rPr lang="en-US" sz="1800" dirty="0" smtClean="0"/>
              <a:t>107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409177"/>
              </p:ext>
            </p:extLst>
          </p:nvPr>
        </p:nvGraphicFramePr>
        <p:xfrm>
          <a:off x="900113" y="2133600"/>
          <a:ext cx="7345362" cy="3932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900113" y="1709738"/>
            <a:ext cx="7345362" cy="83185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Groups help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63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Our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70" y="1758462"/>
            <a:ext cx="8479692" cy="482599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Students prefer class and structure.</a:t>
            </a:r>
          </a:p>
          <a:p>
            <a:pPr marL="0" indent="0" algn="ctr">
              <a:buNone/>
            </a:pPr>
            <a:endParaRPr lang="en-US" b="1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044333"/>
              </p:ext>
            </p:extLst>
          </p:nvPr>
        </p:nvGraphicFramePr>
        <p:xfrm>
          <a:off x="644768" y="2403232"/>
          <a:ext cx="8010771" cy="3770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042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Platform - Pathways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3326575"/>
            <a:ext cx="7345363" cy="149663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 action="ppaction://hlinkfile"/>
              </a:rPr>
              <a:t>file:///Users/aomartino93/Desktop/Pathways/</a:t>
            </a:r>
            <a:r>
              <a:rPr lang="en-US" dirty="0" err="1" smtClean="0">
                <a:hlinkClick r:id="rId2" action="ppaction://hlinkfile"/>
              </a:rPr>
              <a:t>index.htm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Our Viability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Data from students</a:t>
            </a:r>
          </a:p>
          <a:p>
            <a:pPr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Integrate with University Data Systems</a:t>
            </a:r>
          </a:p>
          <a:p>
            <a:pPr lvl="1"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Registrar</a:t>
            </a:r>
          </a:p>
          <a:p>
            <a:pPr lvl="1"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Hoya Link</a:t>
            </a:r>
          </a:p>
          <a:p>
            <a:pPr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LinkedIn API</a:t>
            </a:r>
          </a:p>
          <a:p>
            <a:pPr>
              <a:buClr>
                <a:srgbClr val="008000"/>
              </a:buClr>
              <a:buSzPct val="100000"/>
              <a:buFont typeface="Wingdings" charset="2"/>
              <a:buChar char="ü"/>
            </a:pPr>
            <a:r>
              <a:rPr lang="en-US" dirty="0" smtClean="0"/>
              <a:t>Produces data/relevant feedback for the University</a:t>
            </a:r>
          </a:p>
        </p:txBody>
      </p:sp>
    </p:spTree>
    <p:extLst>
      <p:ext uri="{BB962C8B-B14F-4D97-AF65-F5344CB8AC3E}">
        <p14:creationId xmlns:p14="http://schemas.microsoft.com/office/powerpoint/2010/main" val="40137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Screen Shot 2012-11-18 at 11.23.48 AM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179" r="-41179"/>
          <a:stretch>
            <a:fillRect/>
          </a:stretch>
        </p:blipFill>
        <p:spPr>
          <a:xfrm>
            <a:off x="355600" y="331788"/>
            <a:ext cx="8421688" cy="3783012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30351" y="4764741"/>
            <a:ext cx="8021977" cy="1013011"/>
          </a:xfrm>
        </p:spPr>
        <p:txBody>
          <a:bodyPr>
            <a:normAutofit/>
          </a:bodyPr>
          <a:lstStyle/>
          <a:p>
            <a:pPr algn="ctr"/>
            <a:r>
              <a:rPr lang="en-US" sz="4400" i="1" dirty="0" smtClean="0"/>
              <a:t>Choice. Convenience. Control.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275338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68</TotalTime>
  <Words>166</Words>
  <Application>Microsoft Macintosh PowerPoint</Application>
  <PresentationFormat>On-screen Show (4:3)</PresentationFormat>
  <Paragraphs>36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Capital</vt:lpstr>
      <vt:lpstr>PowerPoint Presentation</vt:lpstr>
      <vt:lpstr>Process</vt:lpstr>
      <vt:lpstr>Problem Statement</vt:lpstr>
      <vt:lpstr>Verifying Our Problem n = 107</vt:lpstr>
      <vt:lpstr>Verifying Our Problem n = 107</vt:lpstr>
      <vt:lpstr>Verify Our Findings</vt:lpstr>
      <vt:lpstr>Our Platform - Pathways</vt:lpstr>
      <vt:lpstr>Confirm Our Viability</vt:lpstr>
      <vt:lpstr>PowerPoint Presentation</vt:lpstr>
    </vt:vector>
  </TitlesOfParts>
  <Company>Georgetown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[Pathways Logo]</dc:title>
  <dc:creator>Ian Lundy</dc:creator>
  <cp:lastModifiedBy>Alexander Martino</cp:lastModifiedBy>
  <cp:revision>17</cp:revision>
  <dcterms:created xsi:type="dcterms:W3CDTF">2012-11-18T00:28:21Z</dcterms:created>
  <dcterms:modified xsi:type="dcterms:W3CDTF">2012-11-18T16:32:59Z</dcterms:modified>
</cp:coreProperties>
</file>