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5.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6.jpg" ContentType="image/png"/>
  <Override PartName="/ppt/media/image17.jpg" ContentType="image/png"/>
  <Override PartName="/ppt/notesSlides/notesSlide10.xml" ContentType="application/vnd.openxmlformats-officedocument.presentationml.notesSlide+xml"/>
  <Override PartName="/ppt/media/image18.jpg" ContentType="image/png"/>
  <Override PartName="/ppt/media/image19.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2.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9" r:id="rId2"/>
    <p:sldId id="296" r:id="rId3"/>
    <p:sldId id="300" r:id="rId4"/>
    <p:sldId id="260" r:id="rId5"/>
    <p:sldId id="301" r:id="rId6"/>
    <p:sldId id="302" r:id="rId7"/>
    <p:sldId id="303" r:id="rId8"/>
    <p:sldId id="304" r:id="rId9"/>
    <p:sldId id="306" r:id="rId10"/>
    <p:sldId id="305" r:id="rId11"/>
    <p:sldId id="307" r:id="rId12"/>
    <p:sldId id="308" r:id="rId13"/>
    <p:sldId id="309" r:id="rId14"/>
    <p:sldId id="31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620D6-799B-4A68-91EA-A140F7380B9A}">
          <p14:sldIdLst>
            <p14:sldId id="259"/>
            <p14:sldId id="296"/>
            <p14:sldId id="300"/>
            <p14:sldId id="260"/>
            <p14:sldId id="301"/>
            <p14:sldId id="302"/>
            <p14:sldId id="303"/>
            <p14:sldId id="304"/>
            <p14:sldId id="306"/>
            <p14:sldId id="305"/>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77572" autoAdjust="0"/>
  </p:normalViewPr>
  <p:slideViewPr>
    <p:cSldViewPr snapToGrid="0">
      <p:cViewPr varScale="1">
        <p:scale>
          <a:sx n="90" d="100"/>
          <a:sy n="90" d="100"/>
        </p:scale>
        <p:origin x="18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3B09-3263-4795-BAEA-A1495E98A2B3}"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11CF5-0B02-4612-8CA4-6D87A80FCA5E}" type="slidenum">
              <a:rPr lang="en-US" smtClean="0"/>
              <a:t>‹#›</a:t>
            </a:fld>
            <a:endParaRPr lang="en-US"/>
          </a:p>
        </p:txBody>
      </p:sp>
    </p:spTree>
    <p:extLst>
      <p:ext uri="{BB962C8B-B14F-4D97-AF65-F5344CB8AC3E}">
        <p14:creationId xmlns:p14="http://schemas.microsoft.com/office/powerpoint/2010/main" val="344732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a:t>
            </a:fld>
            <a:endParaRPr lang="en-US"/>
          </a:p>
        </p:txBody>
      </p:sp>
    </p:spTree>
    <p:extLst>
      <p:ext uri="{BB962C8B-B14F-4D97-AF65-F5344CB8AC3E}">
        <p14:creationId xmlns:p14="http://schemas.microsoft.com/office/powerpoint/2010/main" val="66664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10</a:t>
            </a:fld>
            <a:endParaRPr lang="en-US"/>
          </a:p>
        </p:txBody>
      </p:sp>
    </p:spTree>
    <p:extLst>
      <p:ext uri="{BB962C8B-B14F-4D97-AF65-F5344CB8AC3E}">
        <p14:creationId xmlns:p14="http://schemas.microsoft.com/office/powerpoint/2010/main" val="1460979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11</a:t>
            </a:fld>
            <a:endParaRPr lang="en-US"/>
          </a:p>
        </p:txBody>
      </p:sp>
    </p:spTree>
    <p:extLst>
      <p:ext uri="{BB962C8B-B14F-4D97-AF65-F5344CB8AC3E}">
        <p14:creationId xmlns:p14="http://schemas.microsoft.com/office/powerpoint/2010/main" val="78315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12</a:t>
            </a:fld>
            <a:endParaRPr lang="en-US"/>
          </a:p>
        </p:txBody>
      </p:sp>
    </p:spTree>
    <p:extLst>
      <p:ext uri="{BB962C8B-B14F-4D97-AF65-F5344CB8AC3E}">
        <p14:creationId xmlns:p14="http://schemas.microsoft.com/office/powerpoint/2010/main" val="56631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13</a:t>
            </a:fld>
            <a:endParaRPr lang="en-US"/>
          </a:p>
        </p:txBody>
      </p:sp>
    </p:spTree>
    <p:extLst>
      <p:ext uri="{BB962C8B-B14F-4D97-AF65-F5344CB8AC3E}">
        <p14:creationId xmlns:p14="http://schemas.microsoft.com/office/powerpoint/2010/main" val="407506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14</a:t>
            </a:fld>
            <a:endParaRPr lang="en-US"/>
          </a:p>
        </p:txBody>
      </p:sp>
    </p:spTree>
    <p:extLst>
      <p:ext uri="{BB962C8B-B14F-4D97-AF65-F5344CB8AC3E}">
        <p14:creationId xmlns:p14="http://schemas.microsoft.com/office/powerpoint/2010/main" val="397709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2</a:t>
            </a:fld>
            <a:endParaRPr lang="en-US"/>
          </a:p>
        </p:txBody>
      </p:sp>
    </p:spTree>
    <p:extLst>
      <p:ext uri="{BB962C8B-B14F-4D97-AF65-F5344CB8AC3E}">
        <p14:creationId xmlns:p14="http://schemas.microsoft.com/office/powerpoint/2010/main" val="371912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3</a:t>
            </a:fld>
            <a:endParaRPr lang="en-US"/>
          </a:p>
        </p:txBody>
      </p:sp>
    </p:spTree>
    <p:extLst>
      <p:ext uri="{BB962C8B-B14F-4D97-AF65-F5344CB8AC3E}">
        <p14:creationId xmlns:p14="http://schemas.microsoft.com/office/powerpoint/2010/main" val="66142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4</a:t>
            </a:fld>
            <a:endParaRPr lang="en-US"/>
          </a:p>
        </p:txBody>
      </p:sp>
    </p:spTree>
    <p:extLst>
      <p:ext uri="{BB962C8B-B14F-4D97-AF65-F5344CB8AC3E}">
        <p14:creationId xmlns:p14="http://schemas.microsoft.com/office/powerpoint/2010/main" val="408904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5</a:t>
            </a:fld>
            <a:endParaRPr lang="en-US"/>
          </a:p>
        </p:txBody>
      </p:sp>
    </p:spTree>
    <p:extLst>
      <p:ext uri="{BB962C8B-B14F-4D97-AF65-F5344CB8AC3E}">
        <p14:creationId xmlns:p14="http://schemas.microsoft.com/office/powerpoint/2010/main" val="379897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6</a:t>
            </a:fld>
            <a:endParaRPr lang="en-US"/>
          </a:p>
        </p:txBody>
      </p:sp>
    </p:spTree>
    <p:extLst>
      <p:ext uri="{BB962C8B-B14F-4D97-AF65-F5344CB8AC3E}">
        <p14:creationId xmlns:p14="http://schemas.microsoft.com/office/powerpoint/2010/main" val="144763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7</a:t>
            </a:fld>
            <a:endParaRPr lang="en-US"/>
          </a:p>
        </p:txBody>
      </p:sp>
    </p:spTree>
    <p:extLst>
      <p:ext uri="{BB962C8B-B14F-4D97-AF65-F5344CB8AC3E}">
        <p14:creationId xmlns:p14="http://schemas.microsoft.com/office/powerpoint/2010/main" val="378877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8</a:t>
            </a:fld>
            <a:endParaRPr lang="en-US"/>
          </a:p>
        </p:txBody>
      </p:sp>
    </p:spTree>
    <p:extLst>
      <p:ext uri="{BB962C8B-B14F-4D97-AF65-F5344CB8AC3E}">
        <p14:creationId xmlns:p14="http://schemas.microsoft.com/office/powerpoint/2010/main" val="97529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9</a:t>
            </a:fld>
            <a:endParaRPr lang="en-US"/>
          </a:p>
        </p:txBody>
      </p:sp>
    </p:spTree>
    <p:extLst>
      <p:ext uri="{BB962C8B-B14F-4D97-AF65-F5344CB8AC3E}">
        <p14:creationId xmlns:p14="http://schemas.microsoft.com/office/powerpoint/2010/main" val="384043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2053C6-9036-47CB-A1E3-9C881CB12E13}"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01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77773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8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8994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053C6-9036-47CB-A1E3-9C881CB12E13}"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72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53C6-9036-47CB-A1E3-9C881CB12E13}"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164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053C6-9036-47CB-A1E3-9C881CB12E13}"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10056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053C6-9036-47CB-A1E3-9C881CB12E13}"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9502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053C6-9036-47CB-A1E3-9C881CB12E13}"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8368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12595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2053C6-9036-47CB-A1E3-9C881CB12E13}" type="datetimeFigureOut">
              <a:rPr lang="en-US" smtClean="0"/>
              <a:t>5/1/2018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C9EB75-B96F-4697-AA52-D59D20B7BEB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746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12">
            <a:extLst>
              <a:ext uri="{FF2B5EF4-FFF2-40B4-BE49-F238E27FC236}">
                <a16:creationId xmlns:a16="http://schemas.microsoft.com/office/drawing/2014/main" id="{8CD2B798-7994-4548-A2BE-4AEF9C1A5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Oval 5">
            <a:extLst>
              <a:ext uri="{FF2B5EF4-FFF2-40B4-BE49-F238E27FC236}">
                <a16:creationId xmlns:a16="http://schemas.microsoft.com/office/drawing/2014/main" id="{E6162320-3B67-42BB-AF9D-939326E648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1" name="Straight Connector 116">
            <a:extLst>
              <a:ext uri="{FF2B5EF4-FFF2-40B4-BE49-F238E27FC236}">
                <a16:creationId xmlns:a16="http://schemas.microsoft.com/office/drawing/2014/main" id="{6722E143-84C1-4F95-937C-78B92D2811C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2" name="Rectangle 118">
            <a:extLst>
              <a:ext uri="{FF2B5EF4-FFF2-40B4-BE49-F238E27FC236}">
                <a16:creationId xmlns:a16="http://schemas.microsoft.com/office/drawing/2014/main" id="{A2B5AF8E-A8F5-44F6-A878-BD9D094055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ttps://d17h27t6h515a5.cloudfront.net/topher/2016/December/5844e7d1_lane-drawn/lane-drawn.jpg">
            <a:extLst>
              <a:ext uri="{FF2B5EF4-FFF2-40B4-BE49-F238E27FC236}">
                <a16:creationId xmlns:a16="http://schemas.microsoft.com/office/drawing/2014/main" id="{C4C26A29-5C41-4257-AC68-04DD15D4E646}"/>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5239" t="7477" r="2238"/>
          <a:stretch/>
        </p:blipFill>
        <p:spPr bwMode="auto">
          <a:xfrm>
            <a:off x="-3274" y="975"/>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21" name="Straight Connector 120">
            <a:extLst>
              <a:ext uri="{FF2B5EF4-FFF2-40B4-BE49-F238E27FC236}">
                <a16:creationId xmlns:a16="http://schemas.microsoft.com/office/drawing/2014/main" id="{32EEDFD0-E50B-4516-A185-DA1CE93EE32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516475-9A32-485A-B643-AB32925C784A}"/>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ADVANCED LANE FINDING</a:t>
            </a:r>
          </a:p>
        </p:txBody>
      </p:sp>
    </p:spTree>
    <p:extLst>
      <p:ext uri="{BB962C8B-B14F-4D97-AF65-F5344CB8AC3E}">
        <p14:creationId xmlns:p14="http://schemas.microsoft.com/office/powerpoint/2010/main" val="40093597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LANE FITTING</a:t>
            </a:r>
          </a:p>
        </p:txBody>
      </p:sp>
      <p:sp>
        <p:nvSpPr>
          <p:cNvPr id="9" name="TextBox 8">
            <a:extLst>
              <a:ext uri="{FF2B5EF4-FFF2-40B4-BE49-F238E27FC236}">
                <a16:creationId xmlns:a16="http://schemas.microsoft.com/office/drawing/2014/main" id="{BFDD8F67-CE4C-47A4-A887-940BCA033E43}"/>
              </a:ext>
            </a:extLst>
          </p:cNvPr>
          <p:cNvSpPr txBox="1"/>
          <p:nvPr/>
        </p:nvSpPr>
        <p:spPr>
          <a:xfrm>
            <a:off x="2424006" y="6300853"/>
            <a:ext cx="2934984" cy="369332"/>
          </a:xfrm>
          <a:prstGeom prst="rect">
            <a:avLst/>
          </a:prstGeom>
          <a:noFill/>
        </p:spPr>
        <p:txBody>
          <a:bodyPr wrap="square" rtlCol="0">
            <a:spAutoFit/>
          </a:bodyPr>
          <a:lstStyle/>
          <a:p>
            <a:r>
              <a:rPr lang="en-US" b="1" dirty="0"/>
              <a:t>WRAPPED TOP VIEW IMAGE</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768676"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835989" y="1722877"/>
            <a:ext cx="10668440" cy="2604574"/>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Here I applied a convolution </a:t>
            </a:r>
            <a:r>
              <a:rPr lang="en-US" sz="2000" dirty="0" err="1">
                <a:latin typeface="Arial" panose="020B0604020202020204" pitchFamily="34" charset="0"/>
                <a:cs typeface="Arial" panose="020B0604020202020204" pitchFamily="34" charset="0"/>
              </a:rPr>
              <a:t>find_window_centroids</a:t>
            </a:r>
            <a:r>
              <a:rPr lang="en-US" sz="2000" dirty="0">
                <a:latin typeface="Arial" panose="020B0604020202020204" pitchFamily="34" charset="0"/>
                <a:cs typeface="Arial" panose="020B0604020202020204" pitchFamily="34" charset="0"/>
              </a:rPr>
              <a:t>(), which maximized the number of "hot" pixels in each window. A convolution is the summation of the product of two separate signals, in our case the window template and the vertical slice of the pixel image. You slide your window template across the image from left to right and any overlapping values are summed together, creating the convolved signal. The peak of the convolved signal is where there was the highest overlap of pixels and the most likely position for the lane marker. Also the image is divided into 9 equal height horizontal slips and each applied sliding window. The below result is applying the convolution on the previous wrapped top view image.</a:t>
            </a:r>
          </a:p>
        </p:txBody>
      </p:sp>
      <p:sp>
        <p:nvSpPr>
          <p:cNvPr id="17" name="TextBox 16">
            <a:extLst>
              <a:ext uri="{FF2B5EF4-FFF2-40B4-BE49-F238E27FC236}">
                <a16:creationId xmlns:a16="http://schemas.microsoft.com/office/drawing/2014/main" id="{1C891D97-2425-4BAE-9E74-BE73C2C2187B}"/>
              </a:ext>
            </a:extLst>
          </p:cNvPr>
          <p:cNvSpPr txBox="1"/>
          <p:nvPr/>
        </p:nvSpPr>
        <p:spPr>
          <a:xfrm>
            <a:off x="7630235" y="6300853"/>
            <a:ext cx="2575801" cy="369332"/>
          </a:xfrm>
          <a:prstGeom prst="rect">
            <a:avLst/>
          </a:prstGeom>
          <a:noFill/>
        </p:spPr>
        <p:txBody>
          <a:bodyPr wrap="square" rtlCol="0">
            <a:spAutoFit/>
          </a:bodyPr>
          <a:lstStyle/>
          <a:p>
            <a:r>
              <a:rPr lang="en-US" b="1" dirty="0"/>
              <a:t>FITTED IMAGE</a:t>
            </a:r>
          </a:p>
        </p:txBody>
      </p:sp>
      <p:pic>
        <p:nvPicPr>
          <p:cNvPr id="20" name="Picture 19" descr="A close up of a logo&#10;&#10;Description generated with high confidence">
            <a:extLst>
              <a:ext uri="{FF2B5EF4-FFF2-40B4-BE49-F238E27FC236}">
                <a16:creationId xmlns:a16="http://schemas.microsoft.com/office/drawing/2014/main" id="{FEE77EB4-AD7E-42AF-930D-6FCF9012A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964" y="4246916"/>
            <a:ext cx="3770878" cy="2121119"/>
          </a:xfrm>
          <a:prstGeom prst="rect">
            <a:avLst/>
          </a:prstGeom>
        </p:spPr>
      </p:pic>
      <p:pic>
        <p:nvPicPr>
          <p:cNvPr id="4" name="Picture 3">
            <a:extLst>
              <a:ext uri="{FF2B5EF4-FFF2-40B4-BE49-F238E27FC236}">
                <a16:creationId xmlns:a16="http://schemas.microsoft.com/office/drawing/2014/main" id="{E5725425-5FF4-4356-8418-08F2D99D1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454" y="4248310"/>
            <a:ext cx="3731581" cy="2099015"/>
          </a:xfrm>
          <a:prstGeom prst="rect">
            <a:avLst/>
          </a:prstGeom>
        </p:spPr>
      </p:pic>
    </p:spTree>
    <p:extLst>
      <p:ext uri="{BB962C8B-B14F-4D97-AF65-F5344CB8AC3E}">
        <p14:creationId xmlns:p14="http://schemas.microsoft.com/office/powerpoint/2010/main" val="56641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LANE CURVATURE</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768676"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835988" y="1722877"/>
            <a:ext cx="10768675" cy="224676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 implemented this step in lines #155 through #174 in my code in pipeline.py in the function curvature</a:t>
            </a:r>
            <a:r>
              <a:rPr lang="en-US" dirty="0"/>
              <a:t> </a:t>
            </a:r>
            <a:r>
              <a:rPr lang="en-US" sz="2000" dirty="0">
                <a:latin typeface="Arial" panose="020B0604020202020204" pitchFamily="34" charset="0"/>
                <a:cs typeface="Arial" panose="020B0604020202020204" pitchFamily="34" charset="0"/>
              </a:rPr>
              <a:t>() which uses the left and right points found by find_window_centroids() to calculate the center of the image as well as the left and right Radius of curvature using the following equation. </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Here is an example of my result on previous image.</a:t>
            </a:r>
          </a:p>
        </p:txBody>
      </p:sp>
      <p:pic>
        <p:nvPicPr>
          <p:cNvPr id="3076" name="Picture 4" descr="formula.png">
            <a:extLst>
              <a:ext uri="{FF2B5EF4-FFF2-40B4-BE49-F238E27FC236}">
                <a16:creationId xmlns:a16="http://schemas.microsoft.com/office/drawing/2014/main" id="{942519A5-5EDE-4617-9733-953825A83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247" y="2704690"/>
            <a:ext cx="3519042" cy="9523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E004EC0-A90C-4E3A-9FFF-63B4E18E6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548" y="2872988"/>
            <a:ext cx="5298452" cy="3973839"/>
          </a:xfrm>
          <a:prstGeom prst="rect">
            <a:avLst/>
          </a:prstGeom>
        </p:spPr>
      </p:pic>
    </p:spTree>
    <p:extLst>
      <p:ext uri="{BB962C8B-B14F-4D97-AF65-F5344CB8AC3E}">
        <p14:creationId xmlns:p14="http://schemas.microsoft.com/office/powerpoint/2010/main" val="391798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7" y="869204"/>
            <a:ext cx="9450359" cy="883396"/>
          </a:xfrm>
        </p:spPr>
        <p:txBody>
          <a:bodyPr>
            <a:normAutofit/>
          </a:bodyPr>
          <a:lstStyle/>
          <a:p>
            <a:r>
              <a:rPr lang="en-US" dirty="0"/>
              <a:t>PIPELINE – WARP BACK ONTO ORIGINAL IMAGE</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768676"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835988" y="1722877"/>
            <a:ext cx="10768675"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 implemented this step in lines #176 through #187 in my code in `pipeline.py` in the function `</a:t>
            </a:r>
            <a:r>
              <a:rPr lang="en-US" sz="2000" dirty="0" err="1">
                <a:latin typeface="Arial" panose="020B0604020202020204" pitchFamily="34" charset="0"/>
                <a:cs typeface="Arial" panose="020B0604020202020204" pitchFamily="34" charset="0"/>
              </a:rPr>
              <a:t>warpBack</a:t>
            </a:r>
            <a:r>
              <a:rPr lang="en-US" sz="2000" dirty="0">
                <a:latin typeface="Arial" panose="020B0604020202020204" pitchFamily="34" charset="0"/>
                <a:cs typeface="Arial" panose="020B0604020202020204" pitchFamily="34" charset="0"/>
              </a:rPr>
              <a:t>()`. Here is an example of my result on a test image:</a:t>
            </a:r>
          </a:p>
        </p:txBody>
      </p:sp>
      <p:pic>
        <p:nvPicPr>
          <p:cNvPr id="5" name="Picture 4" descr="A car parked on the side of a road&#10;&#10;Description generated with very high confidence">
            <a:extLst>
              <a:ext uri="{FF2B5EF4-FFF2-40B4-BE49-F238E27FC236}">
                <a16:creationId xmlns:a16="http://schemas.microsoft.com/office/drawing/2014/main" id="{BFD764C2-C86B-4DB8-A056-B64111F28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376" y="2430763"/>
            <a:ext cx="7439247" cy="4184576"/>
          </a:xfrm>
          <a:prstGeom prst="rect">
            <a:avLst/>
          </a:prstGeom>
        </p:spPr>
      </p:pic>
    </p:spTree>
    <p:extLst>
      <p:ext uri="{BB962C8B-B14F-4D97-AF65-F5344CB8AC3E}">
        <p14:creationId xmlns:p14="http://schemas.microsoft.com/office/powerpoint/2010/main" val="372699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7" y="869204"/>
            <a:ext cx="9450359" cy="883396"/>
          </a:xfrm>
        </p:spPr>
        <p:txBody>
          <a:bodyPr>
            <a:normAutofit/>
          </a:bodyPr>
          <a:lstStyle/>
          <a:p>
            <a:r>
              <a:rPr lang="en-US" dirty="0"/>
              <a:t>PIPELINE – VIDEO</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768676"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835988" y="1722877"/>
            <a:ext cx="10768675" cy="236988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For the video, pipeline takes video clip image as an input and invokes all the previously defined functions, further doing a quick sanity check. In addition I make sure that the lanes have a valid separation and if it fails then I draw lane lines based on the previous estimation. For the annotation, I have used cv2.putText() to write on top of the image. Final video output is provided in the zip – file name ‘project_video_final.mp4’.</a:t>
            </a: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24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01444" y="914954"/>
            <a:ext cx="9450359" cy="791897"/>
          </a:xfrm>
        </p:spPr>
        <p:txBody>
          <a:bodyPr>
            <a:normAutofit/>
          </a:bodyPr>
          <a:lstStyle/>
          <a:p>
            <a:r>
              <a:rPr lang="en-US" dirty="0"/>
              <a:t>DISCUSSION</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434523"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835989" y="1752601"/>
            <a:ext cx="10434523" cy="4093428"/>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For the most parts, the guidelines provided in the classroom worked well on the project without having to alter the code. The most challenging part of this project is coming up with a lane line detection and thresholding algorithm that is robust for the project. In the end I settled with using color thresholding and directional gradient in x direction, initially having experimented with directional and magnitude threshold which didn’t seem to work well for the project. Tuning different thresholds and combining them is a very time-consuming, with little guarantee that the parameters that work well on samples would also work well on video. The source and the destination points for the warping were hardcoded this could be improved by implementing a learning based system would be more flexible and robust.</a:t>
            </a:r>
          </a:p>
          <a:p>
            <a:r>
              <a:rPr lang="en-US" sz="2000" dirty="0">
                <a:latin typeface="Arial" panose="020B0604020202020204" pitchFamily="34" charset="0"/>
                <a:cs typeface="Arial" panose="020B0604020202020204" pitchFamily="34" charset="0"/>
              </a:rPr>
              <a:t>Possible improvements would be to improve the color thresholding to only detect white and yellow lane lines and mask the rest from the input. Other areas to explore for improvements is to look at bettering the look-ahead filter and the smoothing algorithm to obtain a cleaner result.</a:t>
            </a:r>
          </a:p>
        </p:txBody>
      </p:sp>
    </p:spTree>
    <p:extLst>
      <p:ext uri="{BB962C8B-B14F-4D97-AF65-F5344CB8AC3E}">
        <p14:creationId xmlns:p14="http://schemas.microsoft.com/office/powerpoint/2010/main" val="392266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6" y="904461"/>
            <a:ext cx="10217030" cy="795130"/>
          </a:xfrm>
        </p:spPr>
        <p:txBody>
          <a:bodyPr>
            <a:normAutofit/>
          </a:bodyPr>
          <a:lstStyle/>
          <a:p>
            <a:r>
              <a:rPr lang="en-US" dirty="0"/>
              <a:t>The Project</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6" y="1808922"/>
            <a:ext cx="10028187" cy="4949687"/>
          </a:xfrm>
        </p:spPr>
        <p:txBody>
          <a:bodyPr>
            <a:normAutofit/>
          </a:bodyPr>
          <a:lstStyle/>
          <a:p>
            <a:pPr marL="0" indent="0">
              <a:spcBef>
                <a:spcPts val="600"/>
              </a:spcBef>
              <a:spcAft>
                <a:spcPts val="1200"/>
              </a:spcAft>
              <a:buNone/>
            </a:pPr>
            <a:r>
              <a:rPr lang="en-US" sz="2000" dirty="0">
                <a:latin typeface="Arial" panose="020B0604020202020204" pitchFamily="34" charset="0"/>
                <a:cs typeface="Arial" panose="020B0604020202020204" pitchFamily="34" charset="0"/>
              </a:rPr>
              <a:t>The goals / steps of this project are the following:</a:t>
            </a:r>
          </a:p>
          <a:p>
            <a:pPr marL="0" indent="0">
              <a:buNone/>
            </a:pPr>
            <a:r>
              <a:rPr lang="en-US" sz="2000" dirty="0">
                <a:latin typeface="Arial" panose="020B0604020202020204" pitchFamily="34" charset="0"/>
                <a:cs typeface="Arial" panose="020B0604020202020204" pitchFamily="34" charset="0"/>
              </a:rPr>
              <a:t>* Compute the camera calibration matrix and distortion coefficients given a set of chessboard images.</a:t>
            </a:r>
          </a:p>
          <a:p>
            <a:pPr marL="0" indent="0">
              <a:buNone/>
            </a:pPr>
            <a:r>
              <a:rPr lang="en-US" sz="2000" dirty="0">
                <a:latin typeface="Arial" panose="020B0604020202020204" pitchFamily="34" charset="0"/>
                <a:cs typeface="Arial" panose="020B0604020202020204" pitchFamily="34" charset="0"/>
              </a:rPr>
              <a:t>* Apply a distortion correction to raw images.</a:t>
            </a:r>
          </a:p>
          <a:p>
            <a:pPr marL="0" indent="0">
              <a:buNone/>
            </a:pPr>
            <a:r>
              <a:rPr lang="en-US" sz="2000" dirty="0">
                <a:latin typeface="Arial" panose="020B0604020202020204" pitchFamily="34" charset="0"/>
                <a:cs typeface="Arial" panose="020B0604020202020204" pitchFamily="34" charset="0"/>
              </a:rPr>
              <a:t>* Use color transforms, gradients, etc., to create a thresholded binary image.</a:t>
            </a:r>
          </a:p>
          <a:p>
            <a:pPr marL="0" indent="0">
              <a:buNone/>
            </a:pPr>
            <a:r>
              <a:rPr lang="en-US" sz="2000" dirty="0">
                <a:latin typeface="Arial" panose="020B0604020202020204" pitchFamily="34" charset="0"/>
                <a:cs typeface="Arial" panose="020B0604020202020204" pitchFamily="34" charset="0"/>
              </a:rPr>
              <a:t>* Apply a perspective transform to rectify binary image ("birds-eye view").</a:t>
            </a:r>
          </a:p>
          <a:p>
            <a:pPr marL="0" indent="0">
              <a:buNone/>
            </a:pPr>
            <a:r>
              <a:rPr lang="en-US" sz="2000" dirty="0">
                <a:latin typeface="Arial" panose="020B0604020202020204" pitchFamily="34" charset="0"/>
                <a:cs typeface="Arial" panose="020B0604020202020204" pitchFamily="34" charset="0"/>
              </a:rPr>
              <a:t>* Detect lane pixels and fit to find the lane boundary.</a:t>
            </a:r>
          </a:p>
          <a:p>
            <a:pPr marL="0" indent="0">
              <a:buNone/>
            </a:pPr>
            <a:r>
              <a:rPr lang="en-US" sz="2000" dirty="0">
                <a:latin typeface="Arial" panose="020B0604020202020204" pitchFamily="34" charset="0"/>
                <a:cs typeface="Arial" panose="020B0604020202020204" pitchFamily="34" charset="0"/>
              </a:rPr>
              <a:t>* Determine the curvature of the lane and vehicle position with respect to center.</a:t>
            </a:r>
          </a:p>
          <a:p>
            <a:pPr marL="0" indent="0">
              <a:buNone/>
            </a:pPr>
            <a:r>
              <a:rPr lang="en-US" sz="2000" dirty="0">
                <a:latin typeface="Arial" panose="020B0604020202020204" pitchFamily="34" charset="0"/>
                <a:cs typeface="Arial" panose="020B0604020202020204" pitchFamily="34" charset="0"/>
              </a:rPr>
              <a:t>* Warp the detected lane boundaries back onto the original image.</a:t>
            </a:r>
          </a:p>
          <a:p>
            <a:pPr marL="0" indent="0">
              <a:buNone/>
            </a:pPr>
            <a:r>
              <a:rPr lang="en-US" sz="2000" dirty="0">
                <a:latin typeface="Arial" panose="020B0604020202020204" pitchFamily="34" charset="0"/>
                <a:cs typeface="Arial" panose="020B0604020202020204" pitchFamily="34" charset="0"/>
              </a:rPr>
              <a:t>* Output visual display of the lane boundaries and numerical estimation of lane curvature and vehicle position.</a:t>
            </a:r>
          </a:p>
        </p:txBody>
      </p:sp>
    </p:spTree>
    <p:extLst>
      <p:ext uri="{BB962C8B-B14F-4D97-AF65-F5344CB8AC3E}">
        <p14:creationId xmlns:p14="http://schemas.microsoft.com/office/powerpoint/2010/main" val="406846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116695" y="904461"/>
            <a:ext cx="6238262" cy="765313"/>
          </a:xfrm>
        </p:spPr>
        <p:txBody>
          <a:bodyPr>
            <a:normAutofit/>
          </a:bodyPr>
          <a:lstStyle/>
          <a:p>
            <a:r>
              <a:rPr lang="en-US" dirty="0"/>
              <a:t>Camera Calibration</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1024128" y="1819274"/>
            <a:ext cx="10148697" cy="4695826"/>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code for this step is contained in lines #10 through #32 of the file called pipeline.py</a:t>
            </a:r>
          </a:p>
          <a:p>
            <a:pPr marL="0" indent="0">
              <a:buNone/>
            </a:pPr>
            <a:r>
              <a:rPr lang="en-US" sz="2000" dirty="0">
                <a:latin typeface="Arial" panose="020B0604020202020204" pitchFamily="34" charset="0"/>
                <a:cs typeface="Arial" panose="020B0604020202020204" pitchFamily="34" charset="0"/>
              </a:rPr>
              <a:t>I start by preparing "object points", which will be the (x, y, z) coordinates of the chessboard corners in the world. Here I am assuming the chessboard is fixed on the (x, y) plane at z=0, such that the object points are the same for each calibration image. Here the printed chessboard is set to 6*9 corners for objp as mentioned in the guidelines.</a:t>
            </a:r>
          </a:p>
          <a:p>
            <a:pPr marL="0" indent="0">
              <a:buNone/>
            </a:pPr>
            <a:r>
              <a:rPr lang="en-US" sz="2000" dirty="0">
                <a:latin typeface="Arial" panose="020B0604020202020204" pitchFamily="34" charset="0"/>
                <a:cs typeface="Arial" panose="020B0604020202020204" pitchFamily="34" charset="0"/>
              </a:rPr>
              <a:t>objp is just a replicated array of coordinates, and objpoints will be appended with a copy of it every time I successfully detect all chessboard corners in a test image using the function cv2.findChessboardCorners() on all the images also specifying the number of corners.imgpoints will be appended with the (x, y) pixel position of each of the corners in the image plane with each successful chessboard detection.</a:t>
            </a:r>
          </a:p>
        </p:txBody>
      </p:sp>
    </p:spTree>
    <p:extLst>
      <p:ext uri="{BB962C8B-B14F-4D97-AF65-F5344CB8AC3E}">
        <p14:creationId xmlns:p14="http://schemas.microsoft.com/office/powerpoint/2010/main" val="137051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116695" y="904461"/>
            <a:ext cx="6238262" cy="765313"/>
          </a:xfrm>
        </p:spPr>
        <p:txBody>
          <a:bodyPr>
            <a:normAutofit/>
          </a:bodyPr>
          <a:lstStyle/>
          <a:p>
            <a:r>
              <a:rPr lang="en-US" dirty="0"/>
              <a:t>Camera Calibration</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508600" y="1889760"/>
            <a:ext cx="11174799" cy="4625340"/>
          </a:xfrm>
        </p:spPr>
        <p:txBody>
          <a:bodyPr>
            <a:normAutofit/>
          </a:bodyPr>
          <a:lstStyle/>
          <a:p>
            <a:pPr marL="0" indent="0">
              <a:buNone/>
            </a:pPr>
            <a:r>
              <a:rPr lang="en-US" sz="2000" dirty="0">
                <a:latin typeface="Arial" panose="020B0604020202020204" pitchFamily="34" charset="0"/>
                <a:cs typeface="Arial" panose="020B0604020202020204" pitchFamily="34" charset="0"/>
              </a:rPr>
              <a:t>Following are some of the chessboard corner images:</a:t>
            </a:r>
          </a:p>
        </p:txBody>
      </p:sp>
      <p:pic>
        <p:nvPicPr>
          <p:cNvPr id="6" name="Picture 5" descr="A picture containing object, checker, floor, indoor&#10;&#10;Description generated with very high confidence">
            <a:extLst>
              <a:ext uri="{FF2B5EF4-FFF2-40B4-BE49-F238E27FC236}">
                <a16:creationId xmlns:a16="http://schemas.microsoft.com/office/drawing/2014/main" id="{F22B177B-BBCD-4431-8F9A-8615AB11C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01" y="2389044"/>
            <a:ext cx="2629395" cy="1597315"/>
          </a:xfrm>
          <a:prstGeom prst="rect">
            <a:avLst/>
          </a:prstGeom>
        </p:spPr>
      </p:pic>
      <p:pic>
        <p:nvPicPr>
          <p:cNvPr id="8" name="Picture 7" descr="A black and white tile floor&#10;&#10;Description generated with very high confidence">
            <a:extLst>
              <a:ext uri="{FF2B5EF4-FFF2-40B4-BE49-F238E27FC236}">
                <a16:creationId xmlns:a16="http://schemas.microsoft.com/office/drawing/2014/main" id="{76AA478F-5371-4FCC-8587-E4D7B7097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626" y="2419524"/>
            <a:ext cx="2629395" cy="1597315"/>
          </a:xfrm>
          <a:prstGeom prst="rect">
            <a:avLst/>
          </a:prstGeom>
        </p:spPr>
      </p:pic>
      <p:pic>
        <p:nvPicPr>
          <p:cNvPr id="12" name="Picture 11" descr="A picture containing object&#10;&#10;Description generated with high confidence">
            <a:extLst>
              <a:ext uri="{FF2B5EF4-FFF2-40B4-BE49-F238E27FC236}">
                <a16:creationId xmlns:a16="http://schemas.microsoft.com/office/drawing/2014/main" id="{D5C3F782-1B76-4FAE-8B74-59D7A26C36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651" y="2434764"/>
            <a:ext cx="2629396" cy="1597315"/>
          </a:xfrm>
          <a:prstGeom prst="rect">
            <a:avLst/>
          </a:prstGeom>
        </p:spPr>
      </p:pic>
      <p:pic>
        <p:nvPicPr>
          <p:cNvPr id="14" name="Picture 13" descr="A close up of a device&#10;&#10;Description generated with high confidence">
            <a:extLst>
              <a:ext uri="{FF2B5EF4-FFF2-40B4-BE49-F238E27FC236}">
                <a16:creationId xmlns:a16="http://schemas.microsoft.com/office/drawing/2014/main" id="{D17B3A0C-74C3-43D2-B2AA-301E5E942A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5677" y="2419524"/>
            <a:ext cx="2629396" cy="1597314"/>
          </a:xfrm>
          <a:prstGeom prst="rect">
            <a:avLst/>
          </a:prstGeom>
        </p:spPr>
      </p:pic>
      <p:pic>
        <p:nvPicPr>
          <p:cNvPr id="16" name="Picture 15">
            <a:extLst>
              <a:ext uri="{FF2B5EF4-FFF2-40B4-BE49-F238E27FC236}">
                <a16:creationId xmlns:a16="http://schemas.microsoft.com/office/drawing/2014/main" id="{2FDA1AFA-BD01-4C6F-AC05-1E8E3A52E7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600" y="4617088"/>
            <a:ext cx="2629396" cy="1538176"/>
          </a:xfrm>
          <a:prstGeom prst="rect">
            <a:avLst/>
          </a:prstGeom>
        </p:spPr>
      </p:pic>
      <p:pic>
        <p:nvPicPr>
          <p:cNvPr id="18" name="Picture 17">
            <a:extLst>
              <a:ext uri="{FF2B5EF4-FFF2-40B4-BE49-F238E27FC236}">
                <a16:creationId xmlns:a16="http://schemas.microsoft.com/office/drawing/2014/main" id="{A44230FF-4B6D-4243-9ABA-17625FAB47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47625" y="4617088"/>
            <a:ext cx="2629395" cy="153817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B81A586D-908D-4798-A944-0285025CEE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4982" y="4617088"/>
            <a:ext cx="2641053" cy="1538176"/>
          </a:xfrm>
          <a:prstGeom prst="rect">
            <a:avLst/>
          </a:prstGeom>
        </p:spPr>
      </p:pic>
      <p:pic>
        <p:nvPicPr>
          <p:cNvPr id="22" name="Picture 21" descr="A picture containing object&#10;&#10;Description generated with very high confidence">
            <a:extLst>
              <a:ext uri="{FF2B5EF4-FFF2-40B4-BE49-F238E27FC236}">
                <a16:creationId xmlns:a16="http://schemas.microsoft.com/office/drawing/2014/main" id="{592D67EF-3171-4559-90DE-351514506D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54004" y="4617088"/>
            <a:ext cx="2629396" cy="1538176"/>
          </a:xfrm>
          <a:prstGeom prst="rect">
            <a:avLst/>
          </a:prstGeom>
        </p:spPr>
      </p:pic>
    </p:spTree>
    <p:extLst>
      <p:ext uri="{BB962C8B-B14F-4D97-AF65-F5344CB8AC3E}">
        <p14:creationId xmlns:p14="http://schemas.microsoft.com/office/powerpoint/2010/main" val="87734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and white tile&#10;&#10;Description generated with high confidence">
            <a:extLst>
              <a:ext uri="{FF2B5EF4-FFF2-40B4-BE49-F238E27FC236}">
                <a16:creationId xmlns:a16="http://schemas.microsoft.com/office/drawing/2014/main" id="{E2742146-A667-4E9F-8469-E8C91CAAE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080" y="3890743"/>
            <a:ext cx="3999654" cy="2249805"/>
          </a:xfrm>
          <a:prstGeom prst="rect">
            <a:avLst/>
          </a:prstGeom>
        </p:spPr>
      </p:pic>
      <p:pic>
        <p:nvPicPr>
          <p:cNvPr id="4" name="Picture 3" descr="A black and white tile floor&#10;&#10;Description generated with very high confidence">
            <a:extLst>
              <a:ext uri="{FF2B5EF4-FFF2-40B4-BE49-F238E27FC236}">
                <a16:creationId xmlns:a16="http://schemas.microsoft.com/office/drawing/2014/main" id="{E303EC40-8FDA-4EBB-87B3-0C1C47DA2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080" y="766689"/>
            <a:ext cx="3999654" cy="2249805"/>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8" y="585216"/>
            <a:ext cx="6066818" cy="1499616"/>
          </a:xfrm>
        </p:spPr>
        <p:txBody>
          <a:bodyPr>
            <a:normAutofit/>
          </a:bodyPr>
          <a:lstStyle/>
          <a:p>
            <a:r>
              <a:rPr lang="en-US" dirty="0"/>
              <a:t>Camera Calibration</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1024128" y="2286000"/>
            <a:ext cx="6066818" cy="4023360"/>
          </a:xfrm>
        </p:spPr>
        <p:txBody>
          <a:bodyPr>
            <a:normAutofit/>
          </a:bodyPr>
          <a:lstStyle/>
          <a:p>
            <a:pPr marL="0" indent="0">
              <a:buNone/>
            </a:pPr>
            <a:r>
              <a:rPr lang="en-US" sz="2000" dirty="0">
                <a:latin typeface="Arial" panose="020B0604020202020204" pitchFamily="34" charset="0"/>
                <a:cs typeface="Arial" panose="020B0604020202020204" pitchFamily="34" charset="0"/>
              </a:rPr>
              <a:t>I then used the output objpoints and imgpoints to compute the camera calibration and distortion coefficients using the cv2.calibrateCamera() function.</a:t>
            </a:r>
          </a:p>
          <a:p>
            <a:pPr marL="0" indent="0">
              <a:buNone/>
            </a:pPr>
            <a:r>
              <a:rPr lang="en-US" sz="2000" dirty="0">
                <a:latin typeface="Arial" panose="020B0604020202020204" pitchFamily="34" charset="0"/>
                <a:cs typeface="Arial" panose="020B0604020202020204" pitchFamily="34" charset="0"/>
              </a:rPr>
              <a:t>Finally, I applied this distortion correction to one of the chessboard images under </a:t>
            </a:r>
            <a:r>
              <a:rPr lang="en-US" sz="2000" dirty="0" err="1">
                <a:latin typeface="Arial" panose="020B0604020202020204" pitchFamily="34" charset="0"/>
                <a:cs typeface="Arial" panose="020B0604020202020204" pitchFamily="34" charset="0"/>
              </a:rPr>
              <a:t>camera_cal</a:t>
            </a:r>
            <a:r>
              <a:rPr lang="en-US" sz="2000" dirty="0">
                <a:latin typeface="Arial" panose="020B0604020202020204" pitchFamily="34" charset="0"/>
                <a:cs typeface="Arial" panose="020B0604020202020204" pitchFamily="34" charset="0"/>
              </a:rPr>
              <a:t> folder using the cv2.undistort() function and obtained this result:</a:t>
            </a:r>
          </a:p>
        </p:txBody>
      </p:sp>
      <p:sp>
        <p:nvSpPr>
          <p:cNvPr id="9" name="TextBox 8">
            <a:extLst>
              <a:ext uri="{FF2B5EF4-FFF2-40B4-BE49-F238E27FC236}">
                <a16:creationId xmlns:a16="http://schemas.microsoft.com/office/drawing/2014/main" id="{BFDD8F67-CE4C-47A4-A887-940BCA033E43}"/>
              </a:ext>
            </a:extLst>
          </p:cNvPr>
          <p:cNvSpPr txBox="1"/>
          <p:nvPr/>
        </p:nvSpPr>
        <p:spPr>
          <a:xfrm>
            <a:off x="8791266" y="3059668"/>
            <a:ext cx="2059613" cy="369332"/>
          </a:xfrm>
          <a:prstGeom prst="rect">
            <a:avLst/>
          </a:prstGeom>
          <a:noFill/>
        </p:spPr>
        <p:txBody>
          <a:bodyPr wrap="square" rtlCol="0">
            <a:spAutoFit/>
          </a:bodyPr>
          <a:lstStyle/>
          <a:p>
            <a:r>
              <a:rPr lang="en-US" b="1" dirty="0"/>
              <a:t>ORIGINAL IMAGE</a:t>
            </a:r>
          </a:p>
        </p:txBody>
      </p:sp>
      <p:sp>
        <p:nvSpPr>
          <p:cNvPr id="15" name="TextBox 14">
            <a:extLst>
              <a:ext uri="{FF2B5EF4-FFF2-40B4-BE49-F238E27FC236}">
                <a16:creationId xmlns:a16="http://schemas.microsoft.com/office/drawing/2014/main" id="{88161181-A8D3-44B4-935B-6FD97D507843}"/>
              </a:ext>
            </a:extLst>
          </p:cNvPr>
          <p:cNvSpPr txBox="1"/>
          <p:nvPr/>
        </p:nvSpPr>
        <p:spPr>
          <a:xfrm>
            <a:off x="8791266" y="6186067"/>
            <a:ext cx="2564746" cy="369332"/>
          </a:xfrm>
          <a:prstGeom prst="rect">
            <a:avLst/>
          </a:prstGeom>
          <a:noFill/>
        </p:spPr>
        <p:txBody>
          <a:bodyPr wrap="square" rtlCol="0">
            <a:spAutoFit/>
          </a:bodyPr>
          <a:lstStyle/>
          <a:p>
            <a:r>
              <a:rPr lang="en-US" b="1" dirty="0"/>
              <a:t>UNDISTORTED IMAGE</a:t>
            </a:r>
          </a:p>
        </p:txBody>
      </p:sp>
    </p:spTree>
    <p:extLst>
      <p:ext uri="{BB962C8B-B14F-4D97-AF65-F5344CB8AC3E}">
        <p14:creationId xmlns:p14="http://schemas.microsoft.com/office/powerpoint/2010/main" val="15257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DISTORTION CORRECTION</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835988" y="2164080"/>
            <a:ext cx="10768676" cy="4145280"/>
          </a:xfrm>
        </p:spPr>
        <p:txBody>
          <a:bodyPr>
            <a:normAutofit/>
          </a:bodyPr>
          <a:lstStyle/>
          <a:p>
            <a:pPr marL="0" indent="0">
              <a:buNone/>
            </a:pPr>
            <a:r>
              <a:rPr lang="en-US" sz="2000" dirty="0">
                <a:latin typeface="Arial" panose="020B0604020202020204" pitchFamily="34" charset="0"/>
                <a:cs typeface="Arial" panose="020B0604020202020204" pitchFamily="34" charset="0"/>
              </a:rPr>
              <a:t>Using the values obtained by camera calibration function defined in the previous step I applied cv2.undistort() to one of the test example image and this is the result:</a:t>
            </a:r>
          </a:p>
        </p:txBody>
      </p:sp>
      <p:sp>
        <p:nvSpPr>
          <p:cNvPr id="9" name="TextBox 8">
            <a:extLst>
              <a:ext uri="{FF2B5EF4-FFF2-40B4-BE49-F238E27FC236}">
                <a16:creationId xmlns:a16="http://schemas.microsoft.com/office/drawing/2014/main" id="{BFDD8F67-CE4C-47A4-A887-940BCA033E43}"/>
              </a:ext>
            </a:extLst>
          </p:cNvPr>
          <p:cNvSpPr txBox="1"/>
          <p:nvPr/>
        </p:nvSpPr>
        <p:spPr>
          <a:xfrm>
            <a:off x="2503057" y="6186067"/>
            <a:ext cx="2059613" cy="369332"/>
          </a:xfrm>
          <a:prstGeom prst="rect">
            <a:avLst/>
          </a:prstGeom>
          <a:noFill/>
        </p:spPr>
        <p:txBody>
          <a:bodyPr wrap="square" rtlCol="0">
            <a:spAutoFit/>
          </a:bodyPr>
          <a:lstStyle/>
          <a:p>
            <a:r>
              <a:rPr lang="en-US" b="1" dirty="0"/>
              <a:t>ORIGINAL IMAGE</a:t>
            </a:r>
          </a:p>
        </p:txBody>
      </p:sp>
      <p:sp>
        <p:nvSpPr>
          <p:cNvPr id="15" name="TextBox 14">
            <a:extLst>
              <a:ext uri="{FF2B5EF4-FFF2-40B4-BE49-F238E27FC236}">
                <a16:creationId xmlns:a16="http://schemas.microsoft.com/office/drawing/2014/main" id="{88161181-A8D3-44B4-935B-6FD97D507843}"/>
              </a:ext>
            </a:extLst>
          </p:cNvPr>
          <p:cNvSpPr txBox="1"/>
          <p:nvPr/>
        </p:nvSpPr>
        <p:spPr>
          <a:xfrm>
            <a:off x="7827450" y="6214762"/>
            <a:ext cx="2564746" cy="369332"/>
          </a:xfrm>
          <a:prstGeom prst="rect">
            <a:avLst/>
          </a:prstGeom>
          <a:noFill/>
        </p:spPr>
        <p:txBody>
          <a:bodyPr wrap="square" rtlCol="0">
            <a:spAutoFit/>
          </a:bodyPr>
          <a:lstStyle/>
          <a:p>
            <a:r>
              <a:rPr lang="en-US" b="1" dirty="0"/>
              <a:t>UNDISTORTED IMAGE</a:t>
            </a:r>
          </a:p>
        </p:txBody>
      </p:sp>
      <p:pic>
        <p:nvPicPr>
          <p:cNvPr id="8" name="Picture 7" descr="A car driving on a highway&#10;&#10;Description generated with very high confidence">
            <a:extLst>
              <a:ext uri="{FF2B5EF4-FFF2-40B4-BE49-F238E27FC236}">
                <a16:creationId xmlns:a16="http://schemas.microsoft.com/office/drawing/2014/main" id="{25435368-DE51-46F7-9F04-C2A3F595F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88" y="3185692"/>
            <a:ext cx="5254229" cy="2955504"/>
          </a:xfrm>
          <a:prstGeom prst="rect">
            <a:avLst/>
          </a:prstGeom>
        </p:spPr>
      </p:pic>
      <p:pic>
        <p:nvPicPr>
          <p:cNvPr id="11" name="Picture 10" descr="A car parked on the side of a road&#10;&#10;Description generated with high confidence">
            <a:extLst>
              <a:ext uri="{FF2B5EF4-FFF2-40B4-BE49-F238E27FC236}">
                <a16:creationId xmlns:a16="http://schemas.microsoft.com/office/drawing/2014/main" id="{85C672BA-F56C-4A36-84DF-3A3B82D79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665" y="3185692"/>
            <a:ext cx="5334000" cy="3000375"/>
          </a:xfrm>
          <a:prstGeom prst="rect">
            <a:avLst/>
          </a:prstGeom>
        </p:spPr>
      </p:pic>
    </p:spTree>
    <p:extLst>
      <p:ext uri="{BB962C8B-B14F-4D97-AF65-F5344CB8AC3E}">
        <p14:creationId xmlns:p14="http://schemas.microsoft.com/office/powerpoint/2010/main" val="122590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BINARY IMAGE</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835988" y="1850065"/>
            <a:ext cx="10768676" cy="4459295"/>
          </a:xfrm>
        </p:spPr>
        <p:txBody>
          <a:bodyPr>
            <a:normAutofit/>
          </a:bodyPr>
          <a:lstStyle/>
          <a:p>
            <a:pPr marL="0" indent="0">
              <a:buNone/>
            </a:pPr>
            <a:r>
              <a:rPr lang="en-US" sz="2000" dirty="0">
                <a:latin typeface="Arial" panose="020B0604020202020204" pitchFamily="34" charset="0"/>
                <a:cs typeface="Arial" panose="020B0604020202020204" pitchFamily="34" charset="0"/>
              </a:rPr>
              <a:t>I used a combination of color and gradient thresholds to generate a binary image (thresholding steps at lines #48 through #68 in `pipeline.py`). The final image is a combination of color thresholding the R &amp; S  channel and result of gradient thresholding the L channel by applying the Sobel operator in the x direction on the undistorted image. The shadows are removed from R channel using </a:t>
            </a:r>
            <a:r>
              <a:rPr lang="en-US" dirty="0"/>
              <a:t>createBackgroundSubtractorMOG2.</a:t>
            </a:r>
          </a:p>
          <a:p>
            <a:pPr marL="0" indent="0">
              <a:buNone/>
            </a:pPr>
            <a:endParaRPr lang="en-US"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FDD8F67-CE4C-47A4-A887-940BCA033E43}"/>
              </a:ext>
            </a:extLst>
          </p:cNvPr>
          <p:cNvSpPr txBox="1"/>
          <p:nvPr/>
        </p:nvSpPr>
        <p:spPr>
          <a:xfrm>
            <a:off x="2498253" y="6230743"/>
            <a:ext cx="2350194" cy="369332"/>
          </a:xfrm>
          <a:prstGeom prst="rect">
            <a:avLst/>
          </a:prstGeom>
          <a:noFill/>
        </p:spPr>
        <p:txBody>
          <a:bodyPr wrap="square" rtlCol="0">
            <a:spAutoFit/>
          </a:bodyPr>
          <a:lstStyle/>
          <a:p>
            <a:r>
              <a:rPr lang="en-US" b="1" dirty="0"/>
              <a:t>UNDISTORTED IMAGE</a:t>
            </a:r>
          </a:p>
        </p:txBody>
      </p:sp>
      <p:sp>
        <p:nvSpPr>
          <p:cNvPr id="15" name="TextBox 14">
            <a:extLst>
              <a:ext uri="{FF2B5EF4-FFF2-40B4-BE49-F238E27FC236}">
                <a16:creationId xmlns:a16="http://schemas.microsoft.com/office/drawing/2014/main" id="{88161181-A8D3-44B4-935B-6FD97D507843}"/>
              </a:ext>
            </a:extLst>
          </p:cNvPr>
          <p:cNvSpPr txBox="1"/>
          <p:nvPr/>
        </p:nvSpPr>
        <p:spPr>
          <a:xfrm>
            <a:off x="8288393" y="6230743"/>
            <a:ext cx="2564746" cy="369332"/>
          </a:xfrm>
          <a:prstGeom prst="rect">
            <a:avLst/>
          </a:prstGeom>
          <a:noFill/>
        </p:spPr>
        <p:txBody>
          <a:bodyPr wrap="square" rtlCol="0">
            <a:spAutoFit/>
          </a:bodyPr>
          <a:lstStyle/>
          <a:p>
            <a:r>
              <a:rPr lang="en-US" b="1" dirty="0"/>
              <a:t>BINARY IMAGE</a:t>
            </a:r>
          </a:p>
        </p:txBody>
      </p:sp>
      <p:pic>
        <p:nvPicPr>
          <p:cNvPr id="6" name="Picture 5" descr="A car parked on the side of a road&#10;&#10;Description generated with high confidence">
            <a:extLst>
              <a:ext uri="{FF2B5EF4-FFF2-40B4-BE49-F238E27FC236}">
                <a16:creationId xmlns:a16="http://schemas.microsoft.com/office/drawing/2014/main" id="{FA42C6EF-515F-4298-A0D1-B72E1A750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58" y="3308985"/>
            <a:ext cx="5334000" cy="3000375"/>
          </a:xfrm>
          <a:prstGeom prst="rect">
            <a:avLst/>
          </a:prstGeom>
        </p:spPr>
      </p:pic>
      <p:pic>
        <p:nvPicPr>
          <p:cNvPr id="10" name="Picture 9">
            <a:extLst>
              <a:ext uri="{FF2B5EF4-FFF2-40B4-BE49-F238E27FC236}">
                <a16:creationId xmlns:a16="http://schemas.microsoft.com/office/drawing/2014/main" id="{CB78818F-DF3B-4097-B0E2-9506812DE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817" y="3308984"/>
            <a:ext cx="5334000" cy="3000375"/>
          </a:xfrm>
          <a:prstGeom prst="rect">
            <a:avLst/>
          </a:prstGeom>
        </p:spPr>
      </p:pic>
    </p:spTree>
    <p:extLst>
      <p:ext uri="{BB962C8B-B14F-4D97-AF65-F5344CB8AC3E}">
        <p14:creationId xmlns:p14="http://schemas.microsoft.com/office/powerpoint/2010/main" val="373464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PERSPECTIVE TRANSFORM</a:t>
            </a:r>
          </a:p>
        </p:txBody>
      </p:sp>
      <p:sp>
        <p:nvSpPr>
          <p:cNvPr id="5" name="Content Placeholder 4">
            <a:extLst>
              <a:ext uri="{FF2B5EF4-FFF2-40B4-BE49-F238E27FC236}">
                <a16:creationId xmlns:a16="http://schemas.microsoft.com/office/drawing/2014/main" id="{53CC838C-272B-4351-9C1B-BC4BDC31C4C4}"/>
              </a:ext>
            </a:extLst>
          </p:cNvPr>
          <p:cNvSpPr>
            <a:spLocks noGrp="1"/>
          </p:cNvSpPr>
          <p:nvPr>
            <p:ph idx="1"/>
          </p:nvPr>
        </p:nvSpPr>
        <p:spPr>
          <a:xfrm>
            <a:off x="835988" y="1752601"/>
            <a:ext cx="10768676" cy="4892748"/>
          </a:xfrm>
        </p:spPr>
        <p:txBody>
          <a:bodyPr>
            <a:normAutofit/>
          </a:bodyPr>
          <a:lstStyle/>
          <a:p>
            <a:r>
              <a:rPr lang="en-US" sz="2000" dirty="0">
                <a:latin typeface="Arial" panose="020B0604020202020204" pitchFamily="34" charset="0"/>
                <a:cs typeface="Arial" panose="020B0604020202020204" pitchFamily="34" charset="0"/>
              </a:rPr>
              <a:t>The code for my perspective transform is defined in the function called warper() , which appears in lines #70 through #88 in the file pipeline.py. The warper() function takes as inputs an image. I chose the hardcoded source and destination points in the following manner:</a:t>
            </a:r>
          </a:p>
          <a:p>
            <a:pPr>
              <a:spcBef>
                <a:spcPts val="600"/>
              </a:spcBef>
            </a:pPr>
            <a:r>
              <a:rPr lang="en-US" sz="1600" dirty="0"/>
              <a:t>    offset = 350 # offset for dst points     </a:t>
            </a:r>
          </a:p>
          <a:p>
            <a:pPr>
              <a:spcBef>
                <a:spcPts val="0"/>
              </a:spcBef>
              <a:spcAft>
                <a:spcPts val="0"/>
              </a:spcAft>
            </a:pPr>
            <a:r>
              <a:rPr lang="en-US" sz="1600" dirty="0"/>
              <a:t>    # Source points</a:t>
            </a:r>
          </a:p>
          <a:p>
            <a:pPr>
              <a:spcBef>
                <a:spcPts val="0"/>
              </a:spcBef>
              <a:spcAft>
                <a:spcPts val="0"/>
              </a:spcAft>
            </a:pPr>
            <a:r>
              <a:rPr lang="en-US" sz="1600" dirty="0"/>
              <a:t>    src = np.float32([[600,  450], </a:t>
            </a:r>
          </a:p>
          <a:p>
            <a:pPr>
              <a:spcBef>
                <a:spcPts val="0"/>
              </a:spcBef>
              <a:spcAft>
                <a:spcPts val="0"/>
              </a:spcAft>
            </a:pPr>
            <a:r>
              <a:rPr lang="en-US" sz="1600" dirty="0"/>
              <a:t>                      [680,  450], </a:t>
            </a:r>
          </a:p>
          <a:p>
            <a:pPr>
              <a:spcBef>
                <a:spcPts val="0"/>
              </a:spcBef>
              <a:spcAft>
                <a:spcPts val="0"/>
              </a:spcAft>
            </a:pPr>
            <a:r>
              <a:rPr lang="en-US" sz="1600" dirty="0"/>
              <a:t>                      [</a:t>
            </a:r>
            <a:r>
              <a:rPr lang="en-US" sz="1600" dirty="0" err="1"/>
              <a:t>img_size</a:t>
            </a:r>
            <a:r>
              <a:rPr lang="en-US" sz="1600" dirty="0"/>
              <a:t>[0]-300,  680],</a:t>
            </a:r>
          </a:p>
          <a:p>
            <a:pPr>
              <a:spcBef>
                <a:spcPts val="0"/>
              </a:spcBef>
              <a:spcAft>
                <a:spcPts val="0"/>
              </a:spcAft>
            </a:pPr>
            <a:r>
              <a:rPr lang="en-US" sz="1600" dirty="0"/>
              <a:t>                      [380,  680]])</a:t>
            </a:r>
          </a:p>
          <a:p>
            <a:pPr>
              <a:spcBef>
                <a:spcPts val="0"/>
              </a:spcBef>
              <a:spcAft>
                <a:spcPts val="0"/>
              </a:spcAft>
            </a:pPr>
            <a:r>
              <a:rPr lang="en-US" sz="1600" dirty="0"/>
              <a:t>    # destination points        </a:t>
            </a:r>
          </a:p>
          <a:p>
            <a:pPr>
              <a:spcBef>
                <a:spcPts val="0"/>
              </a:spcBef>
              <a:spcAft>
                <a:spcPts val="0"/>
              </a:spcAft>
            </a:pPr>
            <a:r>
              <a:rPr lang="en-US" sz="1600" dirty="0"/>
              <a:t>    dst = np.float32([[offset, 0], </a:t>
            </a:r>
          </a:p>
          <a:p>
            <a:pPr>
              <a:spcBef>
                <a:spcPts val="0"/>
              </a:spcBef>
              <a:spcAft>
                <a:spcPts val="0"/>
              </a:spcAft>
            </a:pPr>
            <a:r>
              <a:rPr lang="en-US" sz="1600" dirty="0"/>
              <a:t>                      [</a:t>
            </a:r>
            <a:r>
              <a:rPr lang="en-US" sz="1600" dirty="0" err="1"/>
              <a:t>img_size</a:t>
            </a:r>
            <a:r>
              <a:rPr lang="en-US" sz="1600" dirty="0"/>
              <a:t>[0]-offset, 0], </a:t>
            </a:r>
          </a:p>
          <a:p>
            <a:pPr>
              <a:spcBef>
                <a:spcPts val="0"/>
              </a:spcBef>
              <a:spcAft>
                <a:spcPts val="0"/>
              </a:spcAft>
            </a:pPr>
            <a:r>
              <a:rPr lang="en-US" sz="1600" dirty="0"/>
              <a:t>                      [</a:t>
            </a:r>
            <a:r>
              <a:rPr lang="en-US" sz="1600" dirty="0" err="1"/>
              <a:t>img_size</a:t>
            </a:r>
            <a:r>
              <a:rPr lang="en-US" sz="1600" dirty="0"/>
              <a:t>[0]-offset, </a:t>
            </a:r>
            <a:r>
              <a:rPr lang="en-US" sz="1600" dirty="0" err="1"/>
              <a:t>img_size</a:t>
            </a:r>
            <a:r>
              <a:rPr lang="en-US" sz="1600" dirty="0"/>
              <a:t>[1]], </a:t>
            </a:r>
          </a:p>
          <a:p>
            <a:pPr>
              <a:spcBef>
                <a:spcPts val="0"/>
              </a:spcBef>
              <a:spcAft>
                <a:spcPts val="0"/>
              </a:spcAft>
            </a:pPr>
            <a:r>
              <a:rPr lang="en-US" sz="1600" dirty="0"/>
              <a:t>                      [offset, </a:t>
            </a:r>
            <a:r>
              <a:rPr lang="en-US" sz="1600" dirty="0" err="1"/>
              <a:t>img_size</a:t>
            </a:r>
            <a:r>
              <a:rPr lang="en-US" sz="1600" dirty="0"/>
              <a:t>[1]]]) </a:t>
            </a:r>
          </a:p>
          <a:p>
            <a:pPr>
              <a:spcBef>
                <a:spcPts val="0"/>
              </a:spcBef>
              <a:spcAft>
                <a:spcPts val="0"/>
              </a:spcAft>
            </a:pPr>
            <a:endParaRPr lang="en-US" sz="1600" dirty="0"/>
          </a:p>
          <a:p>
            <a:pPr>
              <a:spcBef>
                <a:spcPts val="0"/>
              </a:spcBef>
              <a:spcAft>
                <a:spcPts val="0"/>
              </a:spcAft>
            </a:pPr>
            <a:r>
              <a:rPr lang="en-US" sz="2000" dirty="0">
                <a:latin typeface="Arial" panose="020B0604020202020204" pitchFamily="34" charset="0"/>
                <a:cs typeface="Arial" panose="020B0604020202020204" pitchFamily="34" charset="0"/>
              </a:rPr>
              <a:t>This resulted in the following source and destination points:</a:t>
            </a:r>
            <a:endParaRPr lang="en-US" sz="1400" dirty="0">
              <a:latin typeface="Arial" panose="020B0604020202020204" pitchFamily="34" charset="0"/>
              <a:cs typeface="Arial" panose="020B0604020202020204" pitchFamily="34" charset="0"/>
            </a:endParaRPr>
          </a:p>
        </p:txBody>
      </p:sp>
      <p:graphicFrame>
        <p:nvGraphicFramePr>
          <p:cNvPr id="10" name="Content Placeholder 2">
            <a:extLst>
              <a:ext uri="{FF2B5EF4-FFF2-40B4-BE49-F238E27FC236}">
                <a16:creationId xmlns:a16="http://schemas.microsoft.com/office/drawing/2014/main" id="{30F868D1-A971-4BF0-AC86-10F8DD0E649B}"/>
              </a:ext>
            </a:extLst>
          </p:cNvPr>
          <p:cNvGraphicFramePr>
            <a:graphicFrameLocks/>
          </p:cNvGraphicFramePr>
          <p:nvPr>
            <p:extLst>
              <p:ext uri="{D42A27DB-BD31-4B8C-83A1-F6EECF244321}">
                <p14:modId xmlns:p14="http://schemas.microsoft.com/office/powerpoint/2010/main" val="3862832562"/>
              </p:ext>
            </p:extLst>
          </p:nvPr>
        </p:nvGraphicFramePr>
        <p:xfrm>
          <a:off x="7744287" y="4568280"/>
          <a:ext cx="2246313" cy="1706125"/>
        </p:xfrm>
        <a:graphic>
          <a:graphicData uri="http://schemas.openxmlformats.org/drawingml/2006/table">
            <a:tbl>
              <a:tblPr/>
              <a:tblGrid>
                <a:gridCol w="985838">
                  <a:extLst>
                    <a:ext uri="{9D8B030D-6E8A-4147-A177-3AD203B41FA5}">
                      <a16:colId xmlns:a16="http://schemas.microsoft.com/office/drawing/2014/main" val="897865079"/>
                    </a:ext>
                  </a:extLst>
                </a:gridCol>
                <a:gridCol w="1260475">
                  <a:extLst>
                    <a:ext uri="{9D8B030D-6E8A-4147-A177-3AD203B41FA5}">
                      <a16:colId xmlns:a16="http://schemas.microsoft.com/office/drawing/2014/main" val="22179481"/>
                    </a:ext>
                  </a:extLst>
                </a:gridCol>
              </a:tblGrid>
              <a:tr h="341225">
                <a:tc>
                  <a:txBody>
                    <a:bodyPr/>
                    <a:lstStyle/>
                    <a:p>
                      <a:pPr algn="ctr"/>
                      <a:r>
                        <a:rPr lang="en-US" sz="1400" b="1" dirty="0">
                          <a:effectLst/>
                          <a:latin typeface="Arial" panose="020B0604020202020204" pitchFamily="34" charset="0"/>
                          <a:cs typeface="Arial" panose="020B0604020202020204" pitchFamily="34" charset="0"/>
                        </a:rPr>
                        <a:t>Source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latin typeface="Arial" panose="020B0604020202020204" pitchFamily="34" charset="0"/>
                          <a:cs typeface="Arial" panose="020B0604020202020204" pitchFamily="34" charset="0"/>
                        </a:rPr>
                        <a:t>Destination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59648697"/>
                  </a:ext>
                </a:extLst>
              </a:tr>
              <a:tr h="341225">
                <a:tc>
                  <a:txBody>
                    <a:bodyPr/>
                    <a:lstStyle/>
                    <a:p>
                      <a:pPr algn="l"/>
                      <a:r>
                        <a:rPr lang="en-US" sz="1400" dirty="0">
                          <a:effectLst/>
                          <a:latin typeface="Arial" panose="020B0604020202020204" pitchFamily="34" charset="0"/>
                          <a:cs typeface="Arial" panose="020B0604020202020204" pitchFamily="34" charset="0"/>
                        </a:rPr>
                        <a:t>610, 450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400" dirty="0">
                          <a:effectLst/>
                          <a:latin typeface="Arial" panose="020B0604020202020204" pitchFamily="34" charset="0"/>
                          <a:cs typeface="Arial" panose="020B0604020202020204" pitchFamily="34" charset="0"/>
                        </a:rPr>
                        <a:t>350, 0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50521139"/>
                  </a:ext>
                </a:extLst>
              </a:tr>
              <a:tr h="341225">
                <a:tc>
                  <a:txBody>
                    <a:bodyPr/>
                    <a:lstStyle/>
                    <a:p>
                      <a:pPr algn="l"/>
                      <a:r>
                        <a:rPr lang="en-US" sz="1400" dirty="0">
                          <a:effectLst/>
                          <a:latin typeface="Arial" panose="020B0604020202020204" pitchFamily="34" charset="0"/>
                          <a:cs typeface="Arial" panose="020B0604020202020204" pitchFamily="34" charset="0"/>
                        </a:rPr>
                        <a:t>680, 450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sz="1400" dirty="0">
                          <a:effectLst/>
                          <a:latin typeface="Arial" panose="020B0604020202020204" pitchFamily="34" charset="0"/>
                          <a:cs typeface="Arial" panose="020B0604020202020204" pitchFamily="34" charset="0"/>
                        </a:rPr>
                        <a:t>930, 0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4473127"/>
                  </a:ext>
                </a:extLst>
              </a:tr>
              <a:tr h="341225">
                <a:tc>
                  <a:txBody>
                    <a:bodyPr/>
                    <a:lstStyle/>
                    <a:p>
                      <a:pPr algn="l"/>
                      <a:r>
                        <a:rPr lang="en-US" sz="1400" dirty="0">
                          <a:effectLst/>
                          <a:latin typeface="Arial" panose="020B0604020202020204" pitchFamily="34" charset="0"/>
                          <a:cs typeface="Arial" panose="020B0604020202020204" pitchFamily="34" charset="0"/>
                        </a:rPr>
                        <a:t>980, 680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US" sz="1400" dirty="0">
                          <a:effectLst/>
                          <a:latin typeface="Arial" panose="020B0604020202020204" pitchFamily="34" charset="0"/>
                          <a:cs typeface="Arial" panose="020B0604020202020204" pitchFamily="34" charset="0"/>
                        </a:rPr>
                        <a:t>930, 720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88542715"/>
                  </a:ext>
                </a:extLst>
              </a:tr>
              <a:tr h="341225">
                <a:tc>
                  <a:txBody>
                    <a:bodyPr/>
                    <a:lstStyle/>
                    <a:p>
                      <a:pPr algn="l"/>
                      <a:r>
                        <a:rPr lang="en-US" sz="1400">
                          <a:effectLst/>
                          <a:latin typeface="Arial" panose="020B0604020202020204" pitchFamily="34" charset="0"/>
                          <a:cs typeface="Arial" panose="020B0604020202020204" pitchFamily="34" charset="0"/>
                        </a:rPr>
                        <a:t>380, 680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US" sz="1400" dirty="0">
                          <a:effectLst/>
                          <a:latin typeface="Arial" panose="020B0604020202020204" pitchFamily="34" charset="0"/>
                          <a:cs typeface="Arial" panose="020B0604020202020204" pitchFamily="34" charset="0"/>
                        </a:rPr>
                        <a:t>350, 720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04287023"/>
                  </a:ext>
                </a:extLst>
              </a:tr>
            </a:tbl>
          </a:graphicData>
        </a:graphic>
      </p:graphicFrame>
    </p:spTree>
    <p:extLst>
      <p:ext uri="{BB962C8B-B14F-4D97-AF65-F5344CB8AC3E}">
        <p14:creationId xmlns:p14="http://schemas.microsoft.com/office/powerpoint/2010/main" val="140205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54608" y="869204"/>
            <a:ext cx="8592312" cy="883396"/>
          </a:xfrm>
        </p:spPr>
        <p:txBody>
          <a:bodyPr>
            <a:normAutofit/>
          </a:bodyPr>
          <a:lstStyle/>
          <a:p>
            <a:r>
              <a:rPr lang="en-US" dirty="0"/>
              <a:t>PIPELINE – PERSPECTIVE TRANSFORM</a:t>
            </a:r>
          </a:p>
        </p:txBody>
      </p:sp>
      <p:sp>
        <p:nvSpPr>
          <p:cNvPr id="9" name="TextBox 8">
            <a:extLst>
              <a:ext uri="{FF2B5EF4-FFF2-40B4-BE49-F238E27FC236}">
                <a16:creationId xmlns:a16="http://schemas.microsoft.com/office/drawing/2014/main" id="{BFDD8F67-CE4C-47A4-A887-940BCA033E43}"/>
              </a:ext>
            </a:extLst>
          </p:cNvPr>
          <p:cNvSpPr txBox="1"/>
          <p:nvPr/>
        </p:nvSpPr>
        <p:spPr>
          <a:xfrm>
            <a:off x="2700272" y="6309360"/>
            <a:ext cx="2350194" cy="369332"/>
          </a:xfrm>
          <a:prstGeom prst="rect">
            <a:avLst/>
          </a:prstGeom>
          <a:noFill/>
        </p:spPr>
        <p:txBody>
          <a:bodyPr wrap="square" rtlCol="0">
            <a:spAutoFit/>
          </a:bodyPr>
          <a:lstStyle/>
          <a:p>
            <a:r>
              <a:rPr lang="en-US" b="1" dirty="0"/>
              <a:t>BINARY IMAGE</a:t>
            </a:r>
          </a:p>
        </p:txBody>
      </p:sp>
      <p:sp>
        <p:nvSpPr>
          <p:cNvPr id="10" name="Content Placeholder 4">
            <a:extLst>
              <a:ext uri="{FF2B5EF4-FFF2-40B4-BE49-F238E27FC236}">
                <a16:creationId xmlns:a16="http://schemas.microsoft.com/office/drawing/2014/main" id="{BBF43A32-71C0-4EF4-B47E-E17BBDCA5D90}"/>
              </a:ext>
            </a:extLst>
          </p:cNvPr>
          <p:cNvSpPr txBox="1">
            <a:spLocks/>
          </p:cNvSpPr>
          <p:nvPr/>
        </p:nvSpPr>
        <p:spPr>
          <a:xfrm>
            <a:off x="835988" y="1752601"/>
            <a:ext cx="10768676" cy="45567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03D8C74-A751-46DB-BCD4-030969952CD3}"/>
              </a:ext>
            </a:extLst>
          </p:cNvPr>
          <p:cNvSpPr/>
          <p:nvPr/>
        </p:nvSpPr>
        <p:spPr>
          <a:xfrm>
            <a:off x="1006349" y="1722877"/>
            <a:ext cx="1069899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 verified that my perspective transform was working as expected by drawing the source and destination points onto a test image and its warped counterpart  to verify that the lines appear parallel in the warped bird-view image.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the example below I applied perspective transform to the binary image from previous step.</a:t>
            </a:r>
          </a:p>
        </p:txBody>
      </p:sp>
      <p:sp>
        <p:nvSpPr>
          <p:cNvPr id="17" name="TextBox 16">
            <a:extLst>
              <a:ext uri="{FF2B5EF4-FFF2-40B4-BE49-F238E27FC236}">
                <a16:creationId xmlns:a16="http://schemas.microsoft.com/office/drawing/2014/main" id="{1C891D97-2425-4BAE-9E74-BE73C2C2187B}"/>
              </a:ext>
            </a:extLst>
          </p:cNvPr>
          <p:cNvSpPr txBox="1"/>
          <p:nvPr/>
        </p:nvSpPr>
        <p:spPr>
          <a:xfrm>
            <a:off x="8034272" y="6302980"/>
            <a:ext cx="2575801" cy="369332"/>
          </a:xfrm>
          <a:prstGeom prst="rect">
            <a:avLst/>
          </a:prstGeom>
          <a:noFill/>
        </p:spPr>
        <p:txBody>
          <a:bodyPr wrap="square" rtlCol="0">
            <a:spAutoFit/>
          </a:bodyPr>
          <a:lstStyle/>
          <a:p>
            <a:r>
              <a:rPr lang="en-US" b="1" dirty="0"/>
              <a:t>BIRD’S EYE VIEW IMAGE</a:t>
            </a:r>
          </a:p>
        </p:txBody>
      </p:sp>
      <p:pic>
        <p:nvPicPr>
          <p:cNvPr id="12" name="Picture 11">
            <a:extLst>
              <a:ext uri="{FF2B5EF4-FFF2-40B4-BE49-F238E27FC236}">
                <a16:creationId xmlns:a16="http://schemas.microsoft.com/office/drawing/2014/main" id="{5F915ABC-82CC-4150-98F8-49E212676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964" y="3308985"/>
            <a:ext cx="5423630" cy="3050792"/>
          </a:xfrm>
          <a:prstGeom prst="rect">
            <a:avLst/>
          </a:prstGeom>
        </p:spPr>
      </p:pic>
      <p:pic>
        <p:nvPicPr>
          <p:cNvPr id="5" name="Picture 4">
            <a:extLst>
              <a:ext uri="{FF2B5EF4-FFF2-40B4-BE49-F238E27FC236}">
                <a16:creationId xmlns:a16="http://schemas.microsoft.com/office/drawing/2014/main" id="{A7D8BA72-3EE5-4066-9E48-FC072F9F8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955" y="3317295"/>
            <a:ext cx="5259769" cy="3021790"/>
          </a:xfrm>
          <a:prstGeom prst="rect">
            <a:avLst/>
          </a:prstGeom>
        </p:spPr>
      </p:pic>
    </p:spTree>
    <p:extLst>
      <p:ext uri="{BB962C8B-B14F-4D97-AF65-F5344CB8AC3E}">
        <p14:creationId xmlns:p14="http://schemas.microsoft.com/office/powerpoint/2010/main" val="2244495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9858</TotalTime>
  <Words>1323</Words>
  <Application>Microsoft Office PowerPoint</Application>
  <PresentationFormat>Widescreen</PresentationFormat>
  <Paragraphs>93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Tw Cen MT</vt:lpstr>
      <vt:lpstr>Tw Cen MT Condensed</vt:lpstr>
      <vt:lpstr>Wingdings 3</vt:lpstr>
      <vt:lpstr>Integral</vt:lpstr>
      <vt:lpstr>ADVANCED LANE FINDING</vt:lpstr>
      <vt:lpstr>The Project</vt:lpstr>
      <vt:lpstr>Camera Calibration</vt:lpstr>
      <vt:lpstr>Camera Calibration</vt:lpstr>
      <vt:lpstr>Camera Calibration</vt:lpstr>
      <vt:lpstr>PIPELINE – DISTORTION CORRECTION</vt:lpstr>
      <vt:lpstr>PIPELINE – BINARY IMAGE</vt:lpstr>
      <vt:lpstr>PIPELINE – PERSPECTIVE TRANSFORM</vt:lpstr>
      <vt:lpstr>PIPELINE – PERSPECTIVE TRANSFORM</vt:lpstr>
      <vt:lpstr>PIPELINE – LANE FITTING</vt:lpstr>
      <vt:lpstr>PIPELINE – LANE CURVATURE</vt:lpstr>
      <vt:lpstr>PIPELINE – WARP BACK ONTO ORIGINAL IMAGE</vt:lpstr>
      <vt:lpstr>PIPELINE – VIDEO</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dc:title>
  <dc:creator>Modyil, Alex Abraham</dc:creator>
  <cp:lastModifiedBy>Alex Abraham Modyil</cp:lastModifiedBy>
  <cp:revision>629</cp:revision>
  <dcterms:created xsi:type="dcterms:W3CDTF">2018-02-05T06:33:34Z</dcterms:created>
  <dcterms:modified xsi:type="dcterms:W3CDTF">2018-05-02T05:26:41Z</dcterms:modified>
</cp:coreProperties>
</file>