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9" r:id="rId2"/>
    <p:sldId id="296" r:id="rId3"/>
    <p:sldId id="260" r:id="rId4"/>
    <p:sldId id="284" r:id="rId5"/>
    <p:sldId id="298" r:id="rId6"/>
    <p:sldId id="299" r:id="rId7"/>
    <p:sldId id="29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4620D6-799B-4A68-91EA-A140F7380B9A}">
          <p14:sldIdLst>
            <p14:sldId id="259"/>
            <p14:sldId id="296"/>
            <p14:sldId id="260"/>
            <p14:sldId id="284"/>
            <p14:sldId id="298"/>
            <p14:sldId id="299"/>
            <p14:sldId id="2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586" autoAdjust="0"/>
  </p:normalViewPr>
  <p:slideViewPr>
    <p:cSldViewPr snapToGrid="0">
      <p:cViewPr varScale="1">
        <p:scale>
          <a:sx n="80" d="100"/>
          <a:sy n="80" d="100"/>
        </p:scale>
        <p:origin x="120"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A3B09-3263-4795-BAEA-A1495E98A2B3}" type="datetimeFigureOut">
              <a:rPr lang="en-US" smtClean="0"/>
              <a:t>4/14/2018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11CF5-0B02-4612-8CA4-6D87A80FCA5E}" type="slidenum">
              <a:rPr lang="en-US" smtClean="0"/>
              <a:t>‹#›</a:t>
            </a:fld>
            <a:endParaRPr lang="en-US"/>
          </a:p>
        </p:txBody>
      </p:sp>
    </p:spTree>
    <p:extLst>
      <p:ext uri="{BB962C8B-B14F-4D97-AF65-F5344CB8AC3E}">
        <p14:creationId xmlns:p14="http://schemas.microsoft.com/office/powerpoint/2010/main" val="3447323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1</a:t>
            </a:fld>
            <a:endParaRPr lang="en-US"/>
          </a:p>
        </p:txBody>
      </p:sp>
    </p:spTree>
    <p:extLst>
      <p:ext uri="{BB962C8B-B14F-4D97-AF65-F5344CB8AC3E}">
        <p14:creationId xmlns:p14="http://schemas.microsoft.com/office/powerpoint/2010/main" val="666644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2</a:t>
            </a:fld>
            <a:endParaRPr lang="en-US"/>
          </a:p>
        </p:txBody>
      </p:sp>
    </p:spTree>
    <p:extLst>
      <p:ext uri="{BB962C8B-B14F-4D97-AF65-F5344CB8AC3E}">
        <p14:creationId xmlns:p14="http://schemas.microsoft.com/office/powerpoint/2010/main" val="3719121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3</a:t>
            </a:fld>
            <a:endParaRPr lang="en-US"/>
          </a:p>
        </p:txBody>
      </p:sp>
    </p:spTree>
    <p:extLst>
      <p:ext uri="{BB962C8B-B14F-4D97-AF65-F5344CB8AC3E}">
        <p14:creationId xmlns:p14="http://schemas.microsoft.com/office/powerpoint/2010/main" val="4089049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011CF5-0B02-4612-8CA4-6D87A80FCA5E}" type="slidenum">
              <a:rPr lang="en-US" smtClean="0"/>
              <a:t>4</a:t>
            </a:fld>
            <a:endParaRPr lang="en-US"/>
          </a:p>
        </p:txBody>
      </p:sp>
    </p:spTree>
    <p:extLst>
      <p:ext uri="{BB962C8B-B14F-4D97-AF65-F5344CB8AC3E}">
        <p14:creationId xmlns:p14="http://schemas.microsoft.com/office/powerpoint/2010/main" val="3326529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5</a:t>
            </a:fld>
            <a:endParaRPr lang="en-US"/>
          </a:p>
        </p:txBody>
      </p:sp>
    </p:spTree>
    <p:extLst>
      <p:ext uri="{BB962C8B-B14F-4D97-AF65-F5344CB8AC3E}">
        <p14:creationId xmlns:p14="http://schemas.microsoft.com/office/powerpoint/2010/main" val="1672840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6</a:t>
            </a:fld>
            <a:endParaRPr lang="en-US"/>
          </a:p>
        </p:txBody>
      </p:sp>
    </p:spTree>
    <p:extLst>
      <p:ext uri="{BB962C8B-B14F-4D97-AF65-F5344CB8AC3E}">
        <p14:creationId xmlns:p14="http://schemas.microsoft.com/office/powerpoint/2010/main" val="1689500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7</a:t>
            </a:fld>
            <a:endParaRPr lang="en-US"/>
          </a:p>
        </p:txBody>
      </p:sp>
    </p:spTree>
    <p:extLst>
      <p:ext uri="{BB962C8B-B14F-4D97-AF65-F5344CB8AC3E}">
        <p14:creationId xmlns:p14="http://schemas.microsoft.com/office/powerpoint/2010/main" val="343995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A2053C6-9036-47CB-A1E3-9C881CB12E13}" type="datetimeFigureOut">
              <a:rPr lang="en-US" smtClean="0"/>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9EB75-B96F-4697-AA52-D59D20B7BEB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7017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2053C6-9036-47CB-A1E3-9C881CB12E13}" type="datetimeFigureOut">
              <a:rPr lang="en-US" smtClean="0"/>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9EB75-B96F-4697-AA52-D59D20B7BEB2}" type="slidenum">
              <a:rPr lang="en-US" smtClean="0"/>
              <a:t>‹#›</a:t>
            </a:fld>
            <a:endParaRPr lang="en-US"/>
          </a:p>
        </p:txBody>
      </p:sp>
    </p:spTree>
    <p:extLst>
      <p:ext uri="{BB962C8B-B14F-4D97-AF65-F5344CB8AC3E}">
        <p14:creationId xmlns:p14="http://schemas.microsoft.com/office/powerpoint/2010/main" val="3777735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2053C6-9036-47CB-A1E3-9C881CB12E13}" type="datetimeFigureOut">
              <a:rPr lang="en-US" smtClean="0"/>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9EB75-B96F-4697-AA52-D59D20B7BEB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689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2053C6-9036-47CB-A1E3-9C881CB12E13}" type="datetimeFigureOut">
              <a:rPr lang="en-US" smtClean="0"/>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9EB75-B96F-4697-AA52-D59D20B7BEB2}" type="slidenum">
              <a:rPr lang="en-US" smtClean="0"/>
              <a:t>‹#›</a:t>
            </a:fld>
            <a:endParaRPr lang="en-US"/>
          </a:p>
        </p:txBody>
      </p:sp>
    </p:spTree>
    <p:extLst>
      <p:ext uri="{BB962C8B-B14F-4D97-AF65-F5344CB8AC3E}">
        <p14:creationId xmlns:p14="http://schemas.microsoft.com/office/powerpoint/2010/main" val="289949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2053C6-9036-47CB-A1E3-9C881CB12E13}" type="datetimeFigureOut">
              <a:rPr lang="en-US" smtClean="0"/>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9EB75-B96F-4697-AA52-D59D20B7BEB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728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2053C6-9036-47CB-A1E3-9C881CB12E13}" type="datetimeFigureOut">
              <a:rPr lang="en-US" smtClean="0"/>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9EB75-B96F-4697-AA52-D59D20B7BEB2}" type="slidenum">
              <a:rPr lang="en-US" smtClean="0"/>
              <a:t>‹#›</a:t>
            </a:fld>
            <a:endParaRPr lang="en-US"/>
          </a:p>
        </p:txBody>
      </p:sp>
    </p:spTree>
    <p:extLst>
      <p:ext uri="{BB962C8B-B14F-4D97-AF65-F5344CB8AC3E}">
        <p14:creationId xmlns:p14="http://schemas.microsoft.com/office/powerpoint/2010/main" val="2164009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2053C6-9036-47CB-A1E3-9C881CB12E13}" type="datetimeFigureOut">
              <a:rPr lang="en-US" smtClean="0"/>
              <a:t>4/14/2018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C9EB75-B96F-4697-AA52-D59D20B7BEB2}" type="slidenum">
              <a:rPr lang="en-US" smtClean="0"/>
              <a:t>‹#›</a:t>
            </a:fld>
            <a:endParaRPr lang="en-US"/>
          </a:p>
        </p:txBody>
      </p:sp>
    </p:spTree>
    <p:extLst>
      <p:ext uri="{BB962C8B-B14F-4D97-AF65-F5344CB8AC3E}">
        <p14:creationId xmlns:p14="http://schemas.microsoft.com/office/powerpoint/2010/main" val="3100567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2053C6-9036-47CB-A1E3-9C881CB12E13}" type="datetimeFigureOut">
              <a:rPr lang="en-US" smtClean="0"/>
              <a:t>4/14/2018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C9EB75-B96F-4697-AA52-D59D20B7BEB2}" type="slidenum">
              <a:rPr lang="en-US" smtClean="0"/>
              <a:t>‹#›</a:t>
            </a:fld>
            <a:endParaRPr lang="en-US"/>
          </a:p>
        </p:txBody>
      </p:sp>
    </p:spTree>
    <p:extLst>
      <p:ext uri="{BB962C8B-B14F-4D97-AF65-F5344CB8AC3E}">
        <p14:creationId xmlns:p14="http://schemas.microsoft.com/office/powerpoint/2010/main" val="3950216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2053C6-9036-47CB-A1E3-9C881CB12E13}" type="datetimeFigureOut">
              <a:rPr lang="en-US" smtClean="0"/>
              <a:t>4/14/2018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C9EB75-B96F-4697-AA52-D59D20B7BEB2}" type="slidenum">
              <a:rPr lang="en-US" smtClean="0"/>
              <a:t>‹#›</a:t>
            </a:fld>
            <a:endParaRPr lang="en-US"/>
          </a:p>
        </p:txBody>
      </p:sp>
    </p:spTree>
    <p:extLst>
      <p:ext uri="{BB962C8B-B14F-4D97-AF65-F5344CB8AC3E}">
        <p14:creationId xmlns:p14="http://schemas.microsoft.com/office/powerpoint/2010/main" val="3836896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A2053C6-9036-47CB-A1E3-9C881CB12E13}" type="datetimeFigureOut">
              <a:rPr lang="en-US" smtClean="0"/>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9EB75-B96F-4697-AA52-D59D20B7BEB2}" type="slidenum">
              <a:rPr lang="en-US" smtClean="0"/>
              <a:t>‹#›</a:t>
            </a:fld>
            <a:endParaRPr lang="en-US"/>
          </a:p>
        </p:txBody>
      </p:sp>
    </p:spTree>
    <p:extLst>
      <p:ext uri="{BB962C8B-B14F-4D97-AF65-F5344CB8AC3E}">
        <p14:creationId xmlns:p14="http://schemas.microsoft.com/office/powerpoint/2010/main" val="125954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2053C6-9036-47CB-A1E3-9C881CB12E13}" type="datetimeFigureOut">
              <a:rPr lang="en-US" smtClean="0"/>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9EB75-B96F-4697-AA52-D59D20B7BEB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42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A2053C6-9036-47CB-A1E3-9C881CB12E13}" type="datetimeFigureOut">
              <a:rPr lang="en-US" smtClean="0"/>
              <a:t>4/14/2018</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BC9EB75-B96F-4697-AA52-D59D20B7BEB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07463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commaai/research/blob/master/train_steering_model.p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medium.com/@xslittlegrass/self-driving-car-in-a-simulator-with-a-tiny-neural-network-13d33b871234" TargetMode="External"/><Relationship Id="rId4" Type="http://schemas.openxmlformats.org/officeDocument/2006/relationships/hyperlink" Target="https://arxiv.org/abs/1608.01230v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8CD2B798-7994-4548-A2BE-4AEF9C1A5F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Oval 5">
            <a:extLst>
              <a:ext uri="{FF2B5EF4-FFF2-40B4-BE49-F238E27FC236}">
                <a16:creationId xmlns:a16="http://schemas.microsoft.com/office/drawing/2014/main" id="{E6162320-3B67-42BB-AF9D-939326E648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1" name="Straight Connector 90">
            <a:extLst>
              <a:ext uri="{FF2B5EF4-FFF2-40B4-BE49-F238E27FC236}">
                <a16:creationId xmlns:a16="http://schemas.microsoft.com/office/drawing/2014/main" id="{6722E143-84C1-4F95-937C-78B92D2811C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93" name="Rectangle 92">
            <a:extLst>
              <a:ext uri="{FF2B5EF4-FFF2-40B4-BE49-F238E27FC236}">
                <a16:creationId xmlns:a16="http://schemas.microsoft.com/office/drawing/2014/main" id="{B8D726A5-7900-41B4-8D49-49B4A2010E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d17h27t6h515a5.cloudfront.net/topher/2017/February/58991369_screen-shot-2017-02-06-at-4.22.46-pm/screen-shot-2017-02-06-at-4.22.46-pm.png">
            <a:extLst>
              <a:ext uri="{FF2B5EF4-FFF2-40B4-BE49-F238E27FC236}">
                <a16:creationId xmlns:a16="http://schemas.microsoft.com/office/drawing/2014/main" id="{7BA84A72-906D-46D9-B511-4F4516128DD5}"/>
              </a:ext>
            </a:extLst>
          </p:cNvPr>
          <p:cNvPicPr>
            <a:picLocks noChangeAspect="1" noChangeArrowheads="1"/>
          </p:cNvPicPr>
          <p:nvPr/>
        </p:nvPicPr>
        <p:blipFill rotWithShape="1">
          <a:blip r:embed="rId3">
            <a:alphaModFix amt="45000"/>
            <a:extLst>
              <a:ext uri="{28A0092B-C50C-407E-A947-70E740481C1C}">
                <a14:useLocalDpi xmlns:a14="http://schemas.microsoft.com/office/drawing/2010/main" val="0"/>
              </a:ext>
            </a:extLst>
          </a:blip>
          <a:srcRect r="-1" b="20754"/>
          <a:stretch/>
        </p:blipFill>
        <p:spPr bwMode="auto">
          <a:xfrm>
            <a:off x="20" y="-1"/>
            <a:ext cx="12188932"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Straight Connector 94">
            <a:extLst>
              <a:ext uri="{FF2B5EF4-FFF2-40B4-BE49-F238E27FC236}">
                <a16:creationId xmlns:a16="http://schemas.microsoft.com/office/drawing/2014/main" id="{46E49661-E258-450C-8150-A91A6B30D1C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2516475-9A32-485A-B643-AB32925C784A}"/>
              </a:ext>
            </a:extLst>
          </p:cNvPr>
          <p:cNvSpPr>
            <a:spLocks noGrp="1"/>
          </p:cNvSpPr>
          <p:nvPr>
            <p:ph type="title"/>
          </p:nvPr>
        </p:nvSpPr>
        <p:spPr>
          <a:xfrm>
            <a:off x="578508" y="643466"/>
            <a:ext cx="7164674" cy="5571066"/>
          </a:xfrm>
        </p:spPr>
        <p:txBody>
          <a:bodyPr vert="horz" lIns="91440" tIns="45720" rIns="91440" bIns="45720" rtlCol="0" anchor="ctr">
            <a:normAutofit/>
          </a:bodyPr>
          <a:lstStyle/>
          <a:p>
            <a:pPr algn="r"/>
            <a:r>
              <a:rPr lang="en-US" sz="7700" kern="1200" cap="all" spc="200" baseline="0" dirty="0">
                <a:solidFill>
                  <a:schemeClr val="tx1"/>
                </a:solidFill>
                <a:latin typeface="+mj-lt"/>
                <a:ea typeface="+mj-ea"/>
                <a:cs typeface="+mj-cs"/>
              </a:rPr>
              <a:t>BEHAVIORAL CLONING</a:t>
            </a:r>
          </a:p>
        </p:txBody>
      </p:sp>
    </p:spTree>
    <p:extLst>
      <p:ext uri="{BB962C8B-B14F-4D97-AF65-F5344CB8AC3E}">
        <p14:creationId xmlns:p14="http://schemas.microsoft.com/office/powerpoint/2010/main" val="400935979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C2D5-2A4E-4C61-89F0-46DB2A583B02}"/>
              </a:ext>
            </a:extLst>
          </p:cNvPr>
          <p:cNvSpPr>
            <a:spLocks noGrp="1"/>
          </p:cNvSpPr>
          <p:nvPr>
            <p:ph type="title"/>
          </p:nvPr>
        </p:nvSpPr>
        <p:spPr>
          <a:xfrm>
            <a:off x="1024126" y="904461"/>
            <a:ext cx="10217030" cy="795130"/>
          </a:xfrm>
        </p:spPr>
        <p:txBody>
          <a:bodyPr>
            <a:normAutofit/>
          </a:bodyPr>
          <a:lstStyle/>
          <a:p>
            <a:r>
              <a:rPr lang="en-US" dirty="0"/>
              <a:t>Solution Design Approach</a:t>
            </a:r>
          </a:p>
        </p:txBody>
      </p:sp>
      <p:sp>
        <p:nvSpPr>
          <p:cNvPr id="3" name="Content Placeholder 2">
            <a:extLst>
              <a:ext uri="{FF2B5EF4-FFF2-40B4-BE49-F238E27FC236}">
                <a16:creationId xmlns:a16="http://schemas.microsoft.com/office/drawing/2014/main" id="{A9532BF6-87C1-4BF5-A44D-A43CBE35A89F}"/>
              </a:ext>
            </a:extLst>
          </p:cNvPr>
          <p:cNvSpPr>
            <a:spLocks noGrp="1"/>
          </p:cNvSpPr>
          <p:nvPr>
            <p:ph idx="1"/>
          </p:nvPr>
        </p:nvSpPr>
        <p:spPr>
          <a:xfrm>
            <a:off x="1024126" y="1808922"/>
            <a:ext cx="10028187" cy="4949687"/>
          </a:xfrm>
        </p:spPr>
        <p:txBody>
          <a:bodyPr>
            <a:normAutofit/>
          </a:bodyPr>
          <a:lstStyle/>
          <a:p>
            <a:pPr marL="0" indent="0">
              <a:spcBef>
                <a:spcPts val="600"/>
              </a:spcBef>
              <a:spcAft>
                <a:spcPts val="600"/>
              </a:spcAft>
              <a:buNone/>
            </a:pPr>
            <a:r>
              <a:rPr lang="en-US" sz="1400" dirty="0">
                <a:latin typeface="Arial" panose="020B0604020202020204" pitchFamily="34" charset="0"/>
                <a:cs typeface="Arial" panose="020B0604020202020204" pitchFamily="34" charset="0"/>
              </a:rPr>
              <a:t>The final solution was achieved in a succession of iterative approach. </a:t>
            </a:r>
          </a:p>
          <a:p>
            <a:pPr marL="0" indent="0">
              <a:spcBef>
                <a:spcPts val="600"/>
              </a:spcBef>
              <a:spcAft>
                <a:spcPts val="600"/>
              </a:spcAft>
              <a:buNone/>
            </a:pPr>
            <a:r>
              <a:rPr lang="en-US" sz="1400" u="sng" dirty="0">
                <a:latin typeface="Arial" panose="020B0604020202020204" pitchFamily="34" charset="0"/>
                <a:cs typeface="Arial" panose="020B0604020202020204" pitchFamily="34" charset="0"/>
              </a:rPr>
              <a:t>Iteration 1</a:t>
            </a:r>
            <a:r>
              <a:rPr lang="en-US" sz="1400" dirty="0">
                <a:latin typeface="Arial" panose="020B0604020202020204" pitchFamily="34" charset="0"/>
                <a:cs typeface="Arial" panose="020B0604020202020204" pitchFamily="34" charset="0"/>
              </a:rPr>
              <a:t>: Initially I started with comma.ai’s model as my model architecture (</a:t>
            </a:r>
            <a:r>
              <a:rPr lang="en-US" sz="1400" dirty="0">
                <a:latin typeface="Arial" panose="020B0604020202020204" pitchFamily="34" charset="0"/>
                <a:cs typeface="Arial" panose="020B0604020202020204" pitchFamily="34" charset="0"/>
                <a:hlinkClick r:id="rId3"/>
              </a:rPr>
              <a:t>https://github.com/commaai/research/blob/master/train_steering_model.py</a:t>
            </a:r>
            <a:r>
              <a:rPr lang="en-US" sz="1400" dirty="0">
                <a:latin typeface="Arial" panose="020B0604020202020204" pitchFamily="34" charset="0"/>
                <a:cs typeface="Arial" panose="020B0604020202020204" pitchFamily="34" charset="0"/>
              </a:rPr>
              <a:t>, research paper - </a:t>
            </a:r>
            <a:r>
              <a:rPr lang="en-US" sz="1400" dirty="0">
                <a:latin typeface="Arial" panose="020B0604020202020204" pitchFamily="34" charset="0"/>
                <a:cs typeface="Arial" panose="020B0604020202020204" pitchFamily="34" charset="0"/>
                <a:hlinkClick r:id="rId4"/>
              </a:rPr>
              <a:t>https://arxiv.org/abs/1608.01230v1</a:t>
            </a:r>
            <a:r>
              <a:rPr lang="en-US" sz="1400" dirty="0">
                <a:latin typeface="Arial" panose="020B0604020202020204" pitchFamily="34" charset="0"/>
                <a:cs typeface="Arial" panose="020B0604020202020204" pitchFamily="34" charset="0"/>
              </a:rPr>
              <a:t>). I thought this model might be appropriate after reading about it in the Udacity’s cheat sheet guide. The  model uses video frames of 320 X 160 pixels region and such seemed ideal for the dataset provided by Udacity for the project. The model normalized the data and has 3 subsequent convolution layers with 16, 32, 64 filters  respectively. It has dropout layers to counter overfitting and exponential linear unit for activation which leads to fast and accurate learning. Training and Validation Generators were used for learning with Adam optimizer and model checkpoint for saving the best weights. The result was a very slow network even with 3 epochs and batch size of 32 on the local machine and took over 5 hours to complete the training. The trial on the simulator failed very soon with the car going out of the track in just a few distance.</a:t>
            </a:r>
          </a:p>
          <a:p>
            <a:pPr marL="0" indent="0">
              <a:spcBef>
                <a:spcPts val="600"/>
              </a:spcBef>
              <a:spcAft>
                <a:spcPts val="600"/>
              </a:spcAft>
              <a:buNone/>
            </a:pPr>
            <a:r>
              <a:rPr lang="en-US" sz="1400" u="sng" dirty="0">
                <a:latin typeface="Arial" panose="020B0604020202020204" pitchFamily="34" charset="0"/>
                <a:cs typeface="Arial" panose="020B0604020202020204" pitchFamily="34" charset="0"/>
              </a:rPr>
              <a:t>Iteration 2</a:t>
            </a:r>
            <a:r>
              <a:rPr lang="en-US" sz="1400" dirty="0">
                <a:latin typeface="Arial" panose="020B0604020202020204" pitchFamily="34" charset="0"/>
                <a:cs typeface="Arial" panose="020B0604020202020204" pitchFamily="34" charset="0"/>
              </a:rPr>
              <a:t>: This time I introduced a cropping layer of ((70,20), (0,0)) and trained the model on resized YUV images of 320 X 80 on </a:t>
            </a:r>
            <a:r>
              <a:rPr lang="en-US" sz="1400" dirty="0" err="1">
                <a:latin typeface="Arial" panose="020B0604020202020204" pitchFamily="34" charset="0"/>
                <a:cs typeface="Arial" panose="020B0604020202020204" pitchFamily="34" charset="0"/>
              </a:rPr>
              <a:t>aws</a:t>
            </a:r>
            <a:r>
              <a:rPr lang="en-US" sz="1400" dirty="0">
                <a:latin typeface="Arial" panose="020B0604020202020204" pitchFamily="34" charset="0"/>
                <a:cs typeface="Arial" panose="020B0604020202020204" pitchFamily="34" charset="0"/>
              </a:rPr>
              <a:t> adding </a:t>
            </a:r>
            <a:r>
              <a:rPr lang="en-US" sz="1400" dirty="0" err="1">
                <a:latin typeface="Arial" panose="020B0604020202020204" pitchFamily="34" charset="0"/>
                <a:cs typeface="Arial" panose="020B0604020202020204" pitchFamily="34" charset="0"/>
              </a:rPr>
              <a:t>keras</a:t>
            </a:r>
            <a:r>
              <a:rPr lang="en-US" sz="1400" dirty="0">
                <a:latin typeface="Arial" panose="020B0604020202020204" pitchFamily="34" charset="0"/>
                <a:cs typeface="Arial" panose="020B0604020202020204" pitchFamily="34" charset="0"/>
              </a:rPr>
              <a:t>’ callback Early Stopping. The learning was comparatively faster on the GPU around an hour. The trial on simulator only improved somewhat and failed driving left at the track limit red markers, the bridge and then at the dirt with subsequent iterations &amp; trials.</a:t>
            </a:r>
          </a:p>
          <a:p>
            <a:pPr marL="0" indent="0">
              <a:spcBef>
                <a:spcPts val="600"/>
              </a:spcBef>
              <a:spcAft>
                <a:spcPts val="600"/>
              </a:spcAft>
              <a:buNone/>
            </a:pPr>
            <a:r>
              <a:rPr lang="en-US" sz="1400" u="sng" dirty="0">
                <a:latin typeface="Arial" panose="020B0604020202020204" pitchFamily="34" charset="0"/>
                <a:cs typeface="Arial" panose="020B0604020202020204" pitchFamily="34" charset="0"/>
              </a:rPr>
              <a:t>Iteration 3</a:t>
            </a:r>
            <a:r>
              <a:rPr lang="en-US" sz="1400" dirty="0">
                <a:latin typeface="Arial" panose="020B0604020202020204" pitchFamily="34" charset="0"/>
                <a:cs typeface="Arial" panose="020B0604020202020204" pitchFamily="34" charset="0"/>
              </a:rPr>
              <a:t>: To combat the left driving bias I augmented the dataset with flipped images. This time it drove much better  however the training process was much slowed down. It still failed at sharper turns with higher speed.</a:t>
            </a:r>
          </a:p>
          <a:p>
            <a:pPr marL="0" indent="0">
              <a:spcBef>
                <a:spcPts val="600"/>
              </a:spcBef>
              <a:spcAft>
                <a:spcPts val="600"/>
              </a:spcAft>
              <a:buNone/>
            </a:pPr>
            <a:r>
              <a:rPr lang="en-US" sz="1400" u="sng" dirty="0">
                <a:latin typeface="Arial" panose="020B0604020202020204" pitchFamily="34" charset="0"/>
                <a:cs typeface="Arial" panose="020B0604020202020204" pitchFamily="34" charset="0"/>
              </a:rPr>
              <a:t>Iteration 4</a:t>
            </a:r>
            <a:r>
              <a:rPr lang="en-US" sz="1400" dirty="0">
                <a:latin typeface="Arial" panose="020B0604020202020204" pitchFamily="34" charset="0"/>
                <a:cs typeface="Arial" panose="020B0604020202020204" pitchFamily="34" charset="0"/>
              </a:rPr>
              <a:t>:  The next solution approach was influenced by reading the blog </a:t>
            </a:r>
            <a:r>
              <a:rPr lang="en-US" sz="1400" dirty="0">
                <a:latin typeface="Arial" panose="020B0604020202020204" pitchFamily="34" charset="0"/>
                <a:cs typeface="Arial" panose="020B0604020202020204" pitchFamily="34" charset="0"/>
                <a:hlinkClick r:id="rId5"/>
              </a:rPr>
              <a:t>https://medium.com/@xslittlegrass/self-driving-car-in-a-simulator-with-a-tiny-neural-network-13d33b871234</a:t>
            </a:r>
            <a:r>
              <a:rPr lang="en-US" sz="1400" dirty="0">
                <a:latin typeface="Arial" panose="020B0604020202020204" pitchFamily="34" charset="0"/>
                <a:cs typeface="Arial" panose="020B0604020202020204" pitchFamily="34" charset="0"/>
              </a:rPr>
              <a:t>. The key was reducing the input image size to the limit. With input of 32X16 images and readjusted cropping layer, I could get rid of the slower generators and fit all the data at once in memory. The result was a blazing fast network trained in just under 1 minute in local laptop and the vehicle is now able to drive autonomously around the track without leaving the road.</a:t>
            </a:r>
          </a:p>
        </p:txBody>
      </p:sp>
    </p:spTree>
    <p:extLst>
      <p:ext uri="{BB962C8B-B14F-4D97-AF65-F5344CB8AC3E}">
        <p14:creationId xmlns:p14="http://schemas.microsoft.com/office/powerpoint/2010/main" val="4068460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C2D5-2A4E-4C61-89F0-46DB2A583B02}"/>
              </a:ext>
            </a:extLst>
          </p:cNvPr>
          <p:cNvSpPr>
            <a:spLocks noGrp="1"/>
          </p:cNvSpPr>
          <p:nvPr>
            <p:ph type="title"/>
          </p:nvPr>
        </p:nvSpPr>
        <p:spPr>
          <a:xfrm>
            <a:off x="1116695" y="904461"/>
            <a:ext cx="6238262" cy="765313"/>
          </a:xfrm>
        </p:spPr>
        <p:txBody>
          <a:bodyPr>
            <a:normAutofit/>
          </a:bodyPr>
          <a:lstStyle/>
          <a:p>
            <a:r>
              <a:rPr lang="en-US" dirty="0"/>
              <a:t>Final Model Architecture</a:t>
            </a:r>
          </a:p>
        </p:txBody>
      </p:sp>
      <p:graphicFrame>
        <p:nvGraphicFramePr>
          <p:cNvPr id="4" name="Content Placeholder 3">
            <a:extLst>
              <a:ext uri="{FF2B5EF4-FFF2-40B4-BE49-F238E27FC236}">
                <a16:creationId xmlns:a16="http://schemas.microsoft.com/office/drawing/2014/main" id="{F0AA30ED-DE58-4A84-81F1-0DC9ABB89F99}"/>
              </a:ext>
            </a:extLst>
          </p:cNvPr>
          <p:cNvGraphicFramePr>
            <a:graphicFrameLocks noGrp="1"/>
          </p:cNvGraphicFramePr>
          <p:nvPr>
            <p:ph idx="1"/>
            <p:extLst>
              <p:ext uri="{D42A27DB-BD31-4B8C-83A1-F6EECF244321}">
                <p14:modId xmlns:p14="http://schemas.microsoft.com/office/powerpoint/2010/main" val="4290535944"/>
              </p:ext>
            </p:extLst>
          </p:nvPr>
        </p:nvGraphicFramePr>
        <p:xfrm>
          <a:off x="1258956" y="2149010"/>
          <a:ext cx="6173938" cy="3960604"/>
        </p:xfrm>
        <a:graphic>
          <a:graphicData uri="http://schemas.openxmlformats.org/drawingml/2006/table">
            <a:tbl>
              <a:tblPr>
                <a:tableStyleId>{616DA210-FB5B-4158-B5E0-FEB733F419BA}</a:tableStyleId>
              </a:tblPr>
              <a:tblGrid>
                <a:gridCol w="1654212">
                  <a:extLst>
                    <a:ext uri="{9D8B030D-6E8A-4147-A177-3AD203B41FA5}">
                      <a16:colId xmlns:a16="http://schemas.microsoft.com/office/drawing/2014/main" val="1219914504"/>
                    </a:ext>
                  </a:extLst>
                </a:gridCol>
                <a:gridCol w="3784892">
                  <a:extLst>
                    <a:ext uri="{9D8B030D-6E8A-4147-A177-3AD203B41FA5}">
                      <a16:colId xmlns:a16="http://schemas.microsoft.com/office/drawing/2014/main" val="957711990"/>
                    </a:ext>
                  </a:extLst>
                </a:gridCol>
                <a:gridCol w="734834">
                  <a:extLst>
                    <a:ext uri="{9D8B030D-6E8A-4147-A177-3AD203B41FA5}">
                      <a16:colId xmlns:a16="http://schemas.microsoft.com/office/drawing/2014/main" val="1437055953"/>
                    </a:ext>
                  </a:extLst>
                </a:gridCol>
              </a:tblGrid>
              <a:tr h="273370">
                <a:tc>
                  <a:txBody>
                    <a:bodyPr/>
                    <a:lstStyle/>
                    <a:p>
                      <a:pPr algn="l"/>
                      <a:r>
                        <a:rPr lang="en-US" sz="1100" b="1" dirty="0">
                          <a:effectLst/>
                        </a:rPr>
                        <a:t>Layer</a:t>
                      </a:r>
                    </a:p>
                  </a:txBody>
                  <a:tcPr marL="61553" marR="61553" marT="28409" marB="28409" anchor="ctr"/>
                </a:tc>
                <a:tc>
                  <a:txBody>
                    <a:bodyPr/>
                    <a:lstStyle/>
                    <a:p>
                      <a:pPr algn="l"/>
                      <a:r>
                        <a:rPr lang="en-US" sz="1100" b="1" dirty="0">
                          <a:effectLst/>
                        </a:rPr>
                        <a:t>Description</a:t>
                      </a:r>
                    </a:p>
                  </a:txBody>
                  <a:tcPr marL="61553" marR="61553" marT="28409" marB="28409" anchor="ctr"/>
                </a:tc>
                <a:tc>
                  <a:txBody>
                    <a:bodyPr/>
                    <a:lstStyle/>
                    <a:p>
                      <a:pPr algn="l"/>
                      <a:r>
                        <a:rPr lang="en-US" sz="1100" b="1" dirty="0">
                          <a:effectLst/>
                        </a:rPr>
                        <a:t>Param #</a:t>
                      </a:r>
                    </a:p>
                  </a:txBody>
                  <a:tcPr marL="61553" marR="61553" marT="28409" marB="28409" anchor="ctr"/>
                </a:tc>
                <a:extLst>
                  <a:ext uri="{0D108BD9-81ED-4DB2-BD59-A6C34878D82A}">
                    <a16:rowId xmlns:a16="http://schemas.microsoft.com/office/drawing/2014/main" val="1225244498"/>
                  </a:ext>
                </a:extLst>
              </a:tr>
              <a:tr h="273370">
                <a:tc>
                  <a:txBody>
                    <a:bodyPr/>
                    <a:lstStyle/>
                    <a:p>
                      <a:pPr algn="l"/>
                      <a:r>
                        <a:rPr lang="en-US" sz="1100" dirty="0">
                          <a:effectLst/>
                        </a:rPr>
                        <a:t>Input</a:t>
                      </a:r>
                    </a:p>
                  </a:txBody>
                  <a:tcPr marL="61553" marR="61553" marT="28409" marB="28409" anchor="ctr"/>
                </a:tc>
                <a:tc>
                  <a:txBody>
                    <a:bodyPr/>
                    <a:lstStyle/>
                    <a:p>
                      <a:pPr algn="l"/>
                      <a:r>
                        <a:rPr lang="en-US" sz="1100" dirty="0">
                          <a:effectLst/>
                        </a:rPr>
                        <a:t>Input16X32X3 YUV image</a:t>
                      </a:r>
                    </a:p>
                  </a:txBody>
                  <a:tcPr marL="61553" marR="61553" marT="28409" marB="28409" anchor="ctr"/>
                </a:tc>
                <a:tc>
                  <a:txBody>
                    <a:bodyPr/>
                    <a:lstStyle/>
                    <a:p>
                      <a:pPr algn="l"/>
                      <a:r>
                        <a:rPr lang="en-US" sz="1100" dirty="0">
                          <a:effectLst/>
                        </a:rPr>
                        <a:t>0</a:t>
                      </a:r>
                    </a:p>
                  </a:txBody>
                  <a:tcPr marL="61553" marR="61553" marT="28409" marB="28409" anchor="ctr"/>
                </a:tc>
                <a:extLst>
                  <a:ext uri="{0D108BD9-81ED-4DB2-BD59-A6C34878D82A}">
                    <a16:rowId xmlns:a16="http://schemas.microsoft.com/office/drawing/2014/main" val="4239024139"/>
                  </a:ext>
                </a:extLst>
              </a:tr>
              <a:tr h="298694">
                <a:tc>
                  <a:txBody>
                    <a:bodyPr/>
                    <a:lstStyle/>
                    <a:p>
                      <a:pPr algn="l"/>
                      <a:r>
                        <a:rPr lang="en-US" sz="1100" dirty="0">
                          <a:effectLst/>
                        </a:rPr>
                        <a:t>Lambda - Normalization</a:t>
                      </a:r>
                    </a:p>
                  </a:txBody>
                  <a:tcPr marL="61553" marR="61553" marT="28409" marB="28409" anchor="ctr"/>
                </a:tc>
                <a:tc>
                  <a:txBody>
                    <a:bodyPr/>
                    <a:lstStyle/>
                    <a:p>
                      <a:pPr algn="l"/>
                      <a:r>
                        <a:rPr lang="en-US" sz="1100" dirty="0">
                          <a:effectLst/>
                        </a:rPr>
                        <a:t>x / 127.5 - 1.0</a:t>
                      </a:r>
                    </a:p>
                  </a:txBody>
                  <a:tcPr marL="61553" marR="61553" marT="28409" marB="28409" anchor="ctr"/>
                </a:tc>
                <a:tc>
                  <a:txBody>
                    <a:bodyPr/>
                    <a:lstStyle/>
                    <a:p>
                      <a:pPr algn="l"/>
                      <a:r>
                        <a:rPr lang="en-US" sz="1100" dirty="0">
                          <a:effectLst/>
                        </a:rPr>
                        <a:t>0</a:t>
                      </a:r>
                    </a:p>
                  </a:txBody>
                  <a:tcPr marL="61553" marR="61553" marT="28409" marB="28409" anchor="ctr"/>
                </a:tc>
                <a:extLst>
                  <a:ext uri="{0D108BD9-81ED-4DB2-BD59-A6C34878D82A}">
                    <a16:rowId xmlns:a16="http://schemas.microsoft.com/office/drawing/2014/main" val="948938290"/>
                  </a:ext>
                </a:extLst>
              </a:tr>
              <a:tr h="298694">
                <a:tc>
                  <a:txBody>
                    <a:bodyPr/>
                    <a:lstStyle/>
                    <a:p>
                      <a:pPr algn="l"/>
                      <a:r>
                        <a:rPr lang="en-US" sz="1100" dirty="0">
                          <a:effectLst/>
                        </a:rPr>
                        <a:t>Cropping</a:t>
                      </a:r>
                    </a:p>
                  </a:txBody>
                  <a:tcPr marL="61553" marR="61553" marT="28409" marB="28409" anchor="ctr"/>
                </a:tc>
                <a:tc>
                  <a:txBody>
                    <a:bodyPr/>
                    <a:lstStyle/>
                    <a:p>
                      <a:pPr algn="l"/>
                      <a:r>
                        <a:rPr lang="en-US" sz="1100" dirty="0">
                          <a:effectLst/>
                        </a:rPr>
                        <a:t>dimensions ((7,3),(0,0)),  output 6X32X3</a:t>
                      </a:r>
                    </a:p>
                  </a:txBody>
                  <a:tcPr marL="61553" marR="61553" marT="28409" marB="28409" anchor="ctr"/>
                </a:tc>
                <a:tc>
                  <a:txBody>
                    <a:bodyPr/>
                    <a:lstStyle/>
                    <a:p>
                      <a:pPr algn="l"/>
                      <a:r>
                        <a:rPr lang="en-US" sz="1100" dirty="0">
                          <a:effectLst/>
                        </a:rPr>
                        <a:t>0</a:t>
                      </a:r>
                    </a:p>
                  </a:txBody>
                  <a:tcPr marL="61553" marR="61553" marT="28409" marB="28409" anchor="ctr"/>
                </a:tc>
                <a:extLst>
                  <a:ext uri="{0D108BD9-81ED-4DB2-BD59-A6C34878D82A}">
                    <a16:rowId xmlns:a16="http://schemas.microsoft.com/office/drawing/2014/main" val="625113286"/>
                  </a:ext>
                </a:extLst>
              </a:tr>
              <a:tr h="298694">
                <a:tc>
                  <a:txBody>
                    <a:bodyPr/>
                    <a:lstStyle/>
                    <a:p>
                      <a:pPr algn="l"/>
                      <a:r>
                        <a:rPr lang="en-US" sz="1100" dirty="0">
                          <a:effectLst/>
                        </a:rPr>
                        <a:t>Convolution 8x8, filter=16</a:t>
                      </a:r>
                    </a:p>
                  </a:txBody>
                  <a:tcPr marL="61553" marR="61553" marT="28409" marB="28409" anchor="ctr"/>
                </a:tc>
                <a:tc>
                  <a:txBody>
                    <a:bodyPr/>
                    <a:lstStyle/>
                    <a:p>
                      <a:pPr algn="l"/>
                      <a:r>
                        <a:rPr lang="en-US" sz="1100" dirty="0">
                          <a:effectLst/>
                        </a:rPr>
                        <a:t>stride 4x4, same padding, activation = ELU, output 2X8X16</a:t>
                      </a:r>
                    </a:p>
                  </a:txBody>
                  <a:tcPr marL="61553" marR="61553" marT="28409" marB="28409" anchor="ctr"/>
                </a:tc>
                <a:tc>
                  <a:txBody>
                    <a:bodyPr/>
                    <a:lstStyle/>
                    <a:p>
                      <a:pPr algn="l"/>
                      <a:r>
                        <a:rPr lang="en-US" sz="1100" dirty="0">
                          <a:effectLst/>
                        </a:rPr>
                        <a:t>3088</a:t>
                      </a:r>
                    </a:p>
                  </a:txBody>
                  <a:tcPr marL="61553" marR="61553" marT="28409" marB="28409" anchor="ctr"/>
                </a:tc>
                <a:extLst>
                  <a:ext uri="{0D108BD9-81ED-4DB2-BD59-A6C34878D82A}">
                    <a16:rowId xmlns:a16="http://schemas.microsoft.com/office/drawing/2014/main" val="3587818645"/>
                  </a:ext>
                </a:extLst>
              </a:tr>
              <a:tr h="330822">
                <a:tc>
                  <a:txBody>
                    <a:bodyPr/>
                    <a:lstStyle/>
                    <a:p>
                      <a:pPr algn="l"/>
                      <a:r>
                        <a:rPr lang="en-US" sz="1100" dirty="0">
                          <a:effectLst/>
                        </a:rPr>
                        <a:t>Convolution 5x5, filter=32</a:t>
                      </a:r>
                    </a:p>
                  </a:txBody>
                  <a:tcPr marL="61553" marR="61553" marT="28409" marB="28409" anchor="ctr"/>
                </a:tc>
                <a:tc>
                  <a:txBody>
                    <a:bodyPr/>
                    <a:lstStyle/>
                    <a:p>
                      <a:pPr algn="l"/>
                      <a:r>
                        <a:rPr lang="en-US" sz="1100" dirty="0">
                          <a:effectLst/>
                        </a:rPr>
                        <a:t>stride 2x2, same padding, activation = ELU, output 1X4X32</a:t>
                      </a:r>
                    </a:p>
                  </a:txBody>
                  <a:tcPr marL="61553" marR="61553" marT="28409" marB="28409" anchor="ctr"/>
                </a:tc>
                <a:tc>
                  <a:txBody>
                    <a:bodyPr/>
                    <a:lstStyle/>
                    <a:p>
                      <a:pPr algn="l"/>
                      <a:r>
                        <a:rPr lang="en-US" sz="1100" dirty="0">
                          <a:effectLst/>
                        </a:rPr>
                        <a:t>12832</a:t>
                      </a:r>
                    </a:p>
                  </a:txBody>
                  <a:tcPr marL="61553" marR="61553" marT="28409" marB="28409" anchor="ctr"/>
                </a:tc>
                <a:extLst>
                  <a:ext uri="{0D108BD9-81ED-4DB2-BD59-A6C34878D82A}">
                    <a16:rowId xmlns:a16="http://schemas.microsoft.com/office/drawing/2014/main" val="476248686"/>
                  </a:ext>
                </a:extLst>
              </a:tr>
              <a:tr h="273370">
                <a:tc>
                  <a:txBody>
                    <a:bodyPr/>
                    <a:lstStyle/>
                    <a:p>
                      <a:pPr algn="l"/>
                      <a:r>
                        <a:rPr lang="en-US" sz="1100" dirty="0">
                          <a:effectLst/>
                        </a:rPr>
                        <a:t>Convolution 5x5, filter=64</a:t>
                      </a:r>
                    </a:p>
                  </a:txBody>
                  <a:tcPr marL="61553" marR="61553" marT="28409" marB="28409" anchor="ctr"/>
                </a:tc>
                <a:tc>
                  <a:txBody>
                    <a:bodyPr/>
                    <a:lstStyle/>
                    <a:p>
                      <a:pPr algn="l"/>
                      <a:r>
                        <a:rPr lang="en-US" sz="1100" dirty="0">
                          <a:effectLst/>
                        </a:rPr>
                        <a:t>stride 2x2, same padding, activation = ELU, output 1X2X64</a:t>
                      </a:r>
                    </a:p>
                  </a:txBody>
                  <a:tcPr marL="61553" marR="61553" marT="28409" marB="28409" anchor="ctr"/>
                </a:tc>
                <a:tc>
                  <a:txBody>
                    <a:bodyPr/>
                    <a:lstStyle/>
                    <a:p>
                      <a:pPr algn="l"/>
                      <a:r>
                        <a:rPr lang="en-US" sz="1100" dirty="0">
                          <a:effectLst/>
                        </a:rPr>
                        <a:t>51264</a:t>
                      </a:r>
                    </a:p>
                  </a:txBody>
                  <a:tcPr marL="61553" marR="61553" marT="28409" marB="28409" anchor="ctr"/>
                </a:tc>
                <a:extLst>
                  <a:ext uri="{0D108BD9-81ED-4DB2-BD59-A6C34878D82A}">
                    <a16:rowId xmlns:a16="http://schemas.microsoft.com/office/drawing/2014/main" val="2951259302"/>
                  </a:ext>
                </a:extLst>
              </a:tr>
              <a:tr h="273370">
                <a:tc>
                  <a:txBody>
                    <a:bodyPr/>
                    <a:lstStyle/>
                    <a:p>
                      <a:pPr algn="l"/>
                      <a:r>
                        <a:rPr lang="en-US" sz="1100" dirty="0">
                          <a:effectLst/>
                        </a:rPr>
                        <a:t>Flatten</a:t>
                      </a:r>
                    </a:p>
                  </a:txBody>
                  <a:tcPr marL="61553" marR="61553" marT="28409" marB="28409" anchor="ctr"/>
                </a:tc>
                <a:tc>
                  <a:txBody>
                    <a:bodyPr/>
                    <a:lstStyle/>
                    <a:p>
                      <a:pPr algn="l"/>
                      <a:r>
                        <a:rPr lang="en-US" sz="1100" dirty="0">
                          <a:effectLst/>
                        </a:rPr>
                        <a:t>Input 1x2x64, output 128</a:t>
                      </a:r>
                    </a:p>
                  </a:txBody>
                  <a:tcPr marL="61553" marR="61553" marT="28409" marB="28409" anchor="ctr"/>
                </a:tc>
                <a:tc>
                  <a:txBody>
                    <a:bodyPr/>
                    <a:lstStyle/>
                    <a:p>
                      <a:pPr algn="l"/>
                      <a:r>
                        <a:rPr lang="en-US" sz="1100" dirty="0">
                          <a:effectLst/>
                        </a:rPr>
                        <a:t>0</a:t>
                      </a:r>
                    </a:p>
                  </a:txBody>
                  <a:tcPr marL="61553" marR="61553" marT="28409" marB="28409" anchor="ctr"/>
                </a:tc>
                <a:extLst>
                  <a:ext uri="{0D108BD9-81ED-4DB2-BD59-A6C34878D82A}">
                    <a16:rowId xmlns:a16="http://schemas.microsoft.com/office/drawing/2014/main" val="3926606294"/>
                  </a:ext>
                </a:extLst>
              </a:tr>
              <a:tr h="273370">
                <a:tc>
                  <a:txBody>
                    <a:bodyPr/>
                    <a:lstStyle/>
                    <a:p>
                      <a:pPr algn="l"/>
                      <a:r>
                        <a:rPr lang="en-US" sz="1100" dirty="0">
                          <a:effectLst/>
                        </a:rPr>
                        <a:t>Dropout</a:t>
                      </a:r>
                    </a:p>
                  </a:txBody>
                  <a:tcPr marL="61553" marR="61553" marT="28409" marB="28409" anchor="ctr"/>
                </a:tc>
                <a:tc>
                  <a:txBody>
                    <a:bodyPr/>
                    <a:lstStyle/>
                    <a:p>
                      <a:pPr algn="l"/>
                      <a:r>
                        <a:rPr lang="en-US" sz="1100" dirty="0">
                          <a:effectLst/>
                        </a:rPr>
                        <a:t>0.2</a:t>
                      </a:r>
                    </a:p>
                  </a:txBody>
                  <a:tcPr marL="61553" marR="61553" marT="28409" marB="28409" anchor="ctr"/>
                </a:tc>
                <a:tc>
                  <a:txBody>
                    <a:bodyPr/>
                    <a:lstStyle/>
                    <a:p>
                      <a:pPr algn="l"/>
                      <a:r>
                        <a:rPr lang="en-US" sz="1100" dirty="0">
                          <a:effectLst/>
                        </a:rPr>
                        <a:t>0</a:t>
                      </a:r>
                    </a:p>
                  </a:txBody>
                  <a:tcPr marL="61553" marR="61553" marT="28409" marB="28409" anchor="ctr"/>
                </a:tc>
                <a:extLst>
                  <a:ext uri="{0D108BD9-81ED-4DB2-BD59-A6C34878D82A}">
                    <a16:rowId xmlns:a16="http://schemas.microsoft.com/office/drawing/2014/main" val="64326792"/>
                  </a:ext>
                </a:extLst>
              </a:tr>
              <a:tr h="273370">
                <a:tc>
                  <a:txBody>
                    <a:bodyPr/>
                    <a:lstStyle/>
                    <a:p>
                      <a:pPr algn="l"/>
                      <a:r>
                        <a:rPr lang="en-US" sz="1100" dirty="0">
                          <a:effectLst/>
                        </a:rPr>
                        <a:t>Activation</a:t>
                      </a:r>
                    </a:p>
                  </a:txBody>
                  <a:tcPr marL="61553" marR="61553" marT="28409" marB="28409" anchor="ctr"/>
                </a:tc>
                <a:tc>
                  <a:txBody>
                    <a:bodyPr/>
                    <a:lstStyle/>
                    <a:p>
                      <a:pPr algn="l"/>
                      <a:r>
                        <a:rPr lang="en-US" sz="1100" dirty="0">
                          <a:effectLst/>
                        </a:rPr>
                        <a:t>ELU</a:t>
                      </a:r>
                    </a:p>
                  </a:txBody>
                  <a:tcPr marL="61553" marR="61553" marT="28409" marB="28409" anchor="ctr"/>
                </a:tc>
                <a:tc>
                  <a:txBody>
                    <a:bodyPr/>
                    <a:lstStyle/>
                    <a:p>
                      <a:pPr algn="l"/>
                      <a:r>
                        <a:rPr lang="en-US" sz="1100" dirty="0">
                          <a:effectLst/>
                        </a:rPr>
                        <a:t>0</a:t>
                      </a:r>
                    </a:p>
                  </a:txBody>
                  <a:tcPr marL="61553" marR="61553" marT="28409" marB="28409" anchor="ctr"/>
                </a:tc>
                <a:extLst>
                  <a:ext uri="{0D108BD9-81ED-4DB2-BD59-A6C34878D82A}">
                    <a16:rowId xmlns:a16="http://schemas.microsoft.com/office/drawing/2014/main" val="2242299311"/>
                  </a:ext>
                </a:extLst>
              </a:tr>
              <a:tr h="273370">
                <a:tc>
                  <a:txBody>
                    <a:bodyPr/>
                    <a:lstStyle/>
                    <a:p>
                      <a:pPr algn="l"/>
                      <a:r>
                        <a:rPr lang="en-US" sz="1100">
                          <a:effectLst/>
                        </a:rPr>
                        <a:t>Fully connected</a:t>
                      </a:r>
                    </a:p>
                  </a:txBody>
                  <a:tcPr marL="61553" marR="61553" marT="28409" marB="28409" anchor="ctr"/>
                </a:tc>
                <a:tc>
                  <a:txBody>
                    <a:bodyPr/>
                    <a:lstStyle/>
                    <a:p>
                      <a:pPr algn="l"/>
                      <a:r>
                        <a:rPr lang="en-US" sz="1100" dirty="0">
                          <a:effectLst/>
                        </a:rPr>
                        <a:t>Input 128, activation = ELU, output 512</a:t>
                      </a:r>
                    </a:p>
                  </a:txBody>
                  <a:tcPr marL="61553" marR="61553" marT="28409" marB="28409" anchor="ctr"/>
                </a:tc>
                <a:tc>
                  <a:txBody>
                    <a:bodyPr/>
                    <a:lstStyle/>
                    <a:p>
                      <a:pPr algn="l"/>
                      <a:r>
                        <a:rPr lang="en-US" sz="1100" dirty="0">
                          <a:effectLst/>
                        </a:rPr>
                        <a:t>66048</a:t>
                      </a:r>
                    </a:p>
                  </a:txBody>
                  <a:tcPr marL="61553" marR="61553" marT="28409" marB="28409" anchor="ctr"/>
                </a:tc>
                <a:extLst>
                  <a:ext uri="{0D108BD9-81ED-4DB2-BD59-A6C34878D82A}">
                    <a16:rowId xmlns:a16="http://schemas.microsoft.com/office/drawing/2014/main" val="3190146302"/>
                  </a:ext>
                </a:extLst>
              </a:tr>
              <a:tr h="273370">
                <a:tc>
                  <a:txBody>
                    <a:bodyPr/>
                    <a:lstStyle/>
                    <a:p>
                      <a:pPr algn="l"/>
                      <a:r>
                        <a:rPr lang="en-US" sz="1100" dirty="0">
                          <a:effectLst/>
                        </a:rPr>
                        <a:t>Dropout</a:t>
                      </a:r>
                    </a:p>
                  </a:txBody>
                  <a:tcPr marL="61553" marR="61553" marT="28409" marB="28409" anchor="ctr"/>
                </a:tc>
                <a:tc>
                  <a:txBody>
                    <a:bodyPr/>
                    <a:lstStyle/>
                    <a:p>
                      <a:pPr algn="l"/>
                      <a:r>
                        <a:rPr lang="en-US" sz="1100" dirty="0">
                          <a:effectLst/>
                        </a:rPr>
                        <a:t>0.5</a:t>
                      </a:r>
                    </a:p>
                  </a:txBody>
                  <a:tcPr marL="61553" marR="61553" marT="28409" marB="28409" anchor="ctr"/>
                </a:tc>
                <a:tc>
                  <a:txBody>
                    <a:bodyPr/>
                    <a:lstStyle/>
                    <a:p>
                      <a:pPr algn="l"/>
                      <a:r>
                        <a:rPr lang="en-US" sz="1100" dirty="0">
                          <a:effectLst/>
                        </a:rPr>
                        <a:t>0</a:t>
                      </a:r>
                    </a:p>
                  </a:txBody>
                  <a:tcPr marL="61553" marR="61553" marT="28409" marB="28409" anchor="ctr"/>
                </a:tc>
                <a:extLst>
                  <a:ext uri="{0D108BD9-81ED-4DB2-BD59-A6C34878D82A}">
                    <a16:rowId xmlns:a16="http://schemas.microsoft.com/office/drawing/2014/main" val="3482340366"/>
                  </a:ext>
                </a:extLst>
              </a:tr>
              <a:tr h="273370">
                <a:tc>
                  <a:txBody>
                    <a:bodyPr/>
                    <a:lstStyle/>
                    <a:p>
                      <a:pPr algn="l"/>
                      <a:r>
                        <a:rPr lang="en-US" sz="1100" dirty="0">
                          <a:effectLst/>
                        </a:rPr>
                        <a:t>Activation</a:t>
                      </a:r>
                    </a:p>
                  </a:txBody>
                  <a:tcPr marL="61553" marR="61553" marT="28409" marB="28409" anchor="ctr"/>
                </a:tc>
                <a:tc>
                  <a:txBody>
                    <a:bodyPr/>
                    <a:lstStyle/>
                    <a:p>
                      <a:pPr algn="l"/>
                      <a:r>
                        <a:rPr lang="en-US" sz="1100" dirty="0">
                          <a:effectLst/>
                        </a:rPr>
                        <a:t>ELU</a:t>
                      </a:r>
                    </a:p>
                  </a:txBody>
                  <a:tcPr marL="61553" marR="61553" marT="28409" marB="28409" anchor="ctr"/>
                </a:tc>
                <a:tc>
                  <a:txBody>
                    <a:bodyPr/>
                    <a:lstStyle/>
                    <a:p>
                      <a:pPr algn="l"/>
                      <a:r>
                        <a:rPr lang="en-US" sz="1100" dirty="0">
                          <a:effectLst/>
                        </a:rPr>
                        <a:t>0</a:t>
                      </a:r>
                    </a:p>
                  </a:txBody>
                  <a:tcPr marL="61553" marR="61553" marT="28409" marB="28409" anchor="ctr"/>
                </a:tc>
                <a:extLst>
                  <a:ext uri="{0D108BD9-81ED-4DB2-BD59-A6C34878D82A}">
                    <a16:rowId xmlns:a16="http://schemas.microsoft.com/office/drawing/2014/main" val="3347041178"/>
                  </a:ext>
                </a:extLst>
              </a:tr>
              <a:tr h="273370">
                <a:tc>
                  <a:txBody>
                    <a:bodyPr/>
                    <a:lstStyle/>
                    <a:p>
                      <a:pPr algn="l"/>
                      <a:r>
                        <a:rPr lang="en-US" sz="1100" dirty="0">
                          <a:effectLst/>
                        </a:rPr>
                        <a:t>Fully connected</a:t>
                      </a:r>
                    </a:p>
                  </a:txBody>
                  <a:tcPr marL="61553" marR="61553" marT="28409" marB="28409" anchor="ctr"/>
                </a:tc>
                <a:tc>
                  <a:txBody>
                    <a:bodyPr/>
                    <a:lstStyle/>
                    <a:p>
                      <a:pPr algn="l"/>
                      <a:r>
                        <a:rPr lang="en-US" sz="1100" dirty="0">
                          <a:effectLst/>
                        </a:rPr>
                        <a:t>Input 512, output 1</a:t>
                      </a:r>
                    </a:p>
                  </a:txBody>
                  <a:tcPr marL="61553" marR="61553" marT="28409" marB="28409" anchor="ctr"/>
                </a:tc>
                <a:tc>
                  <a:txBody>
                    <a:bodyPr/>
                    <a:lstStyle/>
                    <a:p>
                      <a:pPr algn="l"/>
                      <a:r>
                        <a:rPr lang="en-US" sz="1100" dirty="0">
                          <a:effectLst/>
                        </a:rPr>
                        <a:t>513</a:t>
                      </a:r>
                    </a:p>
                  </a:txBody>
                  <a:tcPr marL="61553" marR="61553" marT="28409" marB="28409" anchor="ctr"/>
                </a:tc>
                <a:extLst>
                  <a:ext uri="{0D108BD9-81ED-4DB2-BD59-A6C34878D82A}">
                    <a16:rowId xmlns:a16="http://schemas.microsoft.com/office/drawing/2014/main" val="3284955229"/>
                  </a:ext>
                </a:extLst>
              </a:tr>
            </a:tbl>
          </a:graphicData>
        </a:graphic>
      </p:graphicFrame>
      <p:pic>
        <p:nvPicPr>
          <p:cNvPr id="10" name="Picture 9" descr="A screenshot of a cell phone&#10;&#10;Description generated with very high confidence">
            <a:extLst>
              <a:ext uri="{FF2B5EF4-FFF2-40B4-BE49-F238E27FC236}">
                <a16:creationId xmlns:a16="http://schemas.microsoft.com/office/drawing/2014/main" id="{F2FED04F-7133-430F-9B29-634C89AEE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3063" y="9939"/>
            <a:ext cx="2282687" cy="6848061"/>
          </a:xfrm>
          <a:prstGeom prst="rect">
            <a:avLst/>
          </a:prstGeom>
        </p:spPr>
      </p:pic>
      <p:sp>
        <p:nvSpPr>
          <p:cNvPr id="11" name="Rectangle 1">
            <a:extLst>
              <a:ext uri="{FF2B5EF4-FFF2-40B4-BE49-F238E27FC236}">
                <a16:creationId xmlns:a16="http://schemas.microsoft.com/office/drawing/2014/main" id="{6A5A26E7-C0F7-45F1-9A92-9CA548C67199}"/>
              </a:ext>
            </a:extLst>
          </p:cNvPr>
          <p:cNvSpPr>
            <a:spLocks noChangeArrowheads="1"/>
          </p:cNvSpPr>
          <p:nvPr/>
        </p:nvSpPr>
        <p:spPr bwMode="auto">
          <a:xfrm>
            <a:off x="1187825" y="1647782"/>
            <a:ext cx="71552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4292E"/>
                </a:solidFill>
                <a:effectLst/>
                <a:latin typeface="Arial" panose="020B0604020202020204" pitchFamily="34" charset="0"/>
                <a:cs typeface="Arial" panose="020B0604020202020204" pitchFamily="34" charset="0"/>
              </a:rPr>
              <a:t>The final model architecture (model.py lines 54-67) consisted of a convolution neural network with the following layers and layer sizes. Model Visualization to the right.</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9E22725C-2F2F-444D-AFA8-8563D0F64B8B}"/>
              </a:ext>
            </a:extLst>
          </p:cNvPr>
          <p:cNvSpPr/>
          <p:nvPr/>
        </p:nvSpPr>
        <p:spPr>
          <a:xfrm>
            <a:off x="1187826" y="6109614"/>
            <a:ext cx="3432300"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Total parameters: 133,745</a:t>
            </a:r>
          </a:p>
          <a:p>
            <a:r>
              <a:rPr lang="en-US" sz="1400" dirty="0">
                <a:latin typeface="Arial" panose="020B0604020202020204" pitchFamily="34" charset="0"/>
                <a:cs typeface="Arial" panose="020B0604020202020204" pitchFamily="34" charset="0"/>
              </a:rPr>
              <a:t>Trainable parameters : 133,745</a:t>
            </a:r>
          </a:p>
          <a:p>
            <a:r>
              <a:rPr lang="en-US" sz="1400" dirty="0">
                <a:latin typeface="Arial" panose="020B0604020202020204" pitchFamily="34" charset="0"/>
                <a:cs typeface="Arial" panose="020B0604020202020204" pitchFamily="34" charset="0"/>
              </a:rPr>
              <a:t>Non-trainable parameters : 0</a:t>
            </a:r>
          </a:p>
        </p:txBody>
      </p:sp>
    </p:spTree>
    <p:extLst>
      <p:ext uri="{BB962C8B-B14F-4D97-AF65-F5344CB8AC3E}">
        <p14:creationId xmlns:p14="http://schemas.microsoft.com/office/powerpoint/2010/main" val="877345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screenshot of a cell phone&#10;&#10;Description generated with very high confidence">
            <a:extLst>
              <a:ext uri="{FF2B5EF4-FFF2-40B4-BE49-F238E27FC236}">
                <a16:creationId xmlns:a16="http://schemas.microsoft.com/office/drawing/2014/main" id="{5F17742B-DD3D-462F-B9CD-121F44F73C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3836" y="1710759"/>
            <a:ext cx="3318164" cy="2488623"/>
          </a:xfrm>
          <a:prstGeom prst="rect">
            <a:avLst/>
          </a:prstGeom>
        </p:spPr>
      </p:pic>
      <p:sp>
        <p:nvSpPr>
          <p:cNvPr id="2" name="Title 1">
            <a:extLst>
              <a:ext uri="{FF2B5EF4-FFF2-40B4-BE49-F238E27FC236}">
                <a16:creationId xmlns:a16="http://schemas.microsoft.com/office/drawing/2014/main" id="{B0E5C2D5-2A4E-4C61-89F0-46DB2A583B02}"/>
              </a:ext>
            </a:extLst>
          </p:cNvPr>
          <p:cNvSpPr>
            <a:spLocks noGrp="1"/>
          </p:cNvSpPr>
          <p:nvPr>
            <p:ph type="title"/>
          </p:nvPr>
        </p:nvSpPr>
        <p:spPr>
          <a:xfrm>
            <a:off x="1024128" y="585216"/>
            <a:ext cx="11018936" cy="1499616"/>
          </a:xfrm>
        </p:spPr>
        <p:txBody>
          <a:bodyPr>
            <a:normAutofit/>
          </a:bodyPr>
          <a:lstStyle/>
          <a:p>
            <a:r>
              <a:rPr lang="en-US" dirty="0"/>
              <a:t>Creation of the Training Set &amp; Training Process</a:t>
            </a:r>
          </a:p>
        </p:txBody>
      </p:sp>
      <p:sp>
        <p:nvSpPr>
          <p:cNvPr id="3" name="Content Placeholder 2">
            <a:extLst>
              <a:ext uri="{FF2B5EF4-FFF2-40B4-BE49-F238E27FC236}">
                <a16:creationId xmlns:a16="http://schemas.microsoft.com/office/drawing/2014/main" id="{A9532BF6-87C1-4BF5-A44D-A43CBE35A89F}"/>
              </a:ext>
            </a:extLst>
          </p:cNvPr>
          <p:cNvSpPr>
            <a:spLocks noGrp="1"/>
          </p:cNvSpPr>
          <p:nvPr>
            <p:ph idx="1"/>
          </p:nvPr>
        </p:nvSpPr>
        <p:spPr>
          <a:xfrm>
            <a:off x="1027593" y="1980923"/>
            <a:ext cx="7417935" cy="4436918"/>
          </a:xfrm>
        </p:spPr>
        <p:txBody>
          <a:bodyPr>
            <a:normAutofit/>
          </a:bodyPr>
          <a:lstStyle/>
          <a:p>
            <a:pPr marL="0" indent="0" eaLnBrk="0" fontAlgn="base" hangingPunct="0">
              <a:spcBef>
                <a:spcPct val="0"/>
              </a:spcBef>
              <a:spcAft>
                <a:spcPct val="0"/>
              </a:spcAft>
              <a:buClrTx/>
              <a:buSzTx/>
              <a:buNone/>
            </a:pPr>
            <a:r>
              <a:rPr lang="en-US" altLang="en-US" sz="1400" dirty="0">
                <a:latin typeface="Arial" panose="020B0604020202020204" pitchFamily="34" charset="0"/>
                <a:cs typeface="Arial" panose="020B0604020202020204" pitchFamily="34" charset="0"/>
              </a:rPr>
              <a:t>I decided to use the training dataset log provided with the project which has 8036 data points. Since steering angle is of our interest to help learn the model how to turn the car we plot the histogram to study the original distribution (see Original Steering Angle Distribution). The distribution is heavily biased  and would only drive straight if trained with this dataset.</a:t>
            </a:r>
          </a:p>
          <a:p>
            <a:pPr marL="0" lvl="0" indent="0" eaLnBrk="0" fontAlgn="base" hangingPunct="0">
              <a:spcBef>
                <a:spcPct val="0"/>
              </a:spcBef>
              <a:spcAft>
                <a:spcPct val="0"/>
              </a:spcAft>
              <a:buClrTx/>
              <a:buSzTx/>
              <a:buNone/>
            </a:pPr>
            <a:endParaRPr lang="en-US" altLang="en-US" sz="1400" dirty="0">
              <a:latin typeface="Arial" panose="020B0604020202020204" pitchFamily="34" charset="0"/>
              <a:cs typeface="Arial" panose="020B0604020202020204" pitchFamily="34" charset="0"/>
            </a:endParaRPr>
          </a:p>
          <a:p>
            <a:pPr marL="0" indent="0" eaLnBrk="0" fontAlgn="base" hangingPunct="0">
              <a:spcBef>
                <a:spcPct val="0"/>
              </a:spcBef>
              <a:spcAft>
                <a:spcPct val="0"/>
              </a:spcAft>
              <a:buClrTx/>
              <a:buSzTx/>
              <a:buNone/>
            </a:pPr>
            <a:r>
              <a:rPr lang="en-US" altLang="en-US" sz="1400" dirty="0">
                <a:latin typeface="Arial" panose="020B0604020202020204" pitchFamily="34" charset="0"/>
                <a:cs typeface="Arial" panose="020B0604020202020204" pitchFamily="34" charset="0"/>
              </a:rPr>
              <a:t>The given log also has images taken from the left and right camera, combining them totals to 24,108 images in all for the training. The reason I decided to include both the left and right images in training along with the center image since using the left and right images </a:t>
            </a:r>
            <a:r>
              <a:rPr lang="en-US" sz="1400" dirty="0">
                <a:latin typeface="Arial" panose="020B0604020202020204" pitchFamily="34" charset="0"/>
                <a:cs typeface="Arial" panose="020B0604020202020204" pitchFamily="34" charset="0"/>
              </a:rPr>
              <a:t> teaches the model how to steer if the car drifts off to the left or the right thereby minimize the need for recovery driving. </a:t>
            </a:r>
            <a:r>
              <a:rPr lang="en-US" altLang="en-US" sz="1400" dirty="0">
                <a:latin typeface="Arial" panose="020B0604020202020204" pitchFamily="34" charset="0"/>
                <a:cs typeface="Arial" panose="020B0604020202020204" pitchFamily="34" charset="0"/>
              </a:rPr>
              <a:t>After adding these left and right images to the training along with the corresponding assumed angles (lines 30-37 in model.py), we examine the distribution as in fig below right where the biased has been reduced to some extent. It still got more steering to the left but the track layout reflects the same (more left turns than right) . The dip in the distribution is since the track has not any right turns except one sharp right turn at the end which requires a higher steering angle.</a:t>
            </a:r>
          </a:p>
          <a:p>
            <a:pPr marL="0" lvl="0" indent="0" eaLnBrk="0" fontAlgn="base" hangingPunct="0">
              <a:spcBef>
                <a:spcPct val="0"/>
              </a:spcBef>
              <a:spcAft>
                <a:spcPct val="0"/>
              </a:spcAft>
              <a:buClrTx/>
              <a:buSzTx/>
              <a:buNone/>
            </a:pPr>
            <a:endParaRPr lang="en-US" sz="14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r>
              <a:rPr lang="en-US" sz="1400" dirty="0">
                <a:latin typeface="Arial" panose="020B0604020202020204" pitchFamily="34" charset="0"/>
                <a:cs typeface="Arial" panose="020B0604020202020204" pitchFamily="34" charset="0"/>
              </a:rPr>
              <a:t>For the image pre-processing, the images were converted to YUV color-space as mentioned in NVIDIA paper. YUV color-spaces are a more efficient coding and reduce the bandwidth more than RGB capture. The images were further resized to 32X16 to be able to load all the images at once into memory instead of using the much slower generators.</a:t>
            </a:r>
          </a:p>
          <a:p>
            <a:pPr marL="0" lvl="0" indent="0" eaLnBrk="0" fontAlgn="base" hangingPunct="0">
              <a:spcBef>
                <a:spcPct val="0"/>
              </a:spcBef>
              <a:spcAft>
                <a:spcPct val="0"/>
              </a:spcAft>
              <a:buClrTx/>
              <a:buSzTx/>
              <a:buNone/>
            </a:pPr>
            <a:endParaRPr lang="en-US" altLang="en-US" sz="11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altLang="en-US" sz="11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altLang="en-US" sz="11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altLang="en-US" sz="11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altLang="en-US" sz="11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altLang="en-US" sz="11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altLang="en-US" sz="11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altLang="en-US" sz="11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altLang="en-US" sz="11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altLang="en-US" sz="11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altLang="en-US" sz="1100" dirty="0">
              <a:latin typeface="Arial" panose="020B0604020202020204" pitchFamily="34" charset="0"/>
              <a:cs typeface="Arial" panose="020B0604020202020204" pitchFamily="34" charset="0"/>
            </a:endParaRPr>
          </a:p>
        </p:txBody>
      </p:sp>
      <p:pic>
        <p:nvPicPr>
          <p:cNvPr id="12" name="Picture 11" descr="A screenshot of a cell phone&#10;&#10;Description generated with high confidence">
            <a:extLst>
              <a:ext uri="{FF2B5EF4-FFF2-40B4-BE49-F238E27FC236}">
                <a16:creationId xmlns:a16="http://schemas.microsoft.com/office/drawing/2014/main" id="{7B978767-59E9-4328-923F-AFF5D7E9AE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3836" y="4140777"/>
            <a:ext cx="3318164" cy="2488623"/>
          </a:xfrm>
          <a:prstGeom prst="rect">
            <a:avLst/>
          </a:prstGeom>
        </p:spPr>
      </p:pic>
    </p:spTree>
    <p:extLst>
      <p:ext uri="{BB962C8B-B14F-4D97-AF65-F5344CB8AC3E}">
        <p14:creationId xmlns:p14="http://schemas.microsoft.com/office/powerpoint/2010/main" val="1737229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C2D5-2A4E-4C61-89F0-46DB2A583B02}"/>
              </a:ext>
            </a:extLst>
          </p:cNvPr>
          <p:cNvSpPr>
            <a:spLocks noGrp="1"/>
          </p:cNvSpPr>
          <p:nvPr>
            <p:ph type="title"/>
          </p:nvPr>
        </p:nvSpPr>
        <p:spPr>
          <a:xfrm>
            <a:off x="1024127" y="914400"/>
            <a:ext cx="10748772" cy="904010"/>
          </a:xfrm>
        </p:spPr>
        <p:txBody>
          <a:bodyPr>
            <a:normAutofit/>
          </a:bodyPr>
          <a:lstStyle/>
          <a:p>
            <a:r>
              <a:rPr lang="en-US" dirty="0"/>
              <a:t>Creation of the Training Set &amp; Training Process</a:t>
            </a:r>
          </a:p>
        </p:txBody>
      </p:sp>
      <p:sp>
        <p:nvSpPr>
          <p:cNvPr id="3" name="Content Placeholder 2">
            <a:extLst>
              <a:ext uri="{FF2B5EF4-FFF2-40B4-BE49-F238E27FC236}">
                <a16:creationId xmlns:a16="http://schemas.microsoft.com/office/drawing/2014/main" id="{A9532BF6-87C1-4BF5-A44D-A43CBE35A89F}"/>
              </a:ext>
            </a:extLst>
          </p:cNvPr>
          <p:cNvSpPr>
            <a:spLocks noGrp="1"/>
          </p:cNvSpPr>
          <p:nvPr>
            <p:ph idx="1"/>
          </p:nvPr>
        </p:nvSpPr>
        <p:spPr>
          <a:xfrm>
            <a:off x="1024127" y="1922319"/>
            <a:ext cx="10198055" cy="4707082"/>
          </a:xfrm>
        </p:spPr>
        <p:txBody>
          <a:bodyPr>
            <a:normAutofit/>
          </a:bodyPr>
          <a:lstStyle/>
          <a:p>
            <a:pPr marL="0" lvl="0" indent="0" eaLnBrk="0" fontAlgn="base" hangingPunct="0">
              <a:spcBef>
                <a:spcPct val="0"/>
              </a:spcBef>
              <a:spcAft>
                <a:spcPct val="0"/>
              </a:spcAft>
              <a:buClrTx/>
              <a:buSzTx/>
              <a:buNone/>
            </a:pPr>
            <a:r>
              <a:rPr lang="en-US" sz="1400" dirty="0">
                <a:latin typeface="Arial" panose="020B0604020202020204" pitchFamily="34" charset="0"/>
                <a:cs typeface="Arial" panose="020B0604020202020204" pitchFamily="34" charset="0"/>
              </a:rPr>
              <a:t>The original images – center/left/right.</a:t>
            </a:r>
          </a:p>
          <a:p>
            <a:pPr marL="0" lvl="0" indent="0" eaLnBrk="0" fontAlgn="base" hangingPunct="0">
              <a:spcBef>
                <a:spcPct val="0"/>
              </a:spcBef>
              <a:spcAft>
                <a:spcPct val="0"/>
              </a:spcAft>
              <a:buClrTx/>
              <a:buSzTx/>
              <a:buNone/>
            </a:pPr>
            <a:endParaRPr lang="en-US" sz="14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sz="14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sz="14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sz="14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sz="14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sz="14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sz="14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sz="14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sz="14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r>
              <a:rPr lang="en-US" sz="1400" dirty="0">
                <a:latin typeface="Arial" panose="020B0604020202020204" pitchFamily="34" charset="0"/>
                <a:cs typeface="Arial" panose="020B0604020202020204" pitchFamily="34" charset="0"/>
              </a:rPr>
              <a:t>The images in YUV space and resized to 32X16 size (enlarged for representation)</a:t>
            </a:r>
          </a:p>
          <a:p>
            <a:pPr marL="0" lvl="0" indent="0" eaLnBrk="0" fontAlgn="base" hangingPunct="0">
              <a:spcBef>
                <a:spcPct val="0"/>
              </a:spcBef>
              <a:spcAft>
                <a:spcPct val="0"/>
              </a:spcAft>
              <a:buClrTx/>
              <a:buSzTx/>
              <a:buNone/>
            </a:pPr>
            <a:endParaRPr lang="en-US" sz="14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sz="14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sz="14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sz="14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sz="14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sz="14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r>
              <a:rPr lang="en-US" sz="1400" dirty="0">
                <a:latin typeface="Arial" panose="020B0604020202020204" pitchFamily="34" charset="0"/>
                <a:cs typeface="Arial" panose="020B0604020202020204" pitchFamily="34" charset="0"/>
              </a:rPr>
              <a:t> We can see in YUV space the road is distinguishable from the dirt.</a:t>
            </a:r>
          </a:p>
          <a:p>
            <a:pPr marL="0" lvl="0" indent="0" eaLnBrk="0" fontAlgn="base" hangingPunct="0">
              <a:spcBef>
                <a:spcPct val="0"/>
              </a:spcBef>
              <a:spcAft>
                <a:spcPct val="0"/>
              </a:spcAft>
              <a:buClrTx/>
              <a:buSzTx/>
              <a:buNone/>
            </a:pPr>
            <a:endParaRPr lang="en-US" sz="1400" dirty="0">
              <a:latin typeface="Arial" panose="020B0604020202020204" pitchFamily="34" charset="0"/>
              <a:cs typeface="Arial" panose="020B0604020202020204" pitchFamily="34" charset="0"/>
            </a:endParaRPr>
          </a:p>
          <a:p>
            <a:pPr marL="0" indent="0" eaLnBrk="0" fontAlgn="base" hangingPunct="0">
              <a:spcBef>
                <a:spcPct val="0"/>
              </a:spcBef>
              <a:spcAft>
                <a:spcPct val="0"/>
              </a:spcAft>
              <a:buClrTx/>
              <a:buSzTx/>
              <a:buNone/>
            </a:pPr>
            <a:r>
              <a:rPr lang="en-US" sz="1400" dirty="0">
                <a:latin typeface="Arial" panose="020B0604020202020204" pitchFamily="34" charset="0"/>
                <a:cs typeface="Arial" panose="020B0604020202020204" pitchFamily="34" charset="0"/>
              </a:rPr>
              <a:t>To further combat the left driving bias at sharper turns the images were flipped and added to the training along with the negative steering angles. At this point in the collection process, I had about 50,000 number of data points.</a:t>
            </a:r>
          </a:p>
          <a:p>
            <a:pPr marL="0" lvl="0" indent="0" eaLnBrk="0" fontAlgn="base" hangingPunct="0">
              <a:spcBef>
                <a:spcPct val="0"/>
              </a:spcBef>
              <a:spcAft>
                <a:spcPct val="0"/>
              </a:spcAft>
              <a:buClrTx/>
              <a:buSzTx/>
              <a:buNone/>
            </a:pPr>
            <a:endParaRPr lang="en-US" sz="14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altLang="en-US" sz="11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altLang="en-US" sz="11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altLang="en-US" sz="11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altLang="en-US" sz="11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altLang="en-US" sz="11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altLang="en-US" sz="11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altLang="en-US" sz="11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altLang="en-US" sz="11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altLang="en-US" sz="11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altLang="en-US" sz="11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altLang="en-US" sz="1100" dirty="0">
              <a:latin typeface="Arial" panose="020B0604020202020204" pitchFamily="34" charset="0"/>
              <a:cs typeface="Arial" panose="020B0604020202020204" pitchFamily="34" charset="0"/>
            </a:endParaRPr>
          </a:p>
        </p:txBody>
      </p:sp>
      <p:pic>
        <p:nvPicPr>
          <p:cNvPr id="13" name="Picture 12" descr="A picture containing sky, outdoor, tree, ground&#10;&#10;Description generated with very high confidence">
            <a:extLst>
              <a:ext uri="{FF2B5EF4-FFF2-40B4-BE49-F238E27FC236}">
                <a16:creationId xmlns:a16="http://schemas.microsoft.com/office/drawing/2014/main" id="{4856A449-640B-4273-B36F-9FC7BA9BC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218" y="2230583"/>
            <a:ext cx="3048000" cy="1524000"/>
          </a:xfrm>
          <a:prstGeom prst="rect">
            <a:avLst/>
          </a:prstGeom>
        </p:spPr>
      </p:pic>
      <p:pic>
        <p:nvPicPr>
          <p:cNvPr id="15" name="Picture 14" descr="Water next to the ocean&#10;&#10;Description generated with high confidence">
            <a:extLst>
              <a:ext uri="{FF2B5EF4-FFF2-40B4-BE49-F238E27FC236}">
                <a16:creationId xmlns:a16="http://schemas.microsoft.com/office/drawing/2014/main" id="{71450904-DCB6-4F38-9733-505A27376D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4850" y="2230583"/>
            <a:ext cx="3048000" cy="1524000"/>
          </a:xfrm>
          <a:prstGeom prst="rect">
            <a:avLst/>
          </a:prstGeom>
        </p:spPr>
      </p:pic>
      <p:pic>
        <p:nvPicPr>
          <p:cNvPr id="17" name="Picture 16" descr="A close up of a beach&#10;&#10;Description generated with high confidence">
            <a:extLst>
              <a:ext uri="{FF2B5EF4-FFF2-40B4-BE49-F238E27FC236}">
                <a16:creationId xmlns:a16="http://schemas.microsoft.com/office/drawing/2014/main" id="{50634DE5-31B2-4E23-B894-508E7CCC14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7482" y="2230583"/>
            <a:ext cx="3048000" cy="1524000"/>
          </a:xfrm>
          <a:prstGeom prst="rect">
            <a:avLst/>
          </a:prstGeom>
        </p:spPr>
      </p:pic>
      <p:pic>
        <p:nvPicPr>
          <p:cNvPr id="19" name="Picture 18">
            <a:extLst>
              <a:ext uri="{FF2B5EF4-FFF2-40B4-BE49-F238E27FC236}">
                <a16:creationId xmlns:a16="http://schemas.microsoft.com/office/drawing/2014/main" id="{3B048463-BFC9-4718-951C-0B256C10C9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2218" y="4102678"/>
            <a:ext cx="2178625" cy="1089313"/>
          </a:xfrm>
          <a:prstGeom prst="rect">
            <a:avLst/>
          </a:prstGeom>
        </p:spPr>
      </p:pic>
      <p:pic>
        <p:nvPicPr>
          <p:cNvPr id="21" name="Picture 20" descr="A close up of a sign&#10;&#10;Description generated with high confidence">
            <a:extLst>
              <a:ext uri="{FF2B5EF4-FFF2-40B4-BE49-F238E27FC236}">
                <a16:creationId xmlns:a16="http://schemas.microsoft.com/office/drawing/2014/main" id="{BE8C71C4-2F06-43AC-9609-B35ED3BCCA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14849" y="4102678"/>
            <a:ext cx="2178625" cy="1089313"/>
          </a:xfrm>
          <a:prstGeom prst="rect">
            <a:avLst/>
          </a:prstGeom>
        </p:spPr>
      </p:pic>
      <p:pic>
        <p:nvPicPr>
          <p:cNvPr id="23" name="Picture 22" descr="A picture containing object&#10;&#10;Description generated with high confidence">
            <a:extLst>
              <a:ext uri="{FF2B5EF4-FFF2-40B4-BE49-F238E27FC236}">
                <a16:creationId xmlns:a16="http://schemas.microsoft.com/office/drawing/2014/main" id="{AECE9D63-9B64-4D00-AA2B-15EA6E99846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07481" y="4102677"/>
            <a:ext cx="2178626" cy="1089313"/>
          </a:xfrm>
          <a:prstGeom prst="rect">
            <a:avLst/>
          </a:prstGeom>
        </p:spPr>
      </p:pic>
    </p:spTree>
    <p:extLst>
      <p:ext uri="{BB962C8B-B14F-4D97-AF65-F5344CB8AC3E}">
        <p14:creationId xmlns:p14="http://schemas.microsoft.com/office/powerpoint/2010/main" val="1359195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C2D5-2A4E-4C61-89F0-46DB2A583B02}"/>
              </a:ext>
            </a:extLst>
          </p:cNvPr>
          <p:cNvSpPr>
            <a:spLocks noGrp="1"/>
          </p:cNvSpPr>
          <p:nvPr>
            <p:ph type="title"/>
          </p:nvPr>
        </p:nvSpPr>
        <p:spPr>
          <a:xfrm>
            <a:off x="1024127" y="730690"/>
            <a:ext cx="10748772" cy="1191629"/>
          </a:xfrm>
        </p:spPr>
        <p:txBody>
          <a:bodyPr>
            <a:normAutofit/>
          </a:bodyPr>
          <a:lstStyle/>
          <a:p>
            <a:r>
              <a:rPr lang="en-US" dirty="0"/>
              <a:t>Creation of the Training Set &amp; Training Process</a:t>
            </a:r>
          </a:p>
        </p:txBody>
      </p:sp>
      <p:sp>
        <p:nvSpPr>
          <p:cNvPr id="3" name="Content Placeholder 2">
            <a:extLst>
              <a:ext uri="{FF2B5EF4-FFF2-40B4-BE49-F238E27FC236}">
                <a16:creationId xmlns:a16="http://schemas.microsoft.com/office/drawing/2014/main" id="{A9532BF6-87C1-4BF5-A44D-A43CBE35A89F}"/>
              </a:ext>
            </a:extLst>
          </p:cNvPr>
          <p:cNvSpPr>
            <a:spLocks noGrp="1"/>
          </p:cNvSpPr>
          <p:nvPr>
            <p:ph idx="1"/>
          </p:nvPr>
        </p:nvSpPr>
        <p:spPr>
          <a:xfrm>
            <a:off x="1024127" y="1922319"/>
            <a:ext cx="10143745" cy="4851460"/>
          </a:xfrm>
        </p:spPr>
        <p:txBody>
          <a:bodyPr>
            <a:normAutofit lnSpcReduction="10000"/>
          </a:bodyPr>
          <a:lstStyle/>
          <a:p>
            <a:pPr marL="0" lvl="0" indent="0" eaLnBrk="0" fontAlgn="base" hangingPunct="0">
              <a:spcBef>
                <a:spcPct val="0"/>
              </a:spcBef>
              <a:spcAft>
                <a:spcPct val="0"/>
              </a:spcAft>
              <a:buClrTx/>
              <a:buSzTx/>
              <a:buNone/>
            </a:pPr>
            <a:r>
              <a:rPr lang="en-US" sz="1400" dirty="0">
                <a:latin typeface="Arial" panose="020B0604020202020204" pitchFamily="34" charset="0"/>
                <a:cs typeface="Arial" panose="020B0604020202020204" pitchFamily="34" charset="0"/>
              </a:rPr>
              <a:t>The flipped images</a:t>
            </a:r>
          </a:p>
          <a:p>
            <a:pPr marL="0" lvl="0" indent="0" eaLnBrk="0" fontAlgn="base" hangingPunct="0">
              <a:spcBef>
                <a:spcPct val="0"/>
              </a:spcBef>
              <a:spcAft>
                <a:spcPct val="0"/>
              </a:spcAft>
              <a:buClrTx/>
              <a:buSzTx/>
              <a:buNone/>
            </a:pPr>
            <a:endParaRPr lang="en-US" sz="14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sz="14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sz="14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sz="14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sz="14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sz="14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sz="14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sz="14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endParaRPr lang="en-US" sz="14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r>
              <a:rPr lang="en-US" sz="1400" dirty="0">
                <a:latin typeface="Arial" panose="020B0604020202020204" pitchFamily="34" charset="0"/>
                <a:cs typeface="Arial" panose="020B0604020202020204" pitchFamily="34" charset="0"/>
              </a:rPr>
              <a:t>The steering distribution in the data after flipping looked like as in histogram to the right. Now it </a:t>
            </a:r>
          </a:p>
          <a:p>
            <a:pPr marL="0" lvl="0" indent="0" eaLnBrk="0" fontAlgn="base" hangingPunct="0">
              <a:spcBef>
                <a:spcPct val="0"/>
              </a:spcBef>
              <a:spcAft>
                <a:spcPct val="0"/>
              </a:spcAft>
              <a:buClrTx/>
              <a:buSzTx/>
              <a:buNone/>
            </a:pPr>
            <a:r>
              <a:rPr lang="en-US" sz="1400" dirty="0">
                <a:latin typeface="Arial" panose="020B0604020202020204" pitchFamily="34" charset="0"/>
                <a:cs typeface="Arial" panose="020B0604020202020204" pitchFamily="34" charset="0"/>
              </a:rPr>
              <a:t> looked we had enough data for the training.</a:t>
            </a:r>
          </a:p>
          <a:p>
            <a:pPr marL="0" lvl="0" indent="0" eaLnBrk="0" fontAlgn="base" hangingPunct="0">
              <a:spcBef>
                <a:spcPct val="0"/>
              </a:spcBef>
              <a:spcAft>
                <a:spcPct val="0"/>
              </a:spcAft>
              <a:buClrTx/>
              <a:buSzTx/>
              <a:buNone/>
            </a:pPr>
            <a:endParaRPr lang="en-US" sz="1400" dirty="0">
              <a:latin typeface="Arial" panose="020B0604020202020204" pitchFamily="34" charset="0"/>
              <a:cs typeface="Arial" panose="020B0604020202020204" pitchFamily="34" charset="0"/>
            </a:endParaRPr>
          </a:p>
          <a:p>
            <a:pPr marL="0" indent="0" eaLnBrk="0" fontAlgn="base" hangingPunct="0">
              <a:spcBef>
                <a:spcPct val="0"/>
              </a:spcBef>
              <a:spcAft>
                <a:spcPct val="0"/>
              </a:spcAft>
              <a:buClrTx/>
              <a:buSzTx/>
              <a:buNone/>
            </a:pPr>
            <a:r>
              <a:rPr lang="en-US" sz="1400" dirty="0">
                <a:latin typeface="Arial" panose="020B0604020202020204" pitchFamily="34" charset="0"/>
                <a:cs typeface="Arial" panose="020B0604020202020204" pitchFamily="34" charset="0"/>
              </a:rPr>
              <a:t>For training-test split ratio, I put 10% of the data into the validation set after randomly shuffling</a:t>
            </a:r>
          </a:p>
          <a:p>
            <a:pPr marL="0" indent="0" eaLnBrk="0" fontAlgn="base" hangingPunct="0">
              <a:spcBef>
                <a:spcPct val="0"/>
              </a:spcBef>
              <a:spcAft>
                <a:spcPct val="0"/>
              </a:spcAft>
              <a:buClrTx/>
              <a:buSzTx/>
              <a:buNone/>
            </a:pPr>
            <a:r>
              <a:rPr lang="en-US" sz="1400" dirty="0">
                <a:latin typeface="Arial" panose="020B0604020202020204" pitchFamily="34" charset="0"/>
                <a:cs typeface="Arial" panose="020B0604020202020204" pitchFamily="34" charset="0"/>
              </a:rPr>
              <a:t>the data set , Train on 43394 samples, validate on 4822 samples. However as noted in the </a:t>
            </a:r>
          </a:p>
          <a:p>
            <a:pPr marL="0" indent="0" eaLnBrk="0" fontAlgn="base" hangingPunct="0">
              <a:spcBef>
                <a:spcPct val="0"/>
              </a:spcBef>
              <a:spcAft>
                <a:spcPct val="0"/>
              </a:spcAft>
              <a:buClrTx/>
              <a:buSzTx/>
              <a:buNone/>
            </a:pPr>
            <a:r>
              <a:rPr lang="en-US" sz="1400" dirty="0">
                <a:latin typeface="Arial" panose="020B0604020202020204" pitchFamily="34" charset="0"/>
                <a:cs typeface="Arial" panose="020B0604020202020204" pitchFamily="34" charset="0"/>
              </a:rPr>
              <a:t>Udacity project guide, you only need to predict with the center camera image so there is room </a:t>
            </a:r>
          </a:p>
          <a:p>
            <a:pPr marL="0" indent="0" eaLnBrk="0" fontAlgn="base" hangingPunct="0">
              <a:spcBef>
                <a:spcPct val="0"/>
              </a:spcBef>
              <a:spcAft>
                <a:spcPct val="0"/>
              </a:spcAft>
              <a:buClrTx/>
              <a:buSzTx/>
              <a:buNone/>
            </a:pPr>
            <a:r>
              <a:rPr lang="en-US" sz="1400" dirty="0">
                <a:latin typeface="Arial" panose="020B0604020202020204" pitchFamily="34" charset="0"/>
                <a:cs typeface="Arial" panose="020B0604020202020204" pitchFamily="34" charset="0"/>
              </a:rPr>
              <a:t>for improvement to validate against a set of center images only but it wasn’t needed.</a:t>
            </a:r>
          </a:p>
          <a:p>
            <a:pPr marL="0" lvl="0" indent="0" eaLnBrk="0" fontAlgn="base" hangingPunct="0">
              <a:spcBef>
                <a:spcPct val="0"/>
              </a:spcBef>
              <a:spcAft>
                <a:spcPct val="0"/>
              </a:spcAft>
              <a:buClrTx/>
              <a:buSzTx/>
              <a:buNone/>
            </a:pPr>
            <a:endParaRPr lang="en-US" altLang="en-US" sz="14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r>
              <a:rPr lang="en-US" altLang="en-US" sz="1400" dirty="0">
                <a:latin typeface="Arial" panose="020B0604020202020204" pitchFamily="34" charset="0"/>
                <a:cs typeface="Arial" panose="020B0604020202020204" pitchFamily="34" charset="0"/>
              </a:rPr>
              <a:t>In the initial trials, the model was trained with </a:t>
            </a:r>
            <a:r>
              <a:rPr lang="en-US" sz="1400" dirty="0">
                <a:latin typeface="Arial" panose="020B0604020202020204" pitchFamily="34" charset="0"/>
                <a:cs typeface="Arial" panose="020B0604020202020204" pitchFamily="34" charset="0"/>
              </a:rPr>
              <a:t>batch size of 32 shuffled images using generators  </a:t>
            </a:r>
          </a:p>
          <a:p>
            <a:pPr marL="0" lvl="0" indent="0" eaLnBrk="0" fontAlgn="base" hangingPunct="0">
              <a:spcBef>
                <a:spcPct val="0"/>
              </a:spcBef>
              <a:spcAft>
                <a:spcPct val="0"/>
              </a:spcAft>
              <a:buClrTx/>
              <a:buSzTx/>
              <a:buNone/>
            </a:pPr>
            <a:r>
              <a:rPr lang="en-US" sz="1400" dirty="0">
                <a:latin typeface="Arial" panose="020B0604020202020204" pitchFamily="34" charset="0"/>
                <a:cs typeface="Arial" panose="020B0604020202020204" pitchFamily="34" charset="0"/>
              </a:rPr>
              <a:t>with an epoch of 3 and Adam optimizer. The best weights were saved using the ModelCheckpoint.</a:t>
            </a:r>
          </a:p>
          <a:p>
            <a:pPr marL="0" lvl="0" indent="0" eaLnBrk="0" fontAlgn="base" hangingPunct="0">
              <a:spcBef>
                <a:spcPct val="0"/>
              </a:spcBef>
              <a:spcAft>
                <a:spcPct val="0"/>
              </a:spcAft>
              <a:buClrTx/>
              <a:buSzTx/>
              <a:buNone/>
            </a:pPr>
            <a:r>
              <a:rPr lang="en-US" sz="1400" dirty="0">
                <a:latin typeface="Arial" panose="020B0604020202020204" pitchFamily="34" charset="0"/>
                <a:cs typeface="Arial" panose="020B0604020202020204" pitchFamily="34" charset="0"/>
              </a:rPr>
              <a:t>Later on, I added EarlyStopping to stop the learning process if it does not improve the validation </a:t>
            </a:r>
          </a:p>
          <a:p>
            <a:pPr marL="0" lvl="0" indent="0" eaLnBrk="0" fontAlgn="base" hangingPunct="0">
              <a:spcBef>
                <a:spcPct val="0"/>
              </a:spcBef>
              <a:spcAft>
                <a:spcPct val="0"/>
              </a:spcAft>
              <a:buClrTx/>
              <a:buSzTx/>
              <a:buNone/>
            </a:pPr>
            <a:r>
              <a:rPr lang="en-US" sz="1400" dirty="0">
                <a:latin typeface="Arial" panose="020B0604020202020204" pitchFamily="34" charset="0"/>
                <a:cs typeface="Arial" panose="020B0604020202020204" pitchFamily="34" charset="0"/>
              </a:rPr>
              <a:t>loss thereby avoiding overfitting. After the input images were resized to a dimension of 16X32, all</a:t>
            </a:r>
          </a:p>
          <a:p>
            <a:pPr marL="0" lvl="0" indent="0" eaLnBrk="0" fontAlgn="base" hangingPunct="0">
              <a:spcBef>
                <a:spcPct val="0"/>
              </a:spcBef>
              <a:spcAft>
                <a:spcPct val="0"/>
              </a:spcAft>
              <a:buClrTx/>
              <a:buSzTx/>
              <a:buNone/>
            </a:pPr>
            <a:r>
              <a:rPr lang="en-US" sz="1400" dirty="0">
                <a:latin typeface="Arial" panose="020B0604020202020204" pitchFamily="34" charset="0"/>
                <a:cs typeface="Arial" panose="020B0604020202020204" pitchFamily="34" charset="0"/>
              </a:rPr>
              <a:t>the data was able to be fit into the memory, and thus a generator was not needed. The model </a:t>
            </a:r>
          </a:p>
          <a:p>
            <a:pPr marL="0" lvl="0" indent="0" eaLnBrk="0" fontAlgn="base" hangingPunct="0">
              <a:spcBef>
                <a:spcPct val="0"/>
              </a:spcBef>
              <a:spcAft>
                <a:spcPct val="0"/>
              </a:spcAft>
              <a:buClrTx/>
              <a:buSzTx/>
              <a:buNone/>
            </a:pPr>
            <a:r>
              <a:rPr lang="en-US" sz="1400" dirty="0">
                <a:latin typeface="Arial" panose="020B0604020202020204" pitchFamily="34" charset="0"/>
                <a:cs typeface="Arial" panose="020B0604020202020204" pitchFamily="34" charset="0"/>
              </a:rPr>
              <a:t>was  then trained with batch size of 256, shuffled and epoch of 20. I also switched to the </a:t>
            </a:r>
            <a:r>
              <a:rPr lang="en-US" sz="1400" dirty="0" err="1">
                <a:latin typeface="Arial" panose="020B0604020202020204" pitchFamily="34" charset="0"/>
                <a:cs typeface="Arial" panose="020B0604020202020204" pitchFamily="34" charset="0"/>
              </a:rPr>
              <a:t>Nadam</a:t>
            </a:r>
            <a:r>
              <a:rPr lang="en-US" sz="1400" dirty="0">
                <a:latin typeface="Arial" panose="020B0604020202020204" pitchFamily="34" charset="0"/>
                <a:cs typeface="Arial" panose="020B0604020202020204" pitchFamily="34" charset="0"/>
              </a:rPr>
              <a:t>  </a:t>
            </a:r>
          </a:p>
          <a:p>
            <a:pPr marL="0" lvl="0" indent="0" eaLnBrk="0" fontAlgn="base" hangingPunct="0">
              <a:spcBef>
                <a:spcPct val="0"/>
              </a:spcBef>
              <a:spcAft>
                <a:spcPct val="0"/>
              </a:spcAft>
              <a:buClrTx/>
              <a:buSzTx/>
              <a:buNone/>
            </a:pPr>
            <a:r>
              <a:rPr lang="en-US" sz="1400" dirty="0">
                <a:latin typeface="Arial" panose="020B0604020202020204" pitchFamily="34" charset="0"/>
                <a:cs typeface="Arial" panose="020B0604020202020204" pitchFamily="34" charset="0"/>
              </a:rPr>
              <a:t>optimizer which combines the best of Adam and </a:t>
            </a:r>
            <a:r>
              <a:rPr lang="en-US" sz="1400" dirty="0" err="1">
                <a:latin typeface="Arial" panose="020B0604020202020204" pitchFamily="34" charset="0"/>
                <a:cs typeface="Arial" panose="020B0604020202020204" pitchFamily="34" charset="0"/>
              </a:rPr>
              <a:t>Nesterov</a:t>
            </a:r>
            <a:r>
              <a:rPr lang="en-US" sz="1400" dirty="0">
                <a:latin typeface="Arial" panose="020B0604020202020204" pitchFamily="34" charset="0"/>
                <a:cs typeface="Arial" panose="020B0604020202020204" pitchFamily="34" charset="0"/>
              </a:rPr>
              <a:t> accelerated gradient.</a:t>
            </a:r>
            <a:endParaRPr lang="en-US" altLang="en-US" sz="1400" dirty="0">
              <a:latin typeface="Arial" panose="020B0604020202020204" pitchFamily="34" charset="0"/>
              <a:cs typeface="Arial" panose="020B0604020202020204" pitchFamily="34" charset="0"/>
            </a:endParaRPr>
          </a:p>
        </p:txBody>
      </p:sp>
      <p:pic>
        <p:nvPicPr>
          <p:cNvPr id="5" name="Picture 4" descr="A picture containing clock&#10;&#10;Description generated with high confidence">
            <a:extLst>
              <a:ext uri="{FF2B5EF4-FFF2-40B4-BE49-F238E27FC236}">
                <a16:creationId xmlns:a16="http://schemas.microsoft.com/office/drawing/2014/main" id="{9AE55705-9347-46F4-88F6-DBCCA4699A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380" y="2233860"/>
            <a:ext cx="2558722" cy="1279361"/>
          </a:xfrm>
          <a:prstGeom prst="rect">
            <a:avLst/>
          </a:prstGeom>
        </p:spPr>
      </p:pic>
      <p:pic>
        <p:nvPicPr>
          <p:cNvPr id="7" name="Picture 6" descr="A close up of a sign&#10;&#10;Description generated with high confidence">
            <a:extLst>
              <a:ext uri="{FF2B5EF4-FFF2-40B4-BE49-F238E27FC236}">
                <a16:creationId xmlns:a16="http://schemas.microsoft.com/office/drawing/2014/main" id="{112A9FD5-015E-4B2B-B522-EE19F16027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852" y="2233860"/>
            <a:ext cx="2558722" cy="1279361"/>
          </a:xfrm>
          <a:prstGeom prst="rect">
            <a:avLst/>
          </a:prstGeom>
        </p:spPr>
      </p:pic>
      <p:pic>
        <p:nvPicPr>
          <p:cNvPr id="9" name="Picture 8" descr="A picture containing object&#10;&#10;Description generated with high confidence">
            <a:extLst>
              <a:ext uri="{FF2B5EF4-FFF2-40B4-BE49-F238E27FC236}">
                <a16:creationId xmlns:a16="http://schemas.microsoft.com/office/drawing/2014/main" id="{B149E2C2-0280-4C06-9054-DA5984DA7E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7324" y="2233860"/>
            <a:ext cx="2558724" cy="1279362"/>
          </a:xfrm>
          <a:prstGeom prst="rect">
            <a:avLst/>
          </a:prstGeom>
        </p:spPr>
      </p:pic>
      <p:pic>
        <p:nvPicPr>
          <p:cNvPr id="12" name="Picture 11" descr="A screenshot of a cell phone&#10;&#10;Description generated with very high confidence">
            <a:extLst>
              <a:ext uri="{FF2B5EF4-FFF2-40B4-BE49-F238E27FC236}">
                <a16:creationId xmlns:a16="http://schemas.microsoft.com/office/drawing/2014/main" id="{F5FB3775-2D40-4709-9213-E5AC187377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6548" y="3513221"/>
            <a:ext cx="3485452" cy="2614089"/>
          </a:xfrm>
          <a:prstGeom prst="rect">
            <a:avLst/>
          </a:prstGeom>
        </p:spPr>
      </p:pic>
    </p:spTree>
    <p:extLst>
      <p:ext uri="{BB962C8B-B14F-4D97-AF65-F5344CB8AC3E}">
        <p14:creationId xmlns:p14="http://schemas.microsoft.com/office/powerpoint/2010/main" val="1286629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C2D5-2A4E-4C61-89F0-46DB2A583B02}"/>
              </a:ext>
            </a:extLst>
          </p:cNvPr>
          <p:cNvSpPr>
            <a:spLocks noGrp="1"/>
          </p:cNvSpPr>
          <p:nvPr>
            <p:ph type="title"/>
          </p:nvPr>
        </p:nvSpPr>
        <p:spPr>
          <a:xfrm>
            <a:off x="1024127" y="905347"/>
            <a:ext cx="10881180" cy="742384"/>
          </a:xfrm>
        </p:spPr>
        <p:txBody>
          <a:bodyPr>
            <a:normAutofit/>
          </a:bodyPr>
          <a:lstStyle/>
          <a:p>
            <a:r>
              <a:rPr lang="en-US" dirty="0"/>
              <a:t>Creation of the Training Set &amp; Training Process</a:t>
            </a:r>
          </a:p>
        </p:txBody>
      </p:sp>
      <p:sp>
        <p:nvSpPr>
          <p:cNvPr id="3" name="Content Placeholder 2">
            <a:extLst>
              <a:ext uri="{FF2B5EF4-FFF2-40B4-BE49-F238E27FC236}">
                <a16:creationId xmlns:a16="http://schemas.microsoft.com/office/drawing/2014/main" id="{A9532BF6-87C1-4BF5-A44D-A43CBE35A89F}"/>
              </a:ext>
            </a:extLst>
          </p:cNvPr>
          <p:cNvSpPr>
            <a:spLocks noGrp="1"/>
          </p:cNvSpPr>
          <p:nvPr>
            <p:ph idx="1"/>
          </p:nvPr>
        </p:nvSpPr>
        <p:spPr>
          <a:xfrm>
            <a:off x="1024127" y="1937085"/>
            <a:ext cx="10535082" cy="4843495"/>
          </a:xfrm>
        </p:spPr>
        <p:txBody>
          <a:bodyPr>
            <a:noAutofit/>
          </a:bodyPr>
          <a:lstStyle/>
          <a:p>
            <a:pPr marL="0" indent="0" fontAlgn="t">
              <a:lnSpc>
                <a:spcPct val="80000"/>
              </a:lnSpc>
              <a:spcBef>
                <a:spcPts val="0"/>
              </a:spcBef>
              <a:spcAft>
                <a:spcPts val="0"/>
              </a:spcAft>
              <a:buNone/>
            </a:pPr>
            <a:r>
              <a:rPr lang="en-US" sz="1400" dirty="0">
                <a:latin typeface="Arial" panose="020B0604020202020204" pitchFamily="34" charset="0"/>
                <a:cs typeface="Arial" panose="020B0604020202020204" pitchFamily="34" charset="0"/>
              </a:rPr>
              <a:t>Some of the preprocessing on the images was done in the model layer such as normalization and cropping.</a:t>
            </a:r>
          </a:p>
          <a:p>
            <a:pPr marL="0" indent="0" fontAlgn="t">
              <a:lnSpc>
                <a:spcPct val="80000"/>
              </a:lnSpc>
              <a:spcBef>
                <a:spcPts val="0"/>
              </a:spcBef>
              <a:spcAft>
                <a:spcPts val="0"/>
              </a:spcAft>
              <a:buNone/>
            </a:pPr>
            <a:r>
              <a:rPr lang="en-US" sz="1400" dirty="0">
                <a:latin typeface="Arial" panose="020B0604020202020204" pitchFamily="34" charset="0"/>
                <a:cs typeface="Arial" panose="020B0604020202020204" pitchFamily="34" charset="0"/>
              </a:rPr>
              <a:t>The following images represent how they would look.</a:t>
            </a:r>
          </a:p>
          <a:p>
            <a:pPr marL="0" indent="0" fontAlgn="t">
              <a:lnSpc>
                <a:spcPct val="80000"/>
              </a:lnSpc>
              <a:spcBef>
                <a:spcPts val="0"/>
              </a:spcBef>
              <a:spcAft>
                <a:spcPts val="0"/>
              </a:spcAft>
              <a:buNone/>
            </a:pPr>
            <a:endParaRPr lang="en-US" sz="1400" dirty="0">
              <a:latin typeface="Arial" panose="020B0604020202020204" pitchFamily="34" charset="0"/>
              <a:cs typeface="Arial" panose="020B0604020202020204" pitchFamily="34" charset="0"/>
            </a:endParaRPr>
          </a:p>
          <a:p>
            <a:pPr marL="0" indent="0" fontAlgn="t">
              <a:lnSpc>
                <a:spcPct val="80000"/>
              </a:lnSpc>
              <a:spcBef>
                <a:spcPts val="0"/>
              </a:spcBef>
              <a:spcAft>
                <a:spcPts val="0"/>
              </a:spcAft>
              <a:buNone/>
            </a:pPr>
            <a:r>
              <a:rPr lang="en-US" sz="1400" dirty="0">
                <a:latin typeface="Arial" panose="020B0604020202020204" pitchFamily="34" charset="0"/>
                <a:cs typeface="Arial" panose="020B0604020202020204" pitchFamily="34" charset="0"/>
              </a:rPr>
              <a:t>Cropped and normalized images. The yellow marks the road.</a:t>
            </a:r>
          </a:p>
          <a:p>
            <a:pPr marL="0" indent="0" fontAlgn="t">
              <a:lnSpc>
                <a:spcPct val="80000"/>
              </a:lnSpc>
              <a:spcBef>
                <a:spcPts val="0"/>
              </a:spcBef>
              <a:spcAft>
                <a:spcPts val="0"/>
              </a:spcAft>
              <a:buNone/>
            </a:pPr>
            <a:endParaRPr lang="en-US" sz="1400" dirty="0">
              <a:latin typeface="Arial" panose="020B0604020202020204" pitchFamily="34" charset="0"/>
              <a:cs typeface="Arial" panose="020B0604020202020204" pitchFamily="34" charset="0"/>
            </a:endParaRPr>
          </a:p>
          <a:p>
            <a:pPr marL="0" indent="0" fontAlgn="t">
              <a:lnSpc>
                <a:spcPct val="80000"/>
              </a:lnSpc>
              <a:spcBef>
                <a:spcPts val="0"/>
              </a:spcBef>
              <a:spcAft>
                <a:spcPts val="0"/>
              </a:spcAft>
              <a:buNone/>
            </a:pPr>
            <a:endParaRPr lang="en-US" sz="1400" dirty="0">
              <a:latin typeface="Arial" panose="020B0604020202020204" pitchFamily="34" charset="0"/>
              <a:cs typeface="Arial" panose="020B0604020202020204" pitchFamily="34" charset="0"/>
            </a:endParaRPr>
          </a:p>
          <a:p>
            <a:pPr marL="0" indent="0" fontAlgn="t">
              <a:lnSpc>
                <a:spcPct val="80000"/>
              </a:lnSpc>
              <a:spcBef>
                <a:spcPts val="0"/>
              </a:spcBef>
              <a:spcAft>
                <a:spcPts val="0"/>
              </a:spcAft>
              <a:buNone/>
            </a:pPr>
            <a:endParaRPr lang="en-US" sz="1400" dirty="0">
              <a:latin typeface="Arial" panose="020B0604020202020204" pitchFamily="34" charset="0"/>
              <a:cs typeface="Arial" panose="020B0604020202020204" pitchFamily="34" charset="0"/>
            </a:endParaRPr>
          </a:p>
          <a:p>
            <a:pPr marL="0" indent="0" fontAlgn="t">
              <a:lnSpc>
                <a:spcPct val="80000"/>
              </a:lnSpc>
              <a:spcBef>
                <a:spcPts val="0"/>
              </a:spcBef>
              <a:spcAft>
                <a:spcPts val="0"/>
              </a:spcAft>
              <a:buNone/>
            </a:pPr>
            <a:endParaRPr lang="en-US" sz="1400" dirty="0">
              <a:latin typeface="Arial" panose="020B0604020202020204" pitchFamily="34" charset="0"/>
              <a:cs typeface="Arial" panose="020B0604020202020204" pitchFamily="34" charset="0"/>
            </a:endParaRPr>
          </a:p>
          <a:p>
            <a:pPr marL="0" indent="0" fontAlgn="t">
              <a:lnSpc>
                <a:spcPct val="80000"/>
              </a:lnSpc>
              <a:spcBef>
                <a:spcPts val="0"/>
              </a:spcBef>
              <a:spcAft>
                <a:spcPts val="0"/>
              </a:spcAft>
              <a:buNone/>
            </a:pPr>
            <a:endParaRPr lang="en-US" sz="1400" dirty="0">
              <a:latin typeface="Arial" panose="020B0604020202020204" pitchFamily="34" charset="0"/>
              <a:cs typeface="Arial" panose="020B0604020202020204" pitchFamily="34" charset="0"/>
            </a:endParaRPr>
          </a:p>
          <a:p>
            <a:pPr marL="0" indent="0" fontAlgn="t">
              <a:lnSpc>
                <a:spcPct val="80000"/>
              </a:lnSpc>
              <a:spcBef>
                <a:spcPts val="0"/>
              </a:spcBef>
              <a:spcAft>
                <a:spcPts val="0"/>
              </a:spcAft>
              <a:buNone/>
            </a:pPr>
            <a:endParaRPr lang="en-US" sz="1400" dirty="0">
              <a:latin typeface="Arial" panose="020B0604020202020204" pitchFamily="34" charset="0"/>
              <a:cs typeface="Arial" panose="020B0604020202020204" pitchFamily="34" charset="0"/>
            </a:endParaRPr>
          </a:p>
          <a:p>
            <a:pPr marL="0" indent="0" fontAlgn="t">
              <a:lnSpc>
                <a:spcPct val="80000"/>
              </a:lnSpc>
              <a:spcBef>
                <a:spcPts val="0"/>
              </a:spcBef>
              <a:spcAft>
                <a:spcPts val="0"/>
              </a:spcAft>
              <a:buNone/>
            </a:pPr>
            <a:r>
              <a:rPr lang="en-US" sz="1400" dirty="0">
                <a:latin typeface="Arial" panose="020B0604020202020204" pitchFamily="34" charset="0"/>
                <a:cs typeface="Arial" panose="020B0604020202020204" pitchFamily="34" charset="0"/>
              </a:rPr>
              <a:t>With this model the learning converges very fast in just a few epochs,  the validation </a:t>
            </a:r>
          </a:p>
          <a:p>
            <a:pPr marL="0" indent="0" fontAlgn="t">
              <a:lnSpc>
                <a:spcPct val="80000"/>
              </a:lnSpc>
              <a:spcBef>
                <a:spcPts val="0"/>
              </a:spcBef>
              <a:spcAft>
                <a:spcPts val="0"/>
              </a:spcAft>
              <a:buNone/>
            </a:pPr>
            <a:r>
              <a:rPr lang="en-US" sz="1400" dirty="0">
                <a:latin typeface="Arial" panose="020B0604020202020204" pitchFamily="34" charset="0"/>
                <a:cs typeface="Arial" panose="020B0604020202020204" pitchFamily="34" charset="0"/>
              </a:rPr>
              <a:t>accuracy usually flattens out well quickly and with EarlyStopping the </a:t>
            </a:r>
            <a:r>
              <a:rPr lang="en-US" altLang="en-US" sz="1400" dirty="0">
                <a:latin typeface="Arial" panose="020B0604020202020204" pitchFamily="34" charset="0"/>
                <a:cs typeface="Arial" panose="020B0604020202020204" pitchFamily="34" charset="0"/>
              </a:rPr>
              <a:t>learning process </a:t>
            </a:r>
          </a:p>
          <a:p>
            <a:pPr marL="0" indent="0" fontAlgn="t">
              <a:lnSpc>
                <a:spcPct val="80000"/>
              </a:lnSpc>
              <a:spcBef>
                <a:spcPts val="0"/>
              </a:spcBef>
              <a:spcAft>
                <a:spcPts val="0"/>
              </a:spcAft>
              <a:buNone/>
            </a:pPr>
            <a:r>
              <a:rPr lang="en-US" altLang="en-US" sz="1400" dirty="0">
                <a:latin typeface="Arial" panose="020B0604020202020204" pitchFamily="34" charset="0"/>
                <a:cs typeface="Arial" panose="020B0604020202020204" pitchFamily="34" charset="0"/>
              </a:rPr>
              <a:t>is stopped when validation loss  tend to increase. Finally using this model, the simulator</a:t>
            </a:r>
          </a:p>
          <a:p>
            <a:pPr marL="0" indent="0" fontAlgn="t">
              <a:lnSpc>
                <a:spcPct val="80000"/>
              </a:lnSpc>
              <a:spcBef>
                <a:spcPts val="0"/>
              </a:spcBef>
              <a:spcAft>
                <a:spcPts val="0"/>
              </a:spcAft>
              <a:buNone/>
            </a:pPr>
            <a:r>
              <a:rPr lang="en-US" altLang="en-US" sz="1400" dirty="0">
                <a:latin typeface="Arial" panose="020B0604020202020204" pitchFamily="34" charset="0"/>
                <a:cs typeface="Arial" panose="020B0604020202020204" pitchFamily="34" charset="0"/>
              </a:rPr>
              <a:t>is able to drive the car around the track efficiently without leaving the road.</a:t>
            </a:r>
          </a:p>
          <a:p>
            <a:pPr marL="0" indent="0" fontAlgn="t">
              <a:buNone/>
            </a:pPr>
            <a:endParaRPr lang="en-US"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3CB398E-AAFA-46CE-878C-56A110145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379" y="2739815"/>
            <a:ext cx="2838010" cy="532127"/>
          </a:xfrm>
          <a:prstGeom prst="rect">
            <a:avLst/>
          </a:prstGeom>
        </p:spPr>
      </p:pic>
      <p:pic>
        <p:nvPicPr>
          <p:cNvPr id="7" name="Picture 6">
            <a:extLst>
              <a:ext uri="{FF2B5EF4-FFF2-40B4-BE49-F238E27FC236}">
                <a16:creationId xmlns:a16="http://schemas.microsoft.com/office/drawing/2014/main" id="{E283DDF7-2A7A-4B54-9A33-42C02DB77A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9493" y="2739815"/>
            <a:ext cx="2838010" cy="532127"/>
          </a:xfrm>
          <a:prstGeom prst="rect">
            <a:avLst/>
          </a:prstGeom>
        </p:spPr>
      </p:pic>
      <p:pic>
        <p:nvPicPr>
          <p:cNvPr id="9" name="Picture 8">
            <a:extLst>
              <a:ext uri="{FF2B5EF4-FFF2-40B4-BE49-F238E27FC236}">
                <a16:creationId xmlns:a16="http://schemas.microsoft.com/office/drawing/2014/main" id="{21D8884E-9638-4DAC-B32B-2AB9DB8763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8607" y="2739815"/>
            <a:ext cx="2838010" cy="532127"/>
          </a:xfrm>
          <a:prstGeom prst="rect">
            <a:avLst/>
          </a:prstGeom>
        </p:spPr>
      </p:pic>
      <p:pic>
        <p:nvPicPr>
          <p:cNvPr id="11" name="Picture 10" descr="A close up of a map&#10;&#10;Description generated with very high confidence">
            <a:extLst>
              <a:ext uri="{FF2B5EF4-FFF2-40B4-BE49-F238E27FC236}">
                <a16:creationId xmlns:a16="http://schemas.microsoft.com/office/drawing/2014/main" id="{6B72EA7E-4D1E-4981-AF45-6BF0FD84C2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52831" y="3429000"/>
            <a:ext cx="4043686" cy="3032765"/>
          </a:xfrm>
          <a:prstGeom prst="rect">
            <a:avLst/>
          </a:prstGeom>
        </p:spPr>
      </p:pic>
    </p:spTree>
    <p:extLst>
      <p:ext uri="{BB962C8B-B14F-4D97-AF65-F5344CB8AC3E}">
        <p14:creationId xmlns:p14="http://schemas.microsoft.com/office/powerpoint/2010/main" val="9123696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6345</TotalTime>
  <Words>1182</Words>
  <Application>Microsoft Office PowerPoint</Application>
  <PresentationFormat>Widescreen</PresentationFormat>
  <Paragraphs>148</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Tw Cen MT</vt:lpstr>
      <vt:lpstr>Tw Cen MT Condensed</vt:lpstr>
      <vt:lpstr>Wingdings 3</vt:lpstr>
      <vt:lpstr>Integral</vt:lpstr>
      <vt:lpstr>BEHAVIORAL CLONING</vt:lpstr>
      <vt:lpstr>Solution Design Approach</vt:lpstr>
      <vt:lpstr>Final Model Architecture</vt:lpstr>
      <vt:lpstr>Creation of the Training Set &amp; Training Process</vt:lpstr>
      <vt:lpstr>Creation of the Training Set &amp; Training Process</vt:lpstr>
      <vt:lpstr>Creation of the Training Set &amp; Training Process</vt:lpstr>
      <vt:lpstr>Creation of the Training Set &amp; Training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Links</dc:title>
  <dc:creator>Modyil, Alex Abraham</dc:creator>
  <cp:lastModifiedBy>Modyil, Alex Abraham</cp:lastModifiedBy>
  <cp:revision>436</cp:revision>
  <dcterms:created xsi:type="dcterms:W3CDTF">2018-02-05T06:33:34Z</dcterms:created>
  <dcterms:modified xsi:type="dcterms:W3CDTF">2018-04-14T15:42:28Z</dcterms:modified>
</cp:coreProperties>
</file>