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9" r:id="rId2"/>
    <p:sldId id="260" r:id="rId3"/>
    <p:sldId id="267" r:id="rId4"/>
    <p:sldId id="269" r:id="rId5"/>
    <p:sldId id="27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286" autoAdjust="0"/>
  </p:normalViewPr>
  <p:slideViewPr>
    <p:cSldViewPr snapToGrid="0">
      <p:cViewPr varScale="1">
        <p:scale>
          <a:sx n="86" d="100"/>
          <a:sy n="86" d="100"/>
        </p:scale>
        <p:origin x="14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A3B09-3263-4795-BAEA-A1495E98A2B3}" type="datetimeFigureOut">
              <a:rPr lang="en-US" smtClean="0"/>
              <a:t>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11CF5-0B02-4612-8CA4-6D87A80FCA5E}" type="slidenum">
              <a:rPr lang="en-US" smtClean="0"/>
              <a:t>‹#›</a:t>
            </a:fld>
            <a:endParaRPr lang="en-US"/>
          </a:p>
        </p:txBody>
      </p:sp>
    </p:spTree>
    <p:extLst>
      <p:ext uri="{BB962C8B-B14F-4D97-AF65-F5344CB8AC3E}">
        <p14:creationId xmlns:p14="http://schemas.microsoft.com/office/powerpoint/2010/main" val="344732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2</a:t>
            </a:fld>
            <a:endParaRPr lang="en-US"/>
          </a:p>
        </p:txBody>
      </p:sp>
    </p:spTree>
    <p:extLst>
      <p:ext uri="{BB962C8B-B14F-4D97-AF65-F5344CB8AC3E}">
        <p14:creationId xmlns:p14="http://schemas.microsoft.com/office/powerpoint/2010/main" val="408904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3</a:t>
            </a:fld>
            <a:endParaRPr lang="en-US"/>
          </a:p>
        </p:txBody>
      </p:sp>
    </p:spTree>
    <p:extLst>
      <p:ext uri="{BB962C8B-B14F-4D97-AF65-F5344CB8AC3E}">
        <p14:creationId xmlns:p14="http://schemas.microsoft.com/office/powerpoint/2010/main" val="310711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4</a:t>
            </a:fld>
            <a:endParaRPr lang="en-US"/>
          </a:p>
        </p:txBody>
      </p:sp>
    </p:spTree>
    <p:extLst>
      <p:ext uri="{BB962C8B-B14F-4D97-AF65-F5344CB8AC3E}">
        <p14:creationId xmlns:p14="http://schemas.microsoft.com/office/powerpoint/2010/main" val="187152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5</a:t>
            </a:fld>
            <a:endParaRPr lang="en-US"/>
          </a:p>
        </p:txBody>
      </p:sp>
    </p:spTree>
    <p:extLst>
      <p:ext uri="{BB962C8B-B14F-4D97-AF65-F5344CB8AC3E}">
        <p14:creationId xmlns:p14="http://schemas.microsoft.com/office/powerpoint/2010/main" val="193724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2053C6-9036-47CB-A1E3-9C881CB12E13}"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01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77773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8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289949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2053C6-9036-47CB-A1E3-9C881CB12E13}"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72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053C6-9036-47CB-A1E3-9C881CB12E13}"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21640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053C6-9036-47CB-A1E3-9C881CB12E13}" type="datetimeFigureOut">
              <a:rPr lang="en-US" smtClean="0"/>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10056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053C6-9036-47CB-A1E3-9C881CB12E13}"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95021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053C6-9036-47CB-A1E3-9C881CB12E13}" type="datetimeFigureOut">
              <a:rPr lang="en-US" smtClean="0"/>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83689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2053C6-9036-47CB-A1E3-9C881CB12E13}"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12595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2053C6-9036-47CB-A1E3-9C881CB12E13}"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2053C6-9036-47CB-A1E3-9C881CB12E13}" type="datetimeFigureOut">
              <a:rPr lang="en-US" smtClean="0"/>
              <a:t>2/22/2018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BC9EB75-B96F-4697-AA52-D59D20B7BEB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746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CD2B798-7994-4548-A2BE-4AEF9C1A5F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5">
            <a:extLst>
              <a:ext uri="{FF2B5EF4-FFF2-40B4-BE49-F238E27FC236}">
                <a16:creationId xmlns:a16="http://schemas.microsoft.com/office/drawing/2014/main" id="{E6162320-3B67-42BB-AF9D-939326E648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6722E143-84C1-4F95-937C-78B92D2811C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A2B5AF8E-A8F5-44F6-A878-BD9D094055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road&#10;&#10;Description generated with very high confidence">
            <a:extLst>
              <a:ext uri="{FF2B5EF4-FFF2-40B4-BE49-F238E27FC236}">
                <a16:creationId xmlns:a16="http://schemas.microsoft.com/office/drawing/2014/main" id="{570159F4-1AC4-4890-8573-E2AA598C11E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9091" t="9091"/>
          <a:stretch/>
        </p:blipFill>
        <p:spPr>
          <a:xfrm>
            <a:off x="-3274" y="975"/>
            <a:ext cx="12192000" cy="6858000"/>
          </a:xfrm>
          <a:prstGeom prst="rect">
            <a:avLst/>
          </a:prstGeom>
        </p:spPr>
      </p:pic>
      <p:cxnSp>
        <p:nvCxnSpPr>
          <p:cNvPr id="33" name="Straight Connector 32">
            <a:extLst>
              <a:ext uri="{FF2B5EF4-FFF2-40B4-BE49-F238E27FC236}">
                <a16:creationId xmlns:a16="http://schemas.microsoft.com/office/drawing/2014/main" id="{32EEDFD0-E50B-4516-A185-DA1CE93EE32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516475-9A32-485A-B643-AB32925C784A}"/>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Finding Lane Lines on the Road</a:t>
            </a:r>
          </a:p>
        </p:txBody>
      </p:sp>
    </p:spTree>
    <p:extLst>
      <p:ext uri="{BB962C8B-B14F-4D97-AF65-F5344CB8AC3E}">
        <p14:creationId xmlns:p14="http://schemas.microsoft.com/office/powerpoint/2010/main" val="40093597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1">
            <a:extLst>
              <a:ext uri="{FF2B5EF4-FFF2-40B4-BE49-F238E27FC236}">
                <a16:creationId xmlns:a16="http://schemas.microsoft.com/office/drawing/2014/main" id="{F6EAB957-DB2D-44A0-BF58-5C9C4679F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5096" y="760444"/>
            <a:ext cx="2560321" cy="1510453"/>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FA14D6CC-B613-41E2-BCF0-3D1F94915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096" y="4586636"/>
            <a:ext cx="2560322" cy="1510454"/>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21FACEA4-22E9-4E60-9491-8D2877116E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5096" y="2672958"/>
            <a:ext cx="2560322" cy="1510454"/>
          </a:xfrm>
          <a:prstGeom prst="rect">
            <a:avLst/>
          </a:prstGeom>
        </p:spPr>
      </p:pic>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7105745" cy="1499616"/>
          </a:xfrm>
        </p:spPr>
        <p:txBody>
          <a:bodyPr>
            <a:normAutofit/>
          </a:bodyPr>
          <a:lstStyle/>
          <a:p>
            <a:r>
              <a:rPr lang="en-US" dirty="0"/>
              <a:t>PIPELINE</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8" y="2286000"/>
            <a:ext cx="7105744" cy="4023360"/>
          </a:xfrm>
        </p:spPr>
        <p:txBody>
          <a:bodyPr>
            <a:normAutofit/>
          </a:bodyPr>
          <a:lstStyle/>
          <a:p>
            <a:pPr marL="0" indent="0">
              <a:spcBef>
                <a:spcPts val="600"/>
              </a:spcBef>
              <a:spcAft>
                <a:spcPts val="600"/>
              </a:spcAft>
              <a:buNone/>
            </a:pPr>
            <a:r>
              <a:rPr lang="en-US" sz="2400" b="1" dirty="0">
                <a:latin typeface="Calibri" panose="020F0502020204030204" pitchFamily="34" charset="0"/>
                <a:cs typeface="Calibri" panose="020F0502020204030204" pitchFamily="34" charset="0"/>
              </a:rPr>
              <a:t>My pipeline consisted of 6 steps. </a:t>
            </a:r>
          </a:p>
          <a:p>
            <a:pPr marL="457200" indent="-457200">
              <a:buClrTx/>
              <a:buFont typeface="+mj-lt"/>
              <a:buAutoNum type="arabicPeriod"/>
            </a:pPr>
            <a:r>
              <a:rPr lang="en-US" sz="1800" dirty="0">
                <a:latin typeface="Calibri" panose="020F0502020204030204" pitchFamily="34" charset="0"/>
                <a:cs typeface="Calibri" panose="020F0502020204030204" pitchFamily="34" charset="0"/>
              </a:rPr>
              <a:t>The image is first converted to grayscale image.</a:t>
            </a:r>
          </a:p>
          <a:p>
            <a:pPr marL="457200" indent="-457200">
              <a:buClrTx/>
              <a:buFont typeface="+mj-lt"/>
              <a:buAutoNum type="arabicPeriod"/>
            </a:pPr>
            <a:r>
              <a:rPr lang="en-US" sz="1800" dirty="0">
                <a:latin typeface="Calibri" panose="020F0502020204030204" pitchFamily="34" charset="0"/>
                <a:cs typeface="Calibri" panose="020F0502020204030204" pitchFamily="34" charset="0"/>
              </a:rPr>
              <a:t>Next we apply gaussian smoothing of kernel size 5 to remove noise and reduce detail of the image.</a:t>
            </a:r>
          </a:p>
          <a:p>
            <a:pPr marL="457200" indent="-457200">
              <a:buClrTx/>
              <a:buFont typeface="+mj-lt"/>
              <a:buAutoNum type="arabicPeriod"/>
            </a:pPr>
            <a:r>
              <a:rPr lang="en-US" sz="1800" dirty="0">
                <a:latin typeface="Calibri" panose="020F0502020204030204" pitchFamily="34" charset="0"/>
                <a:cs typeface="Calibri" panose="020F0502020204030204" pitchFamily="34" charset="0"/>
              </a:rPr>
              <a:t>Then, we apply canny edge detection to find the different edges of each details in the image.</a:t>
            </a:r>
          </a:p>
          <a:p>
            <a:pPr marL="457200" indent="-457200">
              <a:buClrTx/>
              <a:buFont typeface="+mj-lt"/>
              <a:buAutoNum type="arabicPeriod"/>
            </a:pPr>
            <a:r>
              <a:rPr lang="en-US" sz="1800" dirty="0">
                <a:latin typeface="Calibri" panose="020F0502020204030204" pitchFamily="34" charset="0"/>
                <a:cs typeface="Calibri" panose="020F0502020204030204" pitchFamily="34" charset="0"/>
              </a:rPr>
              <a:t>After the edge detection, we narrow our area of interest by limiting to the region that includes the lanes lines (edges) that the car is following. For this we select a triangle region with apex that is at the center of the image and the base endpoints at the sides and pass it onto the cv.fillpoly function and apply ignore mask to region outside the triangle.</a:t>
            </a:r>
          </a:p>
        </p:txBody>
      </p:sp>
    </p:spTree>
    <p:extLst>
      <p:ext uri="{BB962C8B-B14F-4D97-AF65-F5344CB8AC3E}">
        <p14:creationId xmlns:p14="http://schemas.microsoft.com/office/powerpoint/2010/main" val="87734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close up of a road&#10;&#10;Description generated with very high confidence">
            <a:extLst>
              <a:ext uri="{FF2B5EF4-FFF2-40B4-BE49-F238E27FC236}">
                <a16:creationId xmlns:a16="http://schemas.microsoft.com/office/drawing/2014/main" id="{6181541A-69AF-4AA4-81C8-D3CC9071F06D}"/>
              </a:ext>
            </a:extLst>
          </p:cNvPr>
          <p:cNvPicPr>
            <a:picLocks noChangeAspect="1"/>
          </p:cNvPicPr>
          <p:nvPr/>
        </p:nvPicPr>
        <p:blipFill rotWithShape="1">
          <a:blip r:embed="rId3">
            <a:extLst>
              <a:ext uri="{28A0092B-C50C-407E-A947-70E740481C1C}">
                <a14:useLocalDpi xmlns:a14="http://schemas.microsoft.com/office/drawing/2010/main" val="0"/>
              </a:ext>
            </a:extLst>
          </a:blip>
          <a:srcRect l="7330" r="251"/>
          <a:stretch/>
        </p:blipFill>
        <p:spPr>
          <a:xfrm>
            <a:off x="8810625" y="4468043"/>
            <a:ext cx="2741296" cy="1749876"/>
          </a:xfrm>
          <a:prstGeom prst="rect">
            <a:avLst/>
          </a:prstGeom>
        </p:spPr>
      </p:pic>
      <p:pic>
        <p:nvPicPr>
          <p:cNvPr id="9" name="Picture 8">
            <a:extLst>
              <a:ext uri="{FF2B5EF4-FFF2-40B4-BE49-F238E27FC236}">
                <a16:creationId xmlns:a16="http://schemas.microsoft.com/office/drawing/2014/main" id="{169FC38B-EEB8-4606-BEFB-C569DCDA655D}"/>
              </a:ext>
            </a:extLst>
          </p:cNvPr>
          <p:cNvPicPr>
            <a:picLocks noChangeAspect="1"/>
          </p:cNvPicPr>
          <p:nvPr/>
        </p:nvPicPr>
        <p:blipFill rotWithShape="1">
          <a:blip r:embed="rId4">
            <a:extLst>
              <a:ext uri="{28A0092B-C50C-407E-A947-70E740481C1C}">
                <a14:useLocalDpi xmlns:a14="http://schemas.microsoft.com/office/drawing/2010/main" val="0"/>
              </a:ext>
            </a:extLst>
          </a:blip>
          <a:srcRect l="6288" r="1633"/>
          <a:stretch/>
        </p:blipFill>
        <p:spPr>
          <a:xfrm>
            <a:off x="8810625" y="640080"/>
            <a:ext cx="2741296" cy="1756353"/>
          </a:xfrm>
          <a:prstGeom prst="rect">
            <a:avLst/>
          </a:prstGeom>
        </p:spPr>
      </p:pic>
      <p:pic>
        <p:nvPicPr>
          <p:cNvPr id="13" name="Picture 12" descr="A screenshot of a cell phone&#10;&#10;Description generated with high confidence">
            <a:extLst>
              <a:ext uri="{FF2B5EF4-FFF2-40B4-BE49-F238E27FC236}">
                <a16:creationId xmlns:a16="http://schemas.microsoft.com/office/drawing/2014/main" id="{4DC97C13-A1C7-4661-B74F-EC68A1D0D542}"/>
              </a:ext>
            </a:extLst>
          </p:cNvPr>
          <p:cNvPicPr>
            <a:picLocks noChangeAspect="1"/>
          </p:cNvPicPr>
          <p:nvPr/>
        </p:nvPicPr>
        <p:blipFill rotWithShape="1">
          <a:blip r:embed="rId5">
            <a:extLst>
              <a:ext uri="{28A0092B-C50C-407E-A947-70E740481C1C}">
                <a14:useLocalDpi xmlns:a14="http://schemas.microsoft.com/office/drawing/2010/main" val="0"/>
              </a:ext>
            </a:extLst>
          </a:blip>
          <a:srcRect l="6245" r="1677"/>
          <a:stretch/>
        </p:blipFill>
        <p:spPr>
          <a:xfrm>
            <a:off x="8810625" y="2550823"/>
            <a:ext cx="2741296" cy="1756353"/>
          </a:xfrm>
          <a:prstGeom prst="rect">
            <a:avLst/>
          </a:prstGeom>
        </p:spPr>
      </p:pic>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8" y="585216"/>
            <a:ext cx="7146417" cy="1499616"/>
          </a:xfrm>
        </p:spPr>
        <p:txBody>
          <a:bodyPr vert="horz" lIns="91440" tIns="45720" rIns="91440" bIns="45720" rtlCol="0" anchor="ctr">
            <a:normAutofit/>
          </a:bodyPr>
          <a:lstStyle/>
          <a:p>
            <a:r>
              <a:rPr lang="en-US" dirty="0"/>
              <a:t>PIPELINE</a:t>
            </a:r>
          </a:p>
        </p:txBody>
      </p:sp>
      <p:sp>
        <p:nvSpPr>
          <p:cNvPr id="11" name="Content Placeholder 2">
            <a:extLst>
              <a:ext uri="{FF2B5EF4-FFF2-40B4-BE49-F238E27FC236}">
                <a16:creationId xmlns:a16="http://schemas.microsoft.com/office/drawing/2014/main" id="{3F355F23-F596-45E1-A484-E4292A0637F5}"/>
              </a:ext>
            </a:extLst>
          </p:cNvPr>
          <p:cNvSpPr txBox="1">
            <a:spLocks/>
          </p:cNvSpPr>
          <p:nvPr/>
        </p:nvSpPr>
        <p:spPr>
          <a:xfrm>
            <a:off x="1024128" y="2207941"/>
            <a:ext cx="7146417" cy="400997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indent="-342900">
              <a:lnSpc>
                <a:spcPct val="0"/>
              </a:lnSpc>
              <a:spcBef>
                <a:spcPts val="0"/>
              </a:spcBef>
              <a:spcAft>
                <a:spcPts val="0"/>
              </a:spcAft>
              <a:buFont typeface="+mj-lt"/>
              <a:buAutoNum type="arabicPeriod" startAt="5"/>
            </a:pPr>
            <a:endParaRPr lang="en-US" sz="1800" b="1" dirty="0"/>
          </a:p>
          <a:p>
            <a:pPr marL="457200" indent="-457200">
              <a:buClrTx/>
              <a:buFont typeface="+mj-lt"/>
              <a:buAutoNum type="arabicPeriod" startAt="5"/>
            </a:pPr>
            <a:r>
              <a:rPr lang="en-US" sz="1800" dirty="0">
                <a:latin typeface="Calibri" panose="020F0502020204030204" pitchFamily="34" charset="0"/>
                <a:cs typeface="Calibri" panose="020F0502020204030204" pitchFamily="34" charset="0"/>
              </a:rPr>
              <a:t>Next we define Hough transform parameters and run Hough Transform on masked edge-detected image to detect the lane lines.  This gives us line segments where the white markers are not continuous. To connect these segment lines, we modify the draw_line() to extrapolate the segments. For this we the classify the segments to left or right by calculating their slopes along with the y-intercepts. We use the median to get the midpoint of the slopes and intercepts. Using this information and the vertices we defined for the region of interest, we construct the full lane lines by using the formula y = mx +c where m is the slope and c the intercept.</a:t>
            </a:r>
          </a:p>
          <a:p>
            <a:pPr marL="457200" indent="-457200">
              <a:buClrTx/>
              <a:buFont typeface="+mj-lt"/>
              <a:buAutoNum type="arabicPeriod" startAt="5"/>
            </a:pPr>
            <a:r>
              <a:rPr lang="en-US" sz="1800" dirty="0">
                <a:latin typeface="Calibri" panose="020F0502020204030204" pitchFamily="34" charset="0"/>
                <a:cs typeface="Calibri" panose="020F0502020204030204" pitchFamily="34" charset="0"/>
              </a:rPr>
              <a:t>Finally the extrapolated line segments image is combined with the original image to show the lane lines.</a:t>
            </a:r>
          </a:p>
        </p:txBody>
      </p:sp>
    </p:spTree>
    <p:extLst>
      <p:ext uri="{BB962C8B-B14F-4D97-AF65-F5344CB8AC3E}">
        <p14:creationId xmlns:p14="http://schemas.microsoft.com/office/powerpoint/2010/main" val="383719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8" y="585216"/>
            <a:ext cx="6066818" cy="1444306"/>
          </a:xfrm>
        </p:spPr>
        <p:txBody>
          <a:bodyPr>
            <a:normAutofit/>
          </a:bodyPr>
          <a:lstStyle/>
          <a:p>
            <a:r>
              <a:rPr lang="en-US" dirty="0"/>
              <a:t>SHORTCOMINGS</a:t>
            </a:r>
          </a:p>
        </p:txBody>
      </p:sp>
      <p:sp>
        <p:nvSpPr>
          <p:cNvPr id="6" name="Content Placeholder 2">
            <a:extLst>
              <a:ext uri="{FF2B5EF4-FFF2-40B4-BE49-F238E27FC236}">
                <a16:creationId xmlns:a16="http://schemas.microsoft.com/office/drawing/2014/main" id="{073EE7DE-7892-494A-B069-C7395D265143}"/>
              </a:ext>
            </a:extLst>
          </p:cNvPr>
          <p:cNvSpPr txBox="1">
            <a:spLocks/>
          </p:cNvSpPr>
          <p:nvPr/>
        </p:nvSpPr>
        <p:spPr>
          <a:xfrm>
            <a:off x="1024128" y="2196790"/>
            <a:ext cx="8175628" cy="41125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ClrTx/>
              <a:buFont typeface="+mj-lt"/>
              <a:buAutoNum type="arabicPeriod"/>
            </a:pPr>
            <a:r>
              <a:rPr lang="en-US" sz="1800" dirty="0">
                <a:latin typeface="Calibri" panose="020F0502020204030204" pitchFamily="34" charset="0"/>
                <a:cs typeface="Calibri" panose="020F0502020204030204" pitchFamily="34" charset="0"/>
              </a:rPr>
              <a:t>The algorithm  relies  on how the lane lines are fed into the camera.  A change in the camera angle or location has a potential to cause this algorithm  to fail to accurately detect lane lines. </a:t>
            </a:r>
          </a:p>
          <a:p>
            <a:pPr marL="457200" indent="-457200">
              <a:buClrTx/>
              <a:buFont typeface="+mj-lt"/>
              <a:buAutoNum type="arabicPeriod"/>
            </a:pPr>
            <a:r>
              <a:rPr lang="en-US" sz="1800" dirty="0">
                <a:latin typeface="Calibri" panose="020F0502020204030204" pitchFamily="34" charset="0"/>
                <a:cs typeface="Calibri" panose="020F0502020204030204" pitchFamily="34" charset="0"/>
              </a:rPr>
              <a:t>Our choice of vertices is not good when the lanes line form steep curves. The edges detected from the curved lines when extrapolated by the draw_line causes the lane lines to be drawn inaccurately since we fixed the apex to be at the center of the image. </a:t>
            </a:r>
          </a:p>
          <a:p>
            <a:pPr marL="457200" indent="-457200">
              <a:buClrTx/>
              <a:buFont typeface="+mj-lt"/>
              <a:buAutoNum type="arabicPeriod"/>
            </a:pPr>
            <a:r>
              <a:rPr lang="en-US" sz="1800" dirty="0">
                <a:latin typeface="Calibri" panose="020F0502020204030204" pitchFamily="34" charset="0"/>
                <a:cs typeface="Calibri" panose="020F0502020204030204" pitchFamily="34" charset="0"/>
              </a:rPr>
              <a:t>It is also susceptible to failure if the visibility of the lane lines is reduced due to external factors like weather, time of the day, traffic etc.</a:t>
            </a:r>
          </a:p>
        </p:txBody>
      </p:sp>
    </p:spTree>
    <p:extLst>
      <p:ext uri="{BB962C8B-B14F-4D97-AF65-F5344CB8AC3E}">
        <p14:creationId xmlns:p14="http://schemas.microsoft.com/office/powerpoint/2010/main" val="149323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8" y="585216"/>
            <a:ext cx="6066818" cy="1499616"/>
          </a:xfrm>
        </p:spPr>
        <p:txBody>
          <a:bodyPr>
            <a:normAutofit/>
          </a:bodyPr>
          <a:lstStyle/>
          <a:p>
            <a:r>
              <a:rPr lang="en-US" dirty="0"/>
              <a:t>IMPROVEMENTS</a:t>
            </a:r>
          </a:p>
        </p:txBody>
      </p:sp>
      <p:sp>
        <p:nvSpPr>
          <p:cNvPr id="7" name="Content Placeholder 2">
            <a:extLst>
              <a:ext uri="{FF2B5EF4-FFF2-40B4-BE49-F238E27FC236}">
                <a16:creationId xmlns:a16="http://schemas.microsoft.com/office/drawing/2014/main" id="{3F836E8B-76BC-459E-AC84-D323A8DA4DF3}"/>
              </a:ext>
            </a:extLst>
          </p:cNvPr>
          <p:cNvSpPr txBox="1">
            <a:spLocks/>
          </p:cNvSpPr>
          <p:nvPr/>
        </p:nvSpPr>
        <p:spPr>
          <a:xfrm>
            <a:off x="1024128" y="2196790"/>
            <a:ext cx="8175628" cy="41125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ClrTx/>
              <a:buFont typeface="+mj-lt"/>
              <a:buAutoNum type="arabicPeriod"/>
            </a:pPr>
            <a:r>
              <a:rPr lang="en-US" sz="1800" dirty="0">
                <a:latin typeface="Calibri" panose="020F0502020204030204" pitchFamily="34" charset="0"/>
                <a:cs typeface="Calibri" panose="020F0502020204030204" pitchFamily="34" charset="0"/>
              </a:rPr>
              <a:t>One possible improvement  is to create a mask  to ignore everything except for yellow or white colors so that we can reduce to the information that we are interested. </a:t>
            </a:r>
          </a:p>
          <a:p>
            <a:pPr marL="457200" indent="-457200">
              <a:buClrTx/>
              <a:buFont typeface="+mj-lt"/>
              <a:buAutoNum type="arabicPeriod"/>
            </a:pPr>
            <a:r>
              <a:rPr lang="en-US" sz="1800" dirty="0">
                <a:latin typeface="Calibri" panose="020F0502020204030204" pitchFamily="34" charset="0"/>
                <a:cs typeface="Calibri" panose="020F0502020204030204" pitchFamily="34" charset="0"/>
              </a:rPr>
              <a:t>We could use a trapezoid instead of rigid triangle for region of interest which may compensate for steep curves or we should use the radius of  the curve to draw curved lines instead of extrapolating straight line segments.</a:t>
            </a:r>
          </a:p>
          <a:p>
            <a:pPr marL="457200" indent="-457200">
              <a:buClrTx/>
              <a:buFont typeface="+mj-lt"/>
              <a:buAutoNum type="arabicPeriod"/>
            </a:pPr>
            <a:r>
              <a:rPr lang="en-US" sz="1800" dirty="0">
                <a:latin typeface="Calibri" panose="020F0502020204030204" pitchFamily="34" charset="0"/>
                <a:cs typeface="Calibri" panose="020F0502020204030204" pitchFamily="34" charset="0"/>
              </a:rPr>
              <a:t>We can train with different scenarios of limited visibility of the lane lines to tune the hyper-parameters  and make our algorithm to work under various conditions.</a:t>
            </a:r>
          </a:p>
        </p:txBody>
      </p:sp>
    </p:spTree>
    <p:extLst>
      <p:ext uri="{BB962C8B-B14F-4D97-AF65-F5344CB8AC3E}">
        <p14:creationId xmlns:p14="http://schemas.microsoft.com/office/powerpoint/2010/main" val="81834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2722</TotalTime>
  <Words>497</Words>
  <Application>Microsoft Office PowerPoint</Application>
  <PresentationFormat>Widescreen</PresentationFormat>
  <Paragraphs>23</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Tw Cen MT</vt:lpstr>
      <vt:lpstr>Tw Cen MT Condensed</vt:lpstr>
      <vt:lpstr>Wingdings 3</vt:lpstr>
      <vt:lpstr>Integral</vt:lpstr>
      <vt:lpstr>Finding Lane Lines on the Road</vt:lpstr>
      <vt:lpstr>PIPELINE</vt:lpstr>
      <vt:lpstr>PIPELINE</vt:lpstr>
      <vt:lpstr>SHORTCOMINGS</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Links</dc:title>
  <dc:creator>Modyil, Alex Abraham</dc:creator>
  <cp:lastModifiedBy>Modyil, Alex Abraham</cp:lastModifiedBy>
  <cp:revision>87</cp:revision>
  <dcterms:created xsi:type="dcterms:W3CDTF">2018-02-05T06:33:34Z</dcterms:created>
  <dcterms:modified xsi:type="dcterms:W3CDTF">2018-02-23T08:48:07Z</dcterms:modified>
</cp:coreProperties>
</file>