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9" r:id="rId2"/>
    <p:sldId id="283" r:id="rId3"/>
    <p:sldId id="260" r:id="rId4"/>
    <p:sldId id="284" r:id="rId5"/>
    <p:sldId id="285" r:id="rId6"/>
    <p:sldId id="288" r:id="rId7"/>
    <p:sldId id="289" r:id="rId8"/>
    <p:sldId id="290" r:id="rId9"/>
    <p:sldId id="291" r:id="rId10"/>
    <p:sldId id="29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4620D6-799B-4A68-91EA-A140F7380B9A}">
          <p14:sldIdLst>
            <p14:sldId id="259"/>
            <p14:sldId id="283"/>
            <p14:sldId id="260"/>
            <p14:sldId id="284"/>
            <p14:sldId id="285"/>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333" autoAdjust="0"/>
  </p:normalViewPr>
  <p:slideViewPr>
    <p:cSldViewPr snapToGrid="0">
      <p:cViewPr varScale="1">
        <p:scale>
          <a:sx n="96" d="100"/>
          <a:sy n="96" d="100"/>
        </p:scale>
        <p:origin x="10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A3B09-3263-4795-BAEA-A1495E98A2B3}" type="datetimeFigureOut">
              <a:rPr lang="en-US" smtClean="0"/>
              <a:t>3/23/2018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11CF5-0B02-4612-8CA4-6D87A80FCA5E}" type="slidenum">
              <a:rPr lang="en-US" smtClean="0"/>
              <a:t>‹#›</a:t>
            </a:fld>
            <a:endParaRPr lang="en-US"/>
          </a:p>
        </p:txBody>
      </p:sp>
    </p:spTree>
    <p:extLst>
      <p:ext uri="{BB962C8B-B14F-4D97-AF65-F5344CB8AC3E}">
        <p14:creationId xmlns:p14="http://schemas.microsoft.com/office/powerpoint/2010/main" val="344732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a:t>
            </a:fld>
            <a:endParaRPr lang="en-US"/>
          </a:p>
        </p:txBody>
      </p:sp>
    </p:spTree>
    <p:extLst>
      <p:ext uri="{BB962C8B-B14F-4D97-AF65-F5344CB8AC3E}">
        <p14:creationId xmlns:p14="http://schemas.microsoft.com/office/powerpoint/2010/main" val="66664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10</a:t>
            </a:fld>
            <a:endParaRPr lang="en-US"/>
          </a:p>
        </p:txBody>
      </p:sp>
    </p:spTree>
    <p:extLst>
      <p:ext uri="{BB962C8B-B14F-4D97-AF65-F5344CB8AC3E}">
        <p14:creationId xmlns:p14="http://schemas.microsoft.com/office/powerpoint/2010/main" val="32523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2</a:t>
            </a:fld>
            <a:endParaRPr lang="en-US"/>
          </a:p>
        </p:txBody>
      </p:sp>
    </p:spTree>
    <p:extLst>
      <p:ext uri="{BB962C8B-B14F-4D97-AF65-F5344CB8AC3E}">
        <p14:creationId xmlns:p14="http://schemas.microsoft.com/office/powerpoint/2010/main" val="131426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3</a:t>
            </a:fld>
            <a:endParaRPr lang="en-US"/>
          </a:p>
        </p:txBody>
      </p:sp>
    </p:spTree>
    <p:extLst>
      <p:ext uri="{BB962C8B-B14F-4D97-AF65-F5344CB8AC3E}">
        <p14:creationId xmlns:p14="http://schemas.microsoft.com/office/powerpoint/2010/main" val="408904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4</a:t>
            </a:fld>
            <a:endParaRPr lang="en-US"/>
          </a:p>
        </p:txBody>
      </p:sp>
    </p:spTree>
    <p:extLst>
      <p:ext uri="{BB962C8B-B14F-4D97-AF65-F5344CB8AC3E}">
        <p14:creationId xmlns:p14="http://schemas.microsoft.com/office/powerpoint/2010/main" val="332652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5</a:t>
            </a:fld>
            <a:endParaRPr lang="en-US"/>
          </a:p>
        </p:txBody>
      </p:sp>
    </p:spTree>
    <p:extLst>
      <p:ext uri="{BB962C8B-B14F-4D97-AF65-F5344CB8AC3E}">
        <p14:creationId xmlns:p14="http://schemas.microsoft.com/office/powerpoint/2010/main" val="342980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6</a:t>
            </a:fld>
            <a:endParaRPr lang="en-US"/>
          </a:p>
        </p:txBody>
      </p:sp>
    </p:spTree>
    <p:extLst>
      <p:ext uri="{BB962C8B-B14F-4D97-AF65-F5344CB8AC3E}">
        <p14:creationId xmlns:p14="http://schemas.microsoft.com/office/powerpoint/2010/main" val="77040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7</a:t>
            </a:fld>
            <a:endParaRPr lang="en-US"/>
          </a:p>
        </p:txBody>
      </p:sp>
    </p:spTree>
    <p:extLst>
      <p:ext uri="{BB962C8B-B14F-4D97-AF65-F5344CB8AC3E}">
        <p14:creationId xmlns:p14="http://schemas.microsoft.com/office/powerpoint/2010/main" val="421702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8</a:t>
            </a:fld>
            <a:endParaRPr lang="en-US"/>
          </a:p>
        </p:txBody>
      </p:sp>
    </p:spTree>
    <p:extLst>
      <p:ext uri="{BB962C8B-B14F-4D97-AF65-F5344CB8AC3E}">
        <p14:creationId xmlns:p14="http://schemas.microsoft.com/office/powerpoint/2010/main" val="408951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011CF5-0B02-4612-8CA4-6D87A80FCA5E}" type="slidenum">
              <a:rPr lang="en-US" smtClean="0"/>
              <a:t>9</a:t>
            </a:fld>
            <a:endParaRPr lang="en-US"/>
          </a:p>
        </p:txBody>
      </p:sp>
    </p:spTree>
    <p:extLst>
      <p:ext uri="{BB962C8B-B14F-4D97-AF65-F5344CB8AC3E}">
        <p14:creationId xmlns:p14="http://schemas.microsoft.com/office/powerpoint/2010/main" val="175799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2053C6-9036-47CB-A1E3-9C881CB12E13}"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01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77773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68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053C6-9036-47CB-A1E3-9C881CB12E13}"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89949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2053C6-9036-47CB-A1E3-9C881CB12E13}"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72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053C6-9036-47CB-A1E3-9C881CB12E13}"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2164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053C6-9036-47CB-A1E3-9C881CB12E13}" type="datetimeFigureOut">
              <a:rPr lang="en-US" smtClean="0"/>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10056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053C6-9036-47CB-A1E3-9C881CB12E13}" type="datetimeFigureOut">
              <a:rPr lang="en-US" smtClean="0"/>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9502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053C6-9036-47CB-A1E3-9C881CB12E13}" type="datetimeFigureOut">
              <a:rPr lang="en-US" smtClean="0"/>
              <a:t>3/23/2018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383689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spTree>
    <p:extLst>
      <p:ext uri="{BB962C8B-B14F-4D97-AF65-F5344CB8AC3E}">
        <p14:creationId xmlns:p14="http://schemas.microsoft.com/office/powerpoint/2010/main" val="12595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2053C6-9036-47CB-A1E3-9C881CB12E13}"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9EB75-B96F-4697-AA52-D59D20B7BE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2053C6-9036-47CB-A1E3-9C881CB12E13}" type="datetimeFigureOut">
              <a:rPr lang="en-US" smtClean="0"/>
              <a:t>3/23/2018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C9EB75-B96F-4697-AA52-D59D20B7BEB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746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8">
            <a:extLst>
              <a:ext uri="{FF2B5EF4-FFF2-40B4-BE49-F238E27FC236}">
                <a16:creationId xmlns:a16="http://schemas.microsoft.com/office/drawing/2014/main" id="{8CD2B798-7994-4548-A2BE-4AEF9C1A5F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8" name="Oval 5">
            <a:extLst>
              <a:ext uri="{FF2B5EF4-FFF2-40B4-BE49-F238E27FC236}">
                <a16:creationId xmlns:a16="http://schemas.microsoft.com/office/drawing/2014/main" id="{E6162320-3B67-42BB-AF9D-939326E648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9" name="Straight Connector 142">
            <a:extLst>
              <a:ext uri="{FF2B5EF4-FFF2-40B4-BE49-F238E27FC236}">
                <a16:creationId xmlns:a16="http://schemas.microsoft.com/office/drawing/2014/main" id="{6722E143-84C1-4F95-937C-78B92D2811CF}"/>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40" name="Rectangle 144">
            <a:extLst>
              <a:ext uri="{FF2B5EF4-FFF2-40B4-BE49-F238E27FC236}">
                <a16:creationId xmlns:a16="http://schemas.microsoft.com/office/drawing/2014/main" id="{2FDF0794-1B86-42B2-B8C7-F60123E638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traffic sign classifier image">
            <a:extLst>
              <a:ext uri="{FF2B5EF4-FFF2-40B4-BE49-F238E27FC236}">
                <a16:creationId xmlns:a16="http://schemas.microsoft.com/office/drawing/2014/main" id="{B413419D-3388-4A5E-91C8-7C73D30969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33"/>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46">
            <a:extLst>
              <a:ext uri="{FF2B5EF4-FFF2-40B4-BE49-F238E27FC236}">
                <a16:creationId xmlns:a16="http://schemas.microsoft.com/office/drawing/2014/main" id="{EAA48FC5-3C83-4F1B-BC33-DF0B588F83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62F01714-1A39-4194-BD47-8A9960C5998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a:solidFill>
              <a:srgbClr val="2889FF"/>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2516475-9A32-485A-B643-AB32925C784A}"/>
              </a:ext>
            </a:extLst>
          </p:cNvPr>
          <p:cNvSpPr>
            <a:spLocks noGrp="1"/>
          </p:cNvSpPr>
          <p:nvPr>
            <p:ph type="title"/>
          </p:nvPr>
        </p:nvSpPr>
        <p:spPr>
          <a:xfrm>
            <a:off x="4309349" y="3429000"/>
            <a:ext cx="7501651" cy="1090938"/>
          </a:xfrm>
        </p:spPr>
        <p:txBody>
          <a:bodyPr vert="horz" lIns="91440" tIns="45720" rIns="91440" bIns="45720" rtlCol="0" anchor="b">
            <a:normAutofit/>
          </a:bodyPr>
          <a:lstStyle/>
          <a:p>
            <a:r>
              <a:rPr lang="en-US" kern="1200" cap="all" spc="200" baseline="0">
                <a:solidFill>
                  <a:srgbClr val="FFFFFF"/>
                </a:solidFill>
                <a:latin typeface="+mj-lt"/>
                <a:ea typeface="+mj-ea"/>
                <a:cs typeface="+mj-cs"/>
              </a:rPr>
              <a:t>Traffic Sign Classifier</a:t>
            </a:r>
          </a:p>
        </p:txBody>
      </p:sp>
    </p:spTree>
    <p:extLst>
      <p:ext uri="{BB962C8B-B14F-4D97-AF65-F5344CB8AC3E}">
        <p14:creationId xmlns:p14="http://schemas.microsoft.com/office/powerpoint/2010/main" val="400935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499616"/>
          </a:xfrm>
        </p:spPr>
        <p:txBody>
          <a:bodyPr>
            <a:normAutofit/>
          </a:bodyPr>
          <a:lstStyle/>
          <a:p>
            <a:r>
              <a:rPr lang="en-US" dirty="0"/>
              <a:t>Test Model on New Images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115123" y="1879204"/>
            <a:ext cx="9489687" cy="4393580"/>
          </a:xfrm>
        </p:spPr>
        <p:txBody>
          <a:bodyPr>
            <a:normAutofit/>
          </a:bodyPr>
          <a:lstStyle/>
          <a:p>
            <a:pPr marL="0" indent="0">
              <a:buNone/>
            </a:pPr>
            <a:r>
              <a:rPr lang="en-US" sz="2400" b="1" u="sng" dirty="0">
                <a:latin typeface="Calibri" panose="020F0502020204030204" pitchFamily="34" charset="0"/>
                <a:cs typeface="Calibri" panose="020F0502020204030204" pitchFamily="34" charset="0"/>
              </a:rPr>
              <a:t>Softmax Probabilities of New Images</a:t>
            </a:r>
          </a:p>
          <a:p>
            <a:pPr marL="0" indent="0">
              <a:spcAft>
                <a:spcPts val="600"/>
              </a:spcAft>
              <a:buNone/>
            </a:pPr>
            <a:r>
              <a:rPr lang="en-US" sz="1400" dirty="0">
                <a:latin typeface="Calibri" panose="020F0502020204030204" pitchFamily="34" charset="0"/>
                <a:cs typeface="Calibri" panose="020F0502020204030204" pitchFamily="34" charset="0"/>
              </a:rPr>
              <a:t>The top five softmax probabilities for each image are listed, along with bar charts  in the html report. Please refer to the jupyter notebook or html output for the information. The code is located in the cell 11 of the notebook. For all the web test images except for narrowroad.jpg, the model is very certain about its result with probabilities over 99%. </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For the Road narrows on the right sign, the model is  incorrectly very certain that it is a general caution . On top of the visual similarity between the two signs, this might probably due to the model weights being more favorable to detect general caution  when compared to narrow road since we had more instances of it during the training phase and the network has become more adept at extracting the it’s features .</a:t>
            </a:r>
          </a:p>
          <a:p>
            <a:pPr marL="0" indent="0">
              <a:lnSpc>
                <a:spcPct val="100000"/>
              </a:lnSpc>
              <a:spcBef>
                <a:spcPts val="0"/>
              </a:spcBef>
              <a:spcAft>
                <a:spcPts val="0"/>
              </a:spcAft>
              <a:buNone/>
            </a:pPr>
            <a:endParaRPr lang="en-US" sz="1400" dirty="0">
              <a:latin typeface="Calibri" panose="020F0502020204030204" pitchFamily="34" charset="0"/>
              <a:cs typeface="Calibri" panose="020F0502020204030204" pitchFamily="34" charset="0"/>
            </a:endParaRP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Image - 'roadnarrows.jpg'</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96.344147 - 18 (General caution),</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3.356030 - 1 (Speed limit (30km/h)),</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0.126810 - 32 (End of all speed and passing limits),</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0.057640 - 27 (Pedestrians),</a:t>
            </a:r>
          </a:p>
          <a:p>
            <a:pPr marL="0" indent="0">
              <a:lnSpc>
                <a:spcPct val="100000"/>
              </a:lnSpc>
              <a:spcBef>
                <a:spcPts val="0"/>
              </a:spcBef>
              <a:spcAft>
                <a:spcPts val="0"/>
              </a:spcAft>
              <a:buNone/>
            </a:pPr>
            <a:r>
              <a:rPr lang="en-US" sz="1400" dirty="0">
                <a:latin typeface="Calibri" panose="020F0502020204030204" pitchFamily="34" charset="0"/>
                <a:cs typeface="Calibri" panose="020F0502020204030204" pitchFamily="34" charset="0"/>
              </a:rPr>
              <a:t>0.031680 - 11 (Right-of-way at the next intersection)</a:t>
            </a:r>
          </a:p>
          <a:p>
            <a:pPr marL="0" indent="0">
              <a:lnSpc>
                <a:spcPct val="100000"/>
              </a:lnSpc>
              <a:spcBef>
                <a:spcPts val="0"/>
              </a:spcBef>
              <a:spcAft>
                <a:spcPts val="0"/>
              </a:spcAft>
              <a:buNone/>
            </a:pPr>
            <a:endParaRPr lang="en-US" sz="1400"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B8FBD0AE-382C-43B9-AE0D-BC1154349739}"/>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0F7F172-BF51-42CF-B47B-EA39D5C68EF9}"/>
              </a:ext>
            </a:extLst>
          </p:cNvPr>
          <p:cNvPicPr>
            <a:picLocks noChangeAspect="1"/>
          </p:cNvPicPr>
          <p:nvPr/>
        </p:nvPicPr>
        <p:blipFill>
          <a:blip r:embed="rId3"/>
          <a:stretch>
            <a:fillRect/>
          </a:stretch>
        </p:blipFill>
        <p:spPr>
          <a:xfrm>
            <a:off x="5446477" y="4075994"/>
            <a:ext cx="2962275" cy="1771650"/>
          </a:xfrm>
          <a:prstGeom prst="rect">
            <a:avLst/>
          </a:prstGeom>
        </p:spPr>
      </p:pic>
    </p:spTree>
    <p:extLst>
      <p:ext uri="{BB962C8B-B14F-4D97-AF65-F5344CB8AC3E}">
        <p14:creationId xmlns:p14="http://schemas.microsoft.com/office/powerpoint/2010/main" val="308920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10138243" cy="1488911"/>
          </a:xfrm>
        </p:spPr>
        <p:txBody>
          <a:bodyPr>
            <a:normAutofit/>
          </a:bodyPr>
          <a:lstStyle/>
          <a:p>
            <a:r>
              <a:rPr lang="en-US" dirty="0"/>
              <a:t>Data Set Summary &amp; Exploration</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7" y="1987826"/>
            <a:ext cx="9837161" cy="4524486"/>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Basic summary of the data set</a:t>
            </a:r>
          </a:p>
          <a:p>
            <a:pPr marL="0" indent="0">
              <a:lnSpc>
                <a:spcPct val="100000"/>
              </a:lnSpc>
              <a:spcBef>
                <a:spcPts val="0"/>
              </a:spcBef>
              <a:spcAft>
                <a:spcPts val="600"/>
              </a:spcAft>
              <a:buNone/>
            </a:pPr>
            <a:endParaRPr lang="en-US" sz="1400" dirty="0">
              <a:latin typeface="Calibri" panose="020F0502020204030204" pitchFamily="34" charset="0"/>
              <a:cs typeface="Calibri" panose="020F0502020204030204" pitchFamily="34" charset="0"/>
            </a:endParaRPr>
          </a:p>
          <a:p>
            <a:pPr marL="274320">
              <a:lnSpc>
                <a:spcPct val="100000"/>
              </a:lnSpc>
              <a:spcBef>
                <a:spcPts val="600"/>
              </a:spcBef>
              <a:spcAft>
                <a:spcPts val="600"/>
              </a:spcAft>
              <a:buFont typeface="Arial" panose="020B0604020202020204" pitchFamily="34" charset="0"/>
              <a:buChar char="•"/>
            </a:pPr>
            <a:r>
              <a:rPr lang="en-US" sz="1400" b="1" dirty="0">
                <a:latin typeface="Calibri" panose="020F0502020204030204" pitchFamily="34" charset="0"/>
                <a:cs typeface="Calibri" panose="020F0502020204030204" pitchFamily="34" charset="0"/>
              </a:rPr>
              <a:t>Number of training examples = 34799</a:t>
            </a:r>
          </a:p>
          <a:p>
            <a:pPr marL="274320">
              <a:lnSpc>
                <a:spcPct val="100000"/>
              </a:lnSpc>
              <a:spcBef>
                <a:spcPts val="600"/>
              </a:spcBef>
              <a:spcAft>
                <a:spcPts val="600"/>
              </a:spcAft>
              <a:buFont typeface="Arial" panose="020B0604020202020204" pitchFamily="34" charset="0"/>
              <a:buChar char="•"/>
            </a:pPr>
            <a:r>
              <a:rPr lang="en-US" sz="1400" b="1" dirty="0">
                <a:latin typeface="Calibri" panose="020F0502020204030204" pitchFamily="34" charset="0"/>
                <a:cs typeface="Calibri" panose="020F0502020204030204" pitchFamily="34" charset="0"/>
              </a:rPr>
              <a:t>Number of validation examples = 4410</a:t>
            </a:r>
          </a:p>
          <a:p>
            <a:pPr marL="274320">
              <a:lnSpc>
                <a:spcPct val="100000"/>
              </a:lnSpc>
              <a:spcBef>
                <a:spcPts val="600"/>
              </a:spcBef>
              <a:spcAft>
                <a:spcPts val="600"/>
              </a:spcAft>
              <a:buFont typeface="Arial" panose="020B0604020202020204" pitchFamily="34" charset="0"/>
              <a:buChar char="•"/>
            </a:pPr>
            <a:r>
              <a:rPr lang="en-US" sz="1400" b="1" dirty="0">
                <a:latin typeface="Calibri" panose="020F0502020204030204" pitchFamily="34" charset="0"/>
                <a:cs typeface="Calibri" panose="020F0502020204030204" pitchFamily="34" charset="0"/>
              </a:rPr>
              <a:t>Number of testing examples = 12630</a:t>
            </a:r>
          </a:p>
          <a:p>
            <a:pPr marL="274320">
              <a:lnSpc>
                <a:spcPct val="100000"/>
              </a:lnSpc>
              <a:spcBef>
                <a:spcPts val="600"/>
              </a:spcBef>
              <a:spcAft>
                <a:spcPts val="600"/>
              </a:spcAft>
              <a:buFont typeface="Arial" panose="020B0604020202020204" pitchFamily="34" charset="0"/>
              <a:buChar char="•"/>
            </a:pPr>
            <a:r>
              <a:rPr lang="en-US" sz="1400" b="1" dirty="0">
                <a:latin typeface="Calibri" panose="020F0502020204030204" pitchFamily="34" charset="0"/>
                <a:cs typeface="Calibri" panose="020F0502020204030204" pitchFamily="34" charset="0"/>
              </a:rPr>
              <a:t>Image data shape = (32, 32, 3)</a:t>
            </a:r>
          </a:p>
          <a:p>
            <a:pPr marL="274320">
              <a:lnSpc>
                <a:spcPct val="100000"/>
              </a:lnSpc>
              <a:spcBef>
                <a:spcPts val="600"/>
              </a:spcBef>
              <a:spcAft>
                <a:spcPts val="600"/>
              </a:spcAft>
              <a:buFont typeface="Arial" panose="020B0604020202020204" pitchFamily="34" charset="0"/>
              <a:buChar char="•"/>
            </a:pPr>
            <a:r>
              <a:rPr lang="en-US" sz="1400" b="1" dirty="0">
                <a:latin typeface="Calibri" panose="020F0502020204030204" pitchFamily="34" charset="0"/>
                <a:cs typeface="Calibri" panose="020F0502020204030204" pitchFamily="34" charset="0"/>
              </a:rPr>
              <a:t>Number of classes = 43</a:t>
            </a:r>
          </a:p>
          <a:p>
            <a:pPr marL="274320">
              <a:lnSpc>
                <a:spcPct val="100000"/>
              </a:lnSpc>
              <a:spcBef>
                <a:spcPts val="600"/>
              </a:spcBef>
              <a:spcAft>
                <a:spcPts val="600"/>
              </a:spcAft>
              <a:buFont typeface="Arial" panose="020B0604020202020204" pitchFamily="34" charset="0"/>
              <a:buChar char="•"/>
            </a:pPr>
            <a:endParaRPr lang="en-US" sz="1400" b="1" dirty="0">
              <a:latin typeface="Calibri" panose="020F0502020204030204" pitchFamily="34" charset="0"/>
              <a:cs typeface="Calibri" panose="020F0502020204030204" pitchFamily="34" charset="0"/>
            </a:endParaRPr>
          </a:p>
          <a:p>
            <a:pPr marL="18288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I have used the len() function to determine size of training, validation and test sets, and the shape attribute to determine individual image shape, np.unique to get the number of classes.</a:t>
            </a:r>
          </a:p>
          <a:p>
            <a:pPr marL="274320">
              <a:lnSpc>
                <a:spcPct val="100000"/>
              </a:lnSpc>
              <a:spcBef>
                <a:spcPts val="600"/>
              </a:spcBef>
              <a:spcAft>
                <a:spcPts val="600"/>
              </a:spcAft>
              <a:buFont typeface="Arial" panose="020B0604020202020204" pitchFamily="34" charset="0"/>
              <a:buChar char="•"/>
            </a:pPr>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91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BA4CE9-2567-496F-AB4A-0B676EFCC614}"/>
              </a:ext>
            </a:extLst>
          </p:cNvPr>
          <p:cNvPicPr>
            <a:picLocks noChangeAspect="1"/>
          </p:cNvPicPr>
          <p:nvPr/>
        </p:nvPicPr>
        <p:blipFill>
          <a:blip r:embed="rId3"/>
          <a:stretch>
            <a:fillRect/>
          </a:stretch>
        </p:blipFill>
        <p:spPr>
          <a:xfrm>
            <a:off x="5685776" y="585215"/>
            <a:ext cx="6246145" cy="5715223"/>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9" y="585216"/>
            <a:ext cx="4431792" cy="1499616"/>
          </a:xfrm>
        </p:spPr>
        <p:txBody>
          <a:bodyPr>
            <a:normAutofit/>
          </a:bodyPr>
          <a:lstStyle/>
          <a:p>
            <a:r>
              <a:rPr lang="en-US" dirty="0"/>
              <a:t>Data Set Summary &amp; Exploration</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8" y="2286000"/>
            <a:ext cx="4429615" cy="3931920"/>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Exploratory visualization of the dataset</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Here we look into the distribution of different traffic signs under the train, validation and test set. The distribution is not even across the classes. Some images are under represented. We will have to watch the performance of our model for these classes to see if they get classified appropriately. However the distribution across different sets is strikingly more similar.</a:t>
            </a:r>
          </a:p>
        </p:txBody>
      </p:sp>
    </p:spTree>
    <p:extLst>
      <p:ext uri="{BB962C8B-B14F-4D97-AF65-F5344CB8AC3E}">
        <p14:creationId xmlns:p14="http://schemas.microsoft.com/office/powerpoint/2010/main" val="87734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ld&#10;&#10;Description generated with high confidence">
            <a:extLst>
              <a:ext uri="{FF2B5EF4-FFF2-40B4-BE49-F238E27FC236}">
                <a16:creationId xmlns:a16="http://schemas.microsoft.com/office/drawing/2014/main" id="{94B16203-C596-4B77-99A4-6FFB2AE1FD5A}"/>
              </a:ext>
            </a:extLst>
          </p:cNvPr>
          <p:cNvPicPr>
            <a:picLocks noChangeAspect="1"/>
          </p:cNvPicPr>
          <p:nvPr/>
        </p:nvPicPr>
        <p:blipFill>
          <a:blip r:embed="rId4"/>
          <a:stretch>
            <a:fillRect/>
          </a:stretch>
        </p:blipFill>
        <p:spPr>
          <a:xfrm>
            <a:off x="7090946" y="1524950"/>
            <a:ext cx="4679131" cy="2421449"/>
          </a:xfrm>
          <a:prstGeom prst="rect">
            <a:avLst/>
          </a:prstGeom>
        </p:spPr>
      </p:pic>
      <p:pic>
        <p:nvPicPr>
          <p:cNvPr id="6" name="Picture 5" descr="A close up of a white background&#10;&#10;Description generated with high confidence">
            <a:extLst>
              <a:ext uri="{FF2B5EF4-FFF2-40B4-BE49-F238E27FC236}">
                <a16:creationId xmlns:a16="http://schemas.microsoft.com/office/drawing/2014/main" id="{FA08D414-66FA-45D8-A183-0CE8CDD1DE00}"/>
              </a:ext>
            </a:extLst>
          </p:cNvPr>
          <p:cNvPicPr>
            <a:picLocks noChangeAspect="1"/>
          </p:cNvPicPr>
          <p:nvPr/>
        </p:nvPicPr>
        <p:blipFill>
          <a:blip r:embed="rId5"/>
          <a:stretch>
            <a:fillRect/>
          </a:stretch>
        </p:blipFill>
        <p:spPr>
          <a:xfrm>
            <a:off x="7090946" y="4061861"/>
            <a:ext cx="4679132" cy="2362961"/>
          </a:xfrm>
          <a:prstGeom prst="rect">
            <a:avLst/>
          </a:prstGeom>
        </p:spPr>
      </p:pic>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9688791" cy="1339837"/>
          </a:xfrm>
        </p:spPr>
        <p:txBody>
          <a:bodyPr>
            <a:normAutofit/>
          </a:bodyPr>
          <a:lstStyle/>
          <a:p>
            <a:r>
              <a:rPr lang="en-US" dirty="0"/>
              <a:t>Design and Test a Model Architecture</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024128" y="2286000"/>
            <a:ext cx="6066818" cy="4023360"/>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Image Data Preprocessing</a:t>
            </a:r>
          </a:p>
          <a:p>
            <a:pPr marL="0" indent="0">
              <a:spcBef>
                <a:spcPts val="600"/>
              </a:spcBef>
              <a:spcAft>
                <a:spcPts val="600"/>
              </a:spcAft>
              <a:buNone/>
            </a:pPr>
            <a:r>
              <a:rPr lang="en-US" sz="1400" dirty="0">
                <a:latin typeface="Calibri" panose="020F0502020204030204" pitchFamily="34" charset="0"/>
                <a:cs typeface="Calibri" panose="020F0502020204030204" pitchFamily="34" charset="0"/>
              </a:rPr>
              <a:t>The only preprocessing step  applied was to normalize the image data since it is easier and faster to train on a more uniform distribution of the image data. Also it improves the images with poor contrast. </a:t>
            </a:r>
          </a:p>
          <a:p>
            <a:pPr marL="0" indent="0">
              <a:spcBef>
                <a:spcPts val="600"/>
              </a:spcBef>
              <a:spcAft>
                <a:spcPts val="600"/>
              </a:spcAft>
              <a:buNone/>
            </a:pPr>
            <a:r>
              <a:rPr lang="en-US" sz="1400" dirty="0">
                <a:latin typeface="Calibri" panose="020F0502020204030204" pitchFamily="34" charset="0"/>
                <a:cs typeface="Calibri" panose="020F0502020204030204" pitchFamily="34" charset="0"/>
              </a:rPr>
              <a:t>The images were normalized as stated in the notebook hint by subtracting 128 from each pixel value and then dividing by 128.</a:t>
            </a:r>
          </a:p>
          <a:p>
            <a:pPr marL="0" indent="0">
              <a:spcBef>
                <a:spcPts val="0"/>
              </a:spcBef>
              <a:spcAft>
                <a:spcPts val="0"/>
              </a:spcAft>
              <a:buNone/>
            </a:pPr>
            <a:r>
              <a:rPr lang="en-US" sz="1400" dirty="0" err="1">
                <a:latin typeface="Calibri" panose="020F0502020204030204" pitchFamily="34" charset="0"/>
                <a:cs typeface="Calibri" panose="020F0502020204030204" pitchFamily="34" charset="0"/>
              </a:rPr>
              <a:t>X_train_normalized</a:t>
            </a:r>
            <a:r>
              <a:rPr lang="en-US" sz="1400" dirty="0">
                <a:latin typeface="Calibri" panose="020F0502020204030204" pitchFamily="34" charset="0"/>
                <a:cs typeface="Calibri" panose="020F0502020204030204" pitchFamily="34" charset="0"/>
              </a:rPr>
              <a:t> = X_train-128.0/128.0</a:t>
            </a:r>
          </a:p>
          <a:p>
            <a:pPr marL="0" indent="0">
              <a:spcBef>
                <a:spcPts val="0"/>
              </a:spcBef>
              <a:spcAft>
                <a:spcPts val="0"/>
              </a:spcAft>
              <a:buNone/>
            </a:pPr>
            <a:r>
              <a:rPr lang="en-US" sz="1400" dirty="0" err="1">
                <a:latin typeface="Calibri" panose="020F0502020204030204" pitchFamily="34" charset="0"/>
                <a:cs typeface="Calibri" panose="020F0502020204030204" pitchFamily="34" charset="0"/>
              </a:rPr>
              <a:t>X_valid_normalized</a:t>
            </a:r>
            <a:r>
              <a:rPr lang="en-US" sz="1400" dirty="0">
                <a:latin typeface="Calibri" panose="020F0502020204030204" pitchFamily="34" charset="0"/>
                <a:cs typeface="Calibri" panose="020F0502020204030204" pitchFamily="34" charset="0"/>
              </a:rPr>
              <a:t> = X_valid-128.0/128.0</a:t>
            </a:r>
          </a:p>
          <a:p>
            <a:pPr marL="0" indent="0">
              <a:spcBef>
                <a:spcPts val="0"/>
              </a:spcBef>
              <a:spcAft>
                <a:spcPts val="0"/>
              </a:spcAft>
              <a:buNone/>
            </a:pPr>
            <a:r>
              <a:rPr lang="en-US" sz="1400" dirty="0" err="1">
                <a:latin typeface="Calibri" panose="020F0502020204030204" pitchFamily="34" charset="0"/>
                <a:cs typeface="Calibri" panose="020F0502020204030204" pitchFamily="34" charset="0"/>
              </a:rPr>
              <a:t>X_test_normalized</a:t>
            </a:r>
            <a:r>
              <a:rPr lang="en-US" sz="1400" dirty="0">
                <a:latin typeface="Calibri" panose="020F0502020204030204" pitchFamily="34" charset="0"/>
                <a:cs typeface="Calibri" panose="020F0502020204030204" pitchFamily="34" charset="0"/>
              </a:rPr>
              <a:t> = X_test-128.0/128.0</a:t>
            </a:r>
          </a:p>
          <a:p>
            <a:pPr marL="0" indent="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indent="0">
              <a:spcBef>
                <a:spcPts val="600"/>
              </a:spcBef>
              <a:spcAft>
                <a:spcPts val="600"/>
              </a:spcAft>
              <a:buNone/>
            </a:pPr>
            <a:r>
              <a:rPr lang="en-US" sz="1400" dirty="0">
                <a:latin typeface="Calibri" panose="020F0502020204030204" pitchFamily="34" charset="0"/>
                <a:cs typeface="Calibri" panose="020F0502020204030204" pitchFamily="34" charset="0"/>
              </a:rPr>
              <a:t>Given are the images, the above is  original and the below are normalized. We can see that normalization has increased the brightness of the images and images are more clearer</a:t>
            </a:r>
          </a:p>
        </p:txBody>
      </p:sp>
    </p:spTree>
    <p:extLst>
      <p:ext uri="{BB962C8B-B14F-4D97-AF65-F5344CB8AC3E}">
        <p14:creationId xmlns:p14="http://schemas.microsoft.com/office/powerpoint/2010/main" val="17372292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499616"/>
          </a:xfrm>
        </p:spPr>
        <p:txBody>
          <a:bodyPr>
            <a:normAutofit/>
          </a:bodyPr>
          <a:lstStyle/>
          <a:p>
            <a:r>
              <a:rPr lang="en-US" dirty="0"/>
              <a:t>Design and Test a Model Architecture</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115123" y="2084832"/>
            <a:ext cx="10968936" cy="4628202"/>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Model Architecture</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My network is adapted from LeNet architecture adding more </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convolution layers with increasing depth and max pooling </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layers  with stride 1. The model consists of four convolution </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layers, two max pooling layers and three fully connected </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layers with batch normalization and dropouts. The </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following are the layers of the model:</a:t>
            </a:r>
          </a:p>
        </p:txBody>
      </p:sp>
      <p:graphicFrame>
        <p:nvGraphicFramePr>
          <p:cNvPr id="5" name="Table 4">
            <a:extLst>
              <a:ext uri="{FF2B5EF4-FFF2-40B4-BE49-F238E27FC236}">
                <a16:creationId xmlns:a16="http://schemas.microsoft.com/office/drawing/2014/main" id="{4087AB29-14BA-4BE3-8C60-1F3F5AED9D51}"/>
              </a:ext>
            </a:extLst>
          </p:cNvPr>
          <p:cNvGraphicFramePr>
            <a:graphicFrameLocks noGrp="1"/>
          </p:cNvGraphicFramePr>
          <p:nvPr>
            <p:extLst>
              <p:ext uri="{D42A27DB-BD31-4B8C-83A1-F6EECF244321}">
                <p14:modId xmlns:p14="http://schemas.microsoft.com/office/powerpoint/2010/main" val="3760958773"/>
              </p:ext>
            </p:extLst>
          </p:nvPr>
        </p:nvGraphicFramePr>
        <p:xfrm>
          <a:off x="5884245" y="2218644"/>
          <a:ext cx="6096000" cy="4360577"/>
        </p:xfrm>
        <a:graphic>
          <a:graphicData uri="http://schemas.openxmlformats.org/drawingml/2006/table">
            <a:tbl>
              <a:tblPr>
                <a:tableStyleId>{616DA210-FB5B-4158-B5E0-FEB733F419BA}</a:tableStyleId>
              </a:tblPr>
              <a:tblGrid>
                <a:gridCol w="2045777">
                  <a:extLst>
                    <a:ext uri="{9D8B030D-6E8A-4147-A177-3AD203B41FA5}">
                      <a16:colId xmlns:a16="http://schemas.microsoft.com/office/drawing/2014/main" val="1219914504"/>
                    </a:ext>
                  </a:extLst>
                </a:gridCol>
                <a:gridCol w="4050223">
                  <a:extLst>
                    <a:ext uri="{9D8B030D-6E8A-4147-A177-3AD203B41FA5}">
                      <a16:colId xmlns:a16="http://schemas.microsoft.com/office/drawing/2014/main" val="957711990"/>
                    </a:ext>
                  </a:extLst>
                </a:gridCol>
              </a:tblGrid>
              <a:tr h="262597">
                <a:tc>
                  <a:txBody>
                    <a:bodyPr/>
                    <a:lstStyle/>
                    <a:p>
                      <a:pPr algn="l"/>
                      <a:r>
                        <a:rPr lang="en-US" sz="1100" b="1" dirty="0">
                          <a:effectLst/>
                        </a:rPr>
                        <a:t>Layer</a:t>
                      </a:r>
                    </a:p>
                  </a:txBody>
                  <a:tcPr marL="61553" marR="61553" marT="28409" marB="28409" anchor="ctr"/>
                </a:tc>
                <a:tc>
                  <a:txBody>
                    <a:bodyPr/>
                    <a:lstStyle/>
                    <a:p>
                      <a:pPr algn="l"/>
                      <a:r>
                        <a:rPr lang="en-US" sz="1100" b="1" dirty="0">
                          <a:effectLst/>
                        </a:rPr>
                        <a:t>Description</a:t>
                      </a:r>
                    </a:p>
                  </a:txBody>
                  <a:tcPr marL="61553" marR="61553" marT="28409" marB="28409" anchor="ctr"/>
                </a:tc>
                <a:extLst>
                  <a:ext uri="{0D108BD9-81ED-4DB2-BD59-A6C34878D82A}">
                    <a16:rowId xmlns:a16="http://schemas.microsoft.com/office/drawing/2014/main" val="1225244498"/>
                  </a:ext>
                </a:extLst>
              </a:tr>
              <a:tr h="262597">
                <a:tc>
                  <a:txBody>
                    <a:bodyPr/>
                    <a:lstStyle/>
                    <a:p>
                      <a:pPr algn="l"/>
                      <a:r>
                        <a:rPr lang="en-US" sz="1100" dirty="0">
                          <a:effectLst/>
                        </a:rPr>
                        <a:t>Input</a:t>
                      </a:r>
                    </a:p>
                  </a:txBody>
                  <a:tcPr marL="61553" marR="61553" marT="28409" marB="28409" anchor="ctr"/>
                </a:tc>
                <a:tc>
                  <a:txBody>
                    <a:bodyPr/>
                    <a:lstStyle/>
                    <a:p>
                      <a:pPr algn="l"/>
                      <a:r>
                        <a:rPr lang="en-US" sz="1100" dirty="0">
                          <a:effectLst/>
                        </a:rPr>
                        <a:t>32x32x3 RGB image</a:t>
                      </a:r>
                    </a:p>
                  </a:txBody>
                  <a:tcPr marL="61553" marR="61553" marT="28409" marB="28409" anchor="ctr"/>
                </a:tc>
                <a:extLst>
                  <a:ext uri="{0D108BD9-81ED-4DB2-BD59-A6C34878D82A}">
                    <a16:rowId xmlns:a16="http://schemas.microsoft.com/office/drawing/2014/main" val="4239024139"/>
                  </a:ext>
                </a:extLst>
              </a:tr>
              <a:tr h="286923">
                <a:tc>
                  <a:txBody>
                    <a:bodyPr/>
                    <a:lstStyle/>
                    <a:p>
                      <a:pPr algn="l"/>
                      <a:r>
                        <a:rPr lang="en-US" sz="1100" dirty="0">
                          <a:effectLst/>
                        </a:rPr>
                        <a:t>Convolution 5x5, filter=8</a:t>
                      </a:r>
                    </a:p>
                  </a:txBody>
                  <a:tcPr marL="61553" marR="61553" marT="28409" marB="28409" anchor="ctr"/>
                </a:tc>
                <a:tc>
                  <a:txBody>
                    <a:bodyPr/>
                    <a:lstStyle/>
                    <a:p>
                      <a:pPr algn="l"/>
                      <a:r>
                        <a:rPr lang="en-US" sz="1100" dirty="0">
                          <a:effectLst/>
                        </a:rPr>
                        <a:t>stride 1x1, valid padding, activation = RELU, output 28x28x8</a:t>
                      </a:r>
                    </a:p>
                  </a:txBody>
                  <a:tcPr marL="61553" marR="61553" marT="28409" marB="28409" anchor="ctr"/>
                </a:tc>
                <a:extLst>
                  <a:ext uri="{0D108BD9-81ED-4DB2-BD59-A6C34878D82A}">
                    <a16:rowId xmlns:a16="http://schemas.microsoft.com/office/drawing/2014/main" val="3587818645"/>
                  </a:ext>
                </a:extLst>
              </a:tr>
              <a:tr h="317785">
                <a:tc>
                  <a:txBody>
                    <a:bodyPr/>
                    <a:lstStyle/>
                    <a:p>
                      <a:pPr algn="l"/>
                      <a:r>
                        <a:rPr lang="en-US" sz="1100" dirty="0">
                          <a:effectLst/>
                        </a:rPr>
                        <a:t>Convolution 5x5, filter=8</a:t>
                      </a:r>
                    </a:p>
                  </a:txBody>
                  <a:tcPr marL="61553" marR="61553" marT="28409" marB="28409" anchor="ctr"/>
                </a:tc>
                <a:tc>
                  <a:txBody>
                    <a:bodyPr/>
                    <a:lstStyle/>
                    <a:p>
                      <a:pPr algn="l"/>
                      <a:r>
                        <a:rPr lang="en-US" sz="1100" dirty="0">
                          <a:effectLst/>
                        </a:rPr>
                        <a:t>stride 1x1, valid padding, activation = RELU, output 24x24x8</a:t>
                      </a:r>
                    </a:p>
                  </a:txBody>
                  <a:tcPr marL="61553" marR="61553" marT="28409" marB="28409" anchor="ctr"/>
                </a:tc>
                <a:extLst>
                  <a:ext uri="{0D108BD9-81ED-4DB2-BD59-A6C34878D82A}">
                    <a16:rowId xmlns:a16="http://schemas.microsoft.com/office/drawing/2014/main" val="476248686"/>
                  </a:ext>
                </a:extLst>
              </a:tr>
              <a:tr h="262597">
                <a:tc>
                  <a:txBody>
                    <a:bodyPr/>
                    <a:lstStyle/>
                    <a:p>
                      <a:pPr algn="l"/>
                      <a:r>
                        <a:rPr lang="en-US" sz="1100" dirty="0">
                          <a:effectLst/>
                        </a:rPr>
                        <a:t>Batch Normalization</a:t>
                      </a:r>
                    </a:p>
                  </a:txBody>
                  <a:tcPr marL="61553" marR="61553" marT="28409" marB="28409" anchor="ctr"/>
                </a:tc>
                <a:tc>
                  <a:txBody>
                    <a:bodyPr/>
                    <a:lstStyle/>
                    <a:p>
                      <a:pPr algn="l"/>
                      <a:endParaRPr lang="en-US" sz="1100" dirty="0">
                        <a:effectLst/>
                      </a:endParaRPr>
                    </a:p>
                  </a:txBody>
                  <a:tcPr marL="61553" marR="61553" marT="28409" marB="28409" anchor="ctr"/>
                </a:tc>
                <a:extLst>
                  <a:ext uri="{0D108BD9-81ED-4DB2-BD59-A6C34878D82A}">
                    <a16:rowId xmlns:a16="http://schemas.microsoft.com/office/drawing/2014/main" val="2951259302"/>
                  </a:ext>
                </a:extLst>
              </a:tr>
              <a:tr h="262597">
                <a:tc>
                  <a:txBody>
                    <a:bodyPr/>
                    <a:lstStyle/>
                    <a:p>
                      <a:pPr algn="l"/>
                      <a:r>
                        <a:rPr lang="en-US" sz="1100" dirty="0">
                          <a:effectLst/>
                        </a:rPr>
                        <a:t>Max pooling</a:t>
                      </a:r>
                    </a:p>
                  </a:txBody>
                  <a:tcPr marL="61553" marR="61553" marT="28409" marB="28409" anchor="ctr"/>
                </a:tc>
                <a:tc>
                  <a:txBody>
                    <a:bodyPr/>
                    <a:lstStyle/>
                    <a:p>
                      <a:pPr algn="l"/>
                      <a:r>
                        <a:rPr lang="en-US" sz="1100" dirty="0">
                          <a:effectLst/>
                        </a:rPr>
                        <a:t>Size 2x2, stride 1x1, valid padding, output 12x12x8</a:t>
                      </a:r>
                    </a:p>
                  </a:txBody>
                  <a:tcPr marL="61553" marR="61553" marT="28409" marB="28409" anchor="ctr"/>
                </a:tc>
                <a:extLst>
                  <a:ext uri="{0D108BD9-81ED-4DB2-BD59-A6C34878D82A}">
                    <a16:rowId xmlns:a16="http://schemas.microsoft.com/office/drawing/2014/main" val="1544526181"/>
                  </a:ext>
                </a:extLst>
              </a:tr>
              <a:tr h="262597">
                <a:tc>
                  <a:txBody>
                    <a:bodyPr/>
                    <a:lstStyle/>
                    <a:p>
                      <a:pPr algn="l"/>
                      <a:r>
                        <a:rPr lang="en-US" sz="1100" dirty="0">
                          <a:effectLst/>
                        </a:rPr>
                        <a:t>Dropout</a:t>
                      </a:r>
                    </a:p>
                  </a:txBody>
                  <a:tcPr marL="61553" marR="61553" marT="28409" marB="28409" anchor="ctr"/>
                </a:tc>
                <a:tc>
                  <a:txBody>
                    <a:bodyPr/>
                    <a:lstStyle/>
                    <a:p>
                      <a:pPr algn="l"/>
                      <a:r>
                        <a:rPr lang="en-US" sz="1100" dirty="0">
                          <a:effectLst/>
                        </a:rPr>
                        <a:t>0.2</a:t>
                      </a:r>
                    </a:p>
                  </a:txBody>
                  <a:tcPr marL="61553" marR="61553" marT="28409" marB="28409" anchor="ctr"/>
                </a:tc>
                <a:extLst>
                  <a:ext uri="{0D108BD9-81ED-4DB2-BD59-A6C34878D82A}">
                    <a16:rowId xmlns:a16="http://schemas.microsoft.com/office/drawing/2014/main" val="323957859"/>
                  </a:ext>
                </a:extLst>
              </a:tr>
              <a:tr h="310460">
                <a:tc>
                  <a:txBody>
                    <a:bodyPr/>
                    <a:lstStyle/>
                    <a:p>
                      <a:pPr algn="l"/>
                      <a:r>
                        <a:rPr lang="en-US" sz="1100" dirty="0">
                          <a:effectLst/>
                        </a:rPr>
                        <a:t>Convolution 5x5, filter=16</a:t>
                      </a:r>
                    </a:p>
                  </a:txBody>
                  <a:tcPr marL="61553" marR="61553" marT="28409" marB="28409" anchor="ctr"/>
                </a:tc>
                <a:tc>
                  <a:txBody>
                    <a:bodyPr/>
                    <a:lstStyle/>
                    <a:p>
                      <a:pPr algn="l"/>
                      <a:r>
                        <a:rPr lang="en-US" sz="1100" dirty="0">
                          <a:effectLst/>
                        </a:rPr>
                        <a:t>stride 1x1, valid padding, activation = RELU, output 10x10x16</a:t>
                      </a:r>
                    </a:p>
                  </a:txBody>
                  <a:tcPr marL="61553" marR="61553" marT="28409" marB="28409" anchor="ctr"/>
                </a:tc>
                <a:extLst>
                  <a:ext uri="{0D108BD9-81ED-4DB2-BD59-A6C34878D82A}">
                    <a16:rowId xmlns:a16="http://schemas.microsoft.com/office/drawing/2014/main" val="3609836131"/>
                  </a:ext>
                </a:extLst>
              </a:tr>
              <a:tr h="294245">
                <a:tc>
                  <a:txBody>
                    <a:bodyPr/>
                    <a:lstStyle/>
                    <a:p>
                      <a:pPr algn="l"/>
                      <a:r>
                        <a:rPr lang="en-US" sz="1100" dirty="0">
                          <a:effectLst/>
                        </a:rPr>
                        <a:t>Convolution 5x5, filter=16</a:t>
                      </a:r>
                    </a:p>
                  </a:txBody>
                  <a:tcPr marL="61553" marR="61553" marT="28409" marB="28409" anchor="ctr"/>
                </a:tc>
                <a:tc>
                  <a:txBody>
                    <a:bodyPr/>
                    <a:lstStyle/>
                    <a:p>
                      <a:pPr algn="l"/>
                      <a:r>
                        <a:rPr lang="en-US" sz="1100" dirty="0">
                          <a:effectLst/>
                        </a:rPr>
                        <a:t>stride 1x1, valid padding, activation = RELU, output 8x8x16</a:t>
                      </a:r>
                    </a:p>
                  </a:txBody>
                  <a:tcPr marL="61553" marR="61553" marT="28409" marB="28409" anchor="ctr"/>
                </a:tc>
                <a:extLst>
                  <a:ext uri="{0D108BD9-81ED-4DB2-BD59-A6C34878D82A}">
                    <a16:rowId xmlns:a16="http://schemas.microsoft.com/office/drawing/2014/main" val="3168071881"/>
                  </a:ext>
                </a:extLst>
              </a:tr>
              <a:tr h="262597">
                <a:tc>
                  <a:txBody>
                    <a:bodyPr/>
                    <a:lstStyle/>
                    <a:p>
                      <a:pPr algn="l"/>
                      <a:r>
                        <a:rPr lang="en-US" sz="1100" dirty="0">
                          <a:effectLst/>
                        </a:rPr>
                        <a:t>Batch Normalization</a:t>
                      </a:r>
                    </a:p>
                  </a:txBody>
                  <a:tcPr marL="61553" marR="61553" marT="28409" marB="28409" anchor="ctr"/>
                </a:tc>
                <a:tc>
                  <a:txBody>
                    <a:bodyPr/>
                    <a:lstStyle/>
                    <a:p>
                      <a:pPr algn="l"/>
                      <a:endParaRPr lang="en-US" sz="1100" dirty="0">
                        <a:effectLst/>
                      </a:endParaRPr>
                    </a:p>
                  </a:txBody>
                  <a:tcPr marL="61553" marR="61553" marT="28409" marB="28409" anchor="ctr"/>
                </a:tc>
                <a:extLst>
                  <a:ext uri="{0D108BD9-81ED-4DB2-BD59-A6C34878D82A}">
                    <a16:rowId xmlns:a16="http://schemas.microsoft.com/office/drawing/2014/main" val="3786447485"/>
                  </a:ext>
                </a:extLst>
              </a:tr>
              <a:tr h="262597">
                <a:tc>
                  <a:txBody>
                    <a:bodyPr/>
                    <a:lstStyle/>
                    <a:p>
                      <a:pPr algn="l"/>
                      <a:r>
                        <a:rPr lang="en-US" sz="1100" dirty="0">
                          <a:effectLst/>
                        </a:rPr>
                        <a:t>Max pooling</a:t>
                      </a:r>
                    </a:p>
                  </a:txBody>
                  <a:tcPr marL="61553" marR="61553" marT="28409" marB="28409" anchor="ctr"/>
                </a:tc>
                <a:tc>
                  <a:txBody>
                    <a:bodyPr/>
                    <a:lstStyle/>
                    <a:p>
                      <a:pPr algn="l"/>
                      <a:r>
                        <a:rPr lang="en-US" sz="1100" dirty="0">
                          <a:effectLst/>
                        </a:rPr>
                        <a:t>Size 2x2, stride 1x1, valid padding, output 4x4x16</a:t>
                      </a:r>
                    </a:p>
                  </a:txBody>
                  <a:tcPr marL="61553" marR="61553" marT="28409" marB="28409" anchor="ctr"/>
                </a:tc>
                <a:extLst>
                  <a:ext uri="{0D108BD9-81ED-4DB2-BD59-A6C34878D82A}">
                    <a16:rowId xmlns:a16="http://schemas.microsoft.com/office/drawing/2014/main" val="4142157372"/>
                  </a:ext>
                </a:extLst>
              </a:tr>
              <a:tr h="262597">
                <a:tc>
                  <a:txBody>
                    <a:bodyPr/>
                    <a:lstStyle/>
                    <a:p>
                      <a:pPr algn="l"/>
                      <a:r>
                        <a:rPr lang="en-US" sz="1100" dirty="0">
                          <a:effectLst/>
                        </a:rPr>
                        <a:t>Dropout</a:t>
                      </a:r>
                    </a:p>
                  </a:txBody>
                  <a:tcPr marL="61553" marR="61553" marT="28409" marB="28409" anchor="ctr"/>
                </a:tc>
                <a:tc>
                  <a:txBody>
                    <a:bodyPr/>
                    <a:lstStyle/>
                    <a:p>
                      <a:pPr algn="l"/>
                      <a:r>
                        <a:rPr lang="en-US" sz="1100" dirty="0">
                          <a:effectLst/>
                        </a:rPr>
                        <a:t>0.2</a:t>
                      </a:r>
                    </a:p>
                  </a:txBody>
                  <a:tcPr marL="61553" marR="61553" marT="28409" marB="28409" anchor="ctr"/>
                </a:tc>
                <a:extLst>
                  <a:ext uri="{0D108BD9-81ED-4DB2-BD59-A6C34878D82A}">
                    <a16:rowId xmlns:a16="http://schemas.microsoft.com/office/drawing/2014/main" val="1446183349"/>
                  </a:ext>
                </a:extLst>
              </a:tr>
              <a:tr h="262597">
                <a:tc>
                  <a:txBody>
                    <a:bodyPr/>
                    <a:lstStyle/>
                    <a:p>
                      <a:pPr algn="l"/>
                      <a:r>
                        <a:rPr lang="en-US" sz="1100" dirty="0">
                          <a:effectLst/>
                        </a:rPr>
                        <a:t>Flatten</a:t>
                      </a:r>
                    </a:p>
                  </a:txBody>
                  <a:tcPr marL="61553" marR="61553" marT="28409" marB="28409" anchor="ctr"/>
                </a:tc>
                <a:tc>
                  <a:txBody>
                    <a:bodyPr/>
                    <a:lstStyle/>
                    <a:p>
                      <a:pPr algn="l"/>
                      <a:r>
                        <a:rPr lang="en-US" sz="1100" dirty="0">
                          <a:effectLst/>
                        </a:rPr>
                        <a:t>Input 4x4x16, output 256</a:t>
                      </a:r>
                    </a:p>
                  </a:txBody>
                  <a:tcPr marL="61553" marR="61553" marT="28409" marB="28409" anchor="ctr"/>
                </a:tc>
                <a:extLst>
                  <a:ext uri="{0D108BD9-81ED-4DB2-BD59-A6C34878D82A}">
                    <a16:rowId xmlns:a16="http://schemas.microsoft.com/office/drawing/2014/main" val="3926606294"/>
                  </a:ext>
                </a:extLst>
              </a:tr>
              <a:tr h="262597">
                <a:tc>
                  <a:txBody>
                    <a:bodyPr/>
                    <a:lstStyle/>
                    <a:p>
                      <a:pPr algn="l"/>
                      <a:r>
                        <a:rPr lang="en-US" sz="1100">
                          <a:effectLst/>
                        </a:rPr>
                        <a:t>Fully connected</a:t>
                      </a:r>
                    </a:p>
                  </a:txBody>
                  <a:tcPr marL="61553" marR="61553" marT="28409" marB="28409" anchor="ctr"/>
                </a:tc>
                <a:tc>
                  <a:txBody>
                    <a:bodyPr/>
                    <a:lstStyle/>
                    <a:p>
                      <a:pPr algn="l"/>
                      <a:r>
                        <a:rPr lang="en-US" sz="1100" dirty="0">
                          <a:effectLst/>
                        </a:rPr>
                        <a:t>Input 256, activation = RELU, output 120</a:t>
                      </a:r>
                    </a:p>
                  </a:txBody>
                  <a:tcPr marL="61553" marR="61553" marT="28409" marB="28409" anchor="ctr"/>
                </a:tc>
                <a:extLst>
                  <a:ext uri="{0D108BD9-81ED-4DB2-BD59-A6C34878D82A}">
                    <a16:rowId xmlns:a16="http://schemas.microsoft.com/office/drawing/2014/main" val="3190146302"/>
                  </a:ext>
                </a:extLst>
              </a:tr>
              <a:tr h="262597">
                <a:tc>
                  <a:txBody>
                    <a:bodyPr/>
                    <a:lstStyle/>
                    <a:p>
                      <a:pPr algn="l"/>
                      <a:r>
                        <a:rPr lang="en-US" sz="1100" dirty="0">
                          <a:effectLst/>
                        </a:rPr>
                        <a:t>Fully connected</a:t>
                      </a:r>
                    </a:p>
                  </a:txBody>
                  <a:tcPr marL="61553" marR="61553" marT="28409" marB="28409" anchor="ctr"/>
                </a:tc>
                <a:tc>
                  <a:txBody>
                    <a:bodyPr/>
                    <a:lstStyle/>
                    <a:p>
                      <a:pPr algn="l"/>
                      <a:r>
                        <a:rPr lang="en-US" sz="1100" dirty="0">
                          <a:effectLst/>
                        </a:rPr>
                        <a:t>Input 120, activation = RELU, output 84</a:t>
                      </a:r>
                    </a:p>
                  </a:txBody>
                  <a:tcPr marL="61553" marR="61553" marT="28409" marB="28409" anchor="ctr"/>
                </a:tc>
                <a:extLst>
                  <a:ext uri="{0D108BD9-81ED-4DB2-BD59-A6C34878D82A}">
                    <a16:rowId xmlns:a16="http://schemas.microsoft.com/office/drawing/2014/main" val="3482340366"/>
                  </a:ext>
                </a:extLst>
              </a:tr>
              <a:tr h="262597">
                <a:tc>
                  <a:txBody>
                    <a:bodyPr/>
                    <a:lstStyle/>
                    <a:p>
                      <a:pPr algn="l"/>
                      <a:r>
                        <a:rPr lang="en-US" sz="1100" dirty="0">
                          <a:effectLst/>
                        </a:rPr>
                        <a:t>Fully connected</a:t>
                      </a:r>
                    </a:p>
                  </a:txBody>
                  <a:tcPr marL="61553" marR="61553" marT="28409" marB="28409" anchor="ctr"/>
                </a:tc>
                <a:tc>
                  <a:txBody>
                    <a:bodyPr/>
                    <a:lstStyle/>
                    <a:p>
                      <a:pPr algn="l"/>
                      <a:r>
                        <a:rPr lang="en-US" sz="1100" dirty="0">
                          <a:effectLst/>
                        </a:rPr>
                        <a:t>Input 84, activation = Softmax, output 43 (classes)</a:t>
                      </a:r>
                    </a:p>
                  </a:txBody>
                  <a:tcPr marL="61553" marR="61553" marT="28409" marB="28409" anchor="ctr"/>
                </a:tc>
                <a:extLst>
                  <a:ext uri="{0D108BD9-81ED-4DB2-BD59-A6C34878D82A}">
                    <a16:rowId xmlns:a16="http://schemas.microsoft.com/office/drawing/2014/main" val="3284955229"/>
                  </a:ext>
                </a:extLst>
              </a:tr>
            </a:tbl>
          </a:graphicData>
        </a:graphic>
      </p:graphicFrame>
    </p:spTree>
    <p:extLst>
      <p:ext uri="{BB962C8B-B14F-4D97-AF65-F5344CB8AC3E}">
        <p14:creationId xmlns:p14="http://schemas.microsoft.com/office/powerpoint/2010/main" val="63154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499616"/>
          </a:xfrm>
        </p:spPr>
        <p:txBody>
          <a:bodyPr>
            <a:normAutofit/>
          </a:bodyPr>
          <a:lstStyle/>
          <a:p>
            <a:r>
              <a:rPr lang="en-US" dirty="0"/>
              <a:t>Design and Test a Model Architecture</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115123" y="1879204"/>
            <a:ext cx="9489687" cy="4393580"/>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Training of Model</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To train the model, I used  Adam optimizer with following hyperparameters :</a:t>
            </a:r>
          </a:p>
          <a:p>
            <a:pPr lvl="1">
              <a:lnSpc>
                <a:spcPct val="100000"/>
              </a:lnSpc>
              <a:spcBef>
                <a:spcPts val="600"/>
              </a:spcBef>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Learning rate of 0.001 (default in Keras)</a:t>
            </a:r>
          </a:p>
          <a:p>
            <a:pPr lvl="1">
              <a:lnSpc>
                <a:spcPct val="100000"/>
              </a:lnSpc>
              <a:spcBef>
                <a:spcPts val="600"/>
              </a:spcBef>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10 epochs </a:t>
            </a:r>
          </a:p>
          <a:p>
            <a:pPr lvl="1">
              <a:lnSpc>
                <a:spcPct val="100000"/>
              </a:lnSpc>
              <a:spcBef>
                <a:spcPts val="600"/>
              </a:spcBef>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Batch size of 256 </a:t>
            </a:r>
          </a:p>
          <a:p>
            <a:pPr lvl="1" fontAlgn="base">
              <a:lnSpc>
                <a:spcPct val="100000"/>
              </a:lnSpc>
              <a:spcBef>
                <a:spcPts val="600"/>
              </a:spcBef>
              <a:spcAft>
                <a:spcPts val="600"/>
              </a:spcAft>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Categorical cross entropy as the loss function  </a:t>
            </a:r>
          </a:p>
          <a:p>
            <a:pPr lvl="0" eaLnBrk="0" fontAlgn="base" hangingPunct="0">
              <a:lnSpc>
                <a:spcPct val="100000"/>
              </a:lnSpc>
              <a:spcBef>
                <a:spcPct val="0"/>
              </a:spcBef>
              <a:spcAft>
                <a:spcPct val="0"/>
              </a:spcAft>
              <a:buClrTx/>
              <a:buSzTx/>
              <a:buFontTx/>
              <a:buChar char="-"/>
            </a:pPr>
            <a:endParaRPr lang="en-US" altLang="en-US" sz="1400" dirty="0">
              <a:latin typeface="Calibri" panose="020F0502020204030204" pitchFamily="34" charset="0"/>
              <a:cs typeface="Calibri" panose="020F0502020204030204" pitchFamily="34" charset="0"/>
            </a:endParaRPr>
          </a:p>
          <a:p>
            <a:pPr marL="0" lvl="0" indent="0" eaLnBrk="0" fontAlgn="base" hangingPunct="0">
              <a:lnSpc>
                <a:spcPct val="100000"/>
              </a:lnSpc>
              <a:spcBef>
                <a:spcPct val="0"/>
              </a:spcBef>
              <a:spcAft>
                <a:spcPct val="0"/>
              </a:spcAft>
              <a:buClrTx/>
              <a:buSzTx/>
              <a:buNone/>
            </a:pPr>
            <a:r>
              <a:rPr lang="en-US" altLang="en-US" sz="1400" dirty="0">
                <a:latin typeface="Calibri" panose="020F0502020204030204" pitchFamily="34" charset="0"/>
                <a:cs typeface="Calibri" panose="020F0502020204030204" pitchFamily="34" charset="0"/>
              </a:rPr>
              <a:t>I used model checkpointing to save the best weights found during the training.</a:t>
            </a:r>
          </a:p>
          <a:p>
            <a:pPr marL="0" indent="0">
              <a:spcBef>
                <a:spcPts val="600"/>
              </a:spcBef>
              <a:spcAft>
                <a:spcPts val="600"/>
              </a:spcAft>
              <a:buNone/>
            </a:pPr>
            <a:endParaRPr lang="en-US" dirty="0"/>
          </a:p>
          <a:p>
            <a:pPr marL="0" indent="0">
              <a:spcBef>
                <a:spcPts val="600"/>
              </a:spcBef>
              <a:spcAft>
                <a:spcPts val="600"/>
              </a:spcAft>
              <a:buNone/>
            </a:pPr>
            <a:endParaRPr lang="en-US" dirty="0"/>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B8FBD0AE-382C-43B9-AE0D-BC1154349739}"/>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83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293987"/>
          </a:xfrm>
        </p:spPr>
        <p:txBody>
          <a:bodyPr>
            <a:normAutofit/>
          </a:bodyPr>
          <a:lstStyle/>
          <a:p>
            <a:r>
              <a:rPr lang="en-US" dirty="0"/>
              <a:t>Design and Test a Model Architecture</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925417" y="1879204"/>
            <a:ext cx="10242456" cy="4791104"/>
          </a:xfrm>
        </p:spPr>
        <p:txBody>
          <a:bodyPr>
            <a:normAutofit fontScale="47500" lnSpcReduction="20000"/>
          </a:bodyPr>
          <a:lstStyle/>
          <a:p>
            <a:pPr marL="0" indent="0">
              <a:spcBef>
                <a:spcPts val="600"/>
              </a:spcBef>
              <a:spcAft>
                <a:spcPts val="600"/>
              </a:spcAft>
              <a:buNone/>
            </a:pPr>
            <a:r>
              <a:rPr lang="en-US" sz="4200" b="1" u="sng" dirty="0">
                <a:latin typeface="Calibri" panose="020F0502020204030204" pitchFamily="34" charset="0"/>
                <a:cs typeface="Calibri" panose="020F0502020204030204" pitchFamily="34" charset="0"/>
              </a:rPr>
              <a:t>Solution Approach</a:t>
            </a:r>
          </a:p>
          <a:p>
            <a:pPr marL="0" lvl="0" indent="0" eaLnBrk="0" fontAlgn="base" hangingPunct="0">
              <a:lnSpc>
                <a:spcPct val="100000"/>
              </a:lnSpc>
              <a:spcBef>
                <a:spcPct val="0"/>
              </a:spcBef>
              <a:spcAft>
                <a:spcPct val="0"/>
              </a:spcAft>
              <a:buClrTx/>
              <a:buSzTx/>
              <a:buNone/>
            </a:pPr>
            <a:endParaRPr lang="en-US" altLang="en-US" sz="1400" dirty="0">
              <a:latin typeface="Calibri" panose="020F0502020204030204" pitchFamily="34" charset="0"/>
              <a:cs typeface="Calibri" panose="020F0502020204030204" pitchFamily="34" charset="0"/>
            </a:endParaRPr>
          </a:p>
          <a:p>
            <a:pPr marL="0" indent="0">
              <a:lnSpc>
                <a:spcPct val="120000"/>
              </a:lnSpc>
              <a:spcBef>
                <a:spcPts val="600"/>
              </a:spcBef>
              <a:spcAft>
                <a:spcPts val="600"/>
              </a:spcAft>
              <a:buNone/>
            </a:pPr>
            <a:r>
              <a:rPr lang="en-US" sz="2900" dirty="0">
                <a:latin typeface="Calibri" panose="020F0502020204030204" pitchFamily="34" charset="0"/>
                <a:cs typeface="Calibri" panose="020F0502020204030204" pitchFamily="34" charset="0"/>
              </a:rPr>
              <a:t>Initially I started with a keras Model of LeNet architecture but with input 32X32X3. I chose LeNet architecture as the architecture is small and faster and trained on 28X28 MNIST image dataset, good for smaller dataset with small image dimensions. Running the test on this model gave out an validation accuracy close to 90% with different epochs (5, 10, 20) but not more. Looking at the validation loss seems to indicate that the model was overfitting as the validation accuracy was below 90% and training accuracy above 97%. The next approach I introduced was batch normalization along with a drop-out of 0.1 to counter the overfitting (</a:t>
            </a:r>
            <a:r>
              <a:rPr lang="en-US" sz="2900" u="sng" dirty="0">
                <a:latin typeface="Calibri" panose="020F0502020204030204" pitchFamily="34" charset="0"/>
                <a:cs typeface="Calibri" panose="020F0502020204030204" pitchFamily="34" charset="0"/>
              </a:rPr>
              <a:t>cs231n.github.io/neural-networks-2</a:t>
            </a:r>
            <a:r>
              <a:rPr lang="en-US" sz="2900" dirty="0">
                <a:latin typeface="Calibri" panose="020F0502020204030204" pitchFamily="34" charset="0"/>
                <a:cs typeface="Calibri" panose="020F0502020204030204" pitchFamily="34" charset="0"/>
              </a:rPr>
              <a:t> </a:t>
            </a:r>
            <a:r>
              <a:rPr lang="en-US" sz="2900" i="1" dirty="0">
                <a:latin typeface="Calibri" panose="020F0502020204030204" pitchFamily="34" charset="0"/>
                <a:cs typeface="Calibri" panose="020F0502020204030204" pitchFamily="34" charset="0"/>
              </a:rPr>
              <a:t>Batch Normalization and Dropout</a:t>
            </a:r>
            <a:r>
              <a:rPr lang="en-US" sz="2900" dirty="0">
                <a:latin typeface="Calibri" panose="020F0502020204030204" pitchFamily="34" charset="0"/>
                <a:cs typeface="Calibri" panose="020F0502020204030204" pitchFamily="34" charset="0"/>
              </a:rPr>
              <a:t>). This bumped up the validation accuracy by 2-3%. Next I started tweaking the number of  filters set on the 2 convolution layers as increasing the number of filters would help extract more image features out of the image. I played with a few combinations (4, 8, 16, 32, 64) and finally settled for 8 in first convolution layer and 16 in the second one considering the accuracy and speed of the network. At this point my accuracy was into the 93 percentile but wanted to check if I could better it.  So the next thing I introduced was more convolution layers along the lines of this article (</a:t>
            </a:r>
            <a:r>
              <a:rPr lang="en-US" sz="2900" u="sng" dirty="0">
                <a:latin typeface="Calibri" panose="020F0502020204030204" pitchFamily="34" charset="0"/>
                <a:cs typeface="Calibri" panose="020F0502020204030204" pitchFamily="34" charset="0"/>
              </a:rPr>
              <a:t>chsasank.github.io/keras-tutorial.html</a:t>
            </a:r>
            <a:r>
              <a:rPr lang="en-US" sz="2900" dirty="0">
                <a:latin typeface="Calibri" panose="020F0502020204030204" pitchFamily="34" charset="0"/>
                <a:cs typeface="Calibri" panose="020F0502020204030204" pitchFamily="34" charset="0"/>
              </a:rPr>
              <a:t>), however I had to remove the stride of 2 on the max pooling layers as the model was running out of the image output space. At this point I had 2 Convolution 5x5, filter=8 and 2 Convolution 5x5, filter=16 layers with dropout increased to 0.2 and was getting accuracy of over 94%. In the end, I changed the last two convolution layers to use kernel size of 3X3 as that would help capture finer image details and it helped increase the accuracy to 96%. This model was smaller (50,459 parameters) and faster and got me the test accuracy of close to 95% with just 5 epochs, so I settled for it.</a:t>
            </a:r>
            <a:endParaRPr lang="en-US" altLang="en-US" sz="1400" dirty="0">
              <a:latin typeface="Calibri" panose="020F0502020204030204" pitchFamily="34" charset="0"/>
              <a:cs typeface="Calibri" panose="020F0502020204030204" pitchFamily="34" charset="0"/>
            </a:endParaRPr>
          </a:p>
          <a:p>
            <a:pPr marL="173736" lvl="1" indent="0">
              <a:lnSpc>
                <a:spcPct val="120000"/>
              </a:lnSpc>
              <a:spcBef>
                <a:spcPts val="0"/>
              </a:spcBef>
              <a:spcAft>
                <a:spcPts val="0"/>
              </a:spcAft>
              <a:buNone/>
            </a:pPr>
            <a:r>
              <a:rPr lang="en-US" sz="3400" dirty="0">
                <a:latin typeface="Calibri" panose="020F0502020204030204" pitchFamily="34" charset="0"/>
                <a:cs typeface="Calibri" panose="020F0502020204030204" pitchFamily="34" charset="0"/>
              </a:rPr>
              <a:t>My final model results were:</a:t>
            </a:r>
          </a:p>
          <a:p>
            <a:pPr marL="173736" lvl="1" indent="0">
              <a:lnSpc>
                <a:spcPct val="120000"/>
              </a:lnSpc>
              <a:spcBef>
                <a:spcPts val="0"/>
              </a:spcBef>
              <a:spcAft>
                <a:spcPts val="0"/>
              </a:spcAft>
              <a:buNone/>
            </a:pPr>
            <a:r>
              <a:rPr lang="en-US" sz="3400" dirty="0">
                <a:latin typeface="Calibri" panose="020F0502020204030204" pitchFamily="34" charset="0"/>
                <a:cs typeface="Calibri" panose="020F0502020204030204" pitchFamily="34" charset="0"/>
              </a:rPr>
              <a:t>Training set accuracy of 99.21 %</a:t>
            </a:r>
          </a:p>
          <a:p>
            <a:pPr marL="173736" lvl="1" indent="0">
              <a:lnSpc>
                <a:spcPct val="120000"/>
              </a:lnSpc>
              <a:spcBef>
                <a:spcPts val="0"/>
              </a:spcBef>
              <a:spcAft>
                <a:spcPts val="0"/>
              </a:spcAft>
              <a:buNone/>
            </a:pPr>
            <a:r>
              <a:rPr lang="en-US" sz="3400" dirty="0">
                <a:latin typeface="Calibri" panose="020F0502020204030204" pitchFamily="34" charset="0"/>
                <a:cs typeface="Calibri" panose="020F0502020204030204" pitchFamily="34" charset="0"/>
              </a:rPr>
              <a:t>Validation set accuracy of 96.03 %</a:t>
            </a:r>
          </a:p>
          <a:p>
            <a:pPr marL="173736" lvl="1" indent="0">
              <a:lnSpc>
                <a:spcPct val="120000"/>
              </a:lnSpc>
              <a:spcBef>
                <a:spcPts val="0"/>
              </a:spcBef>
              <a:spcAft>
                <a:spcPts val="0"/>
              </a:spcAft>
              <a:buNone/>
            </a:pPr>
            <a:r>
              <a:rPr lang="en-US" sz="3400" dirty="0">
                <a:latin typeface="Calibri" panose="020F0502020204030204" pitchFamily="34" charset="0"/>
                <a:cs typeface="Calibri" panose="020F0502020204030204" pitchFamily="34" charset="0"/>
              </a:rPr>
              <a:t>Test set accuracy of 94.02 %</a:t>
            </a:r>
          </a:p>
        </p:txBody>
      </p:sp>
      <p:sp>
        <p:nvSpPr>
          <p:cNvPr id="6" name="Rectangle 2">
            <a:extLst>
              <a:ext uri="{FF2B5EF4-FFF2-40B4-BE49-F238E27FC236}">
                <a16:creationId xmlns:a16="http://schemas.microsoft.com/office/drawing/2014/main" id="{B8FBD0AE-382C-43B9-AE0D-BC1154349739}"/>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3081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499616"/>
          </a:xfrm>
        </p:spPr>
        <p:txBody>
          <a:bodyPr>
            <a:normAutofit/>
          </a:bodyPr>
          <a:lstStyle/>
          <a:p>
            <a:r>
              <a:rPr lang="en-US" dirty="0"/>
              <a:t>Test Model on New Images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115123" y="1879204"/>
            <a:ext cx="9489687" cy="4393580"/>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New Test Images from Web</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Here are seven German traffic signs that I found on the web</a:t>
            </a:r>
          </a:p>
          <a:p>
            <a:pPr marL="0" indent="0">
              <a:spcBef>
                <a:spcPts val="600"/>
              </a:spcBef>
              <a:spcAft>
                <a:spcPts val="600"/>
              </a:spcAft>
              <a:buNone/>
            </a:pPr>
            <a:endParaRPr lang="en-US" sz="1400" dirty="0">
              <a:latin typeface="Calibri" panose="020F0502020204030204" pitchFamily="34" charset="0"/>
              <a:cs typeface="Calibri" panose="020F0502020204030204" pitchFamily="34" charset="0"/>
            </a:endParaRP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a:p>
            <a:pPr marL="0" indent="0">
              <a:spcBef>
                <a:spcPts val="600"/>
              </a:spcBef>
              <a:spcAft>
                <a:spcPts val="600"/>
              </a:spcAft>
              <a:buNone/>
            </a:pPr>
            <a:r>
              <a:rPr lang="en-US" sz="1400" dirty="0">
                <a:latin typeface="Calibri" panose="020F0502020204030204" pitchFamily="34" charset="0"/>
                <a:cs typeface="Calibri" panose="020F0502020204030204" pitchFamily="34" charset="0"/>
              </a:rPr>
              <a:t>The images are of varying sizes but clear except for the first i.e. No passing for vehicles over 3.5 metric tons image. The varying sizes would be standardized by resizing them all to 32X32X3 and then normalized before predicting their classes.</a:t>
            </a:r>
          </a:p>
          <a:p>
            <a:pPr marL="0" indent="0">
              <a:lnSpc>
                <a:spcPct val="50000"/>
              </a:lnSpc>
              <a:spcBef>
                <a:spcPts val="600"/>
              </a:spcBef>
              <a:spcAft>
                <a:spcPts val="600"/>
              </a:spcAft>
              <a:buNone/>
            </a:pPr>
            <a:endParaRPr lang="en-US" sz="1400" dirty="0">
              <a:latin typeface="Calibri" panose="020F0502020204030204" pitchFamily="34" charset="0"/>
              <a:cs typeface="Calibri" panose="020F0502020204030204" pitchFamily="34" charset="0"/>
            </a:endParaRPr>
          </a:p>
          <a:p>
            <a:pPr marL="0" indent="0">
              <a:lnSpc>
                <a:spcPct val="20000"/>
              </a:lnSpc>
              <a:spcBef>
                <a:spcPts val="600"/>
              </a:spcBef>
              <a:spcAft>
                <a:spcPts val="600"/>
              </a:spcAft>
              <a:buNone/>
            </a:pPr>
            <a:r>
              <a:rPr lang="en-US" sz="1400" dirty="0">
                <a:latin typeface="Calibri" panose="020F0502020204030204" pitchFamily="34" charset="0"/>
                <a:cs typeface="Calibri" panose="020F0502020204030204" pitchFamily="34" charset="0"/>
              </a:rPr>
              <a:t>The first image is blurred by the bad weather and might be difficult to classify with the possibility to be mistaken for no passing.</a:t>
            </a:r>
          </a:p>
          <a:p>
            <a:pPr marL="0" indent="0">
              <a:lnSpc>
                <a:spcPct val="20000"/>
              </a:lnSpc>
              <a:spcBef>
                <a:spcPts val="600"/>
              </a:spcBef>
              <a:spcAft>
                <a:spcPts val="600"/>
              </a:spcAft>
              <a:buNone/>
            </a:pPr>
            <a:r>
              <a:rPr lang="en-US" sz="1400" dirty="0">
                <a:latin typeface="Calibri" panose="020F0502020204030204" pitchFamily="34" charset="0"/>
                <a:cs typeface="Calibri" panose="020F0502020204030204" pitchFamily="34" charset="0"/>
              </a:rPr>
              <a:t>The fifth image is taken in the night and is  rotated  and tilted with some background noise (lights) around the sign which can</a:t>
            </a:r>
          </a:p>
          <a:p>
            <a:pPr marL="0" indent="0">
              <a:lnSpc>
                <a:spcPct val="20000"/>
              </a:lnSpc>
              <a:spcBef>
                <a:spcPts val="600"/>
              </a:spcBef>
              <a:spcAft>
                <a:spcPts val="600"/>
              </a:spcAft>
              <a:buNone/>
            </a:pPr>
            <a:r>
              <a:rPr lang="en-US" sz="1400" dirty="0">
                <a:latin typeface="Calibri" panose="020F0502020204030204" pitchFamily="34" charset="0"/>
                <a:cs typeface="Calibri" panose="020F0502020204030204" pitchFamily="34" charset="0"/>
              </a:rPr>
              <a:t>cause it to be difficult to classify it correctly. The remaining ones should be easy to classify since they are more alike</a:t>
            </a:r>
          </a:p>
          <a:p>
            <a:pPr marL="0" indent="0">
              <a:lnSpc>
                <a:spcPct val="20000"/>
              </a:lnSpc>
              <a:spcBef>
                <a:spcPts val="600"/>
              </a:spcBef>
              <a:spcAft>
                <a:spcPts val="600"/>
              </a:spcAft>
              <a:buNone/>
            </a:pPr>
            <a:r>
              <a:rPr lang="en-US" sz="1400" dirty="0">
                <a:latin typeface="Calibri" panose="020F0502020204030204" pitchFamily="34" charset="0"/>
                <a:cs typeface="Calibri" panose="020F0502020204030204" pitchFamily="34" charset="0"/>
              </a:rPr>
              <a:t>to the ones already seen in the training phase.</a:t>
            </a: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B8FBD0AE-382C-43B9-AE0D-BC1154349739}"/>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29E1697-7F6D-4BA7-990F-C95D36A8AE0F}"/>
              </a:ext>
            </a:extLst>
          </p:cNvPr>
          <p:cNvPicPr>
            <a:picLocks noChangeAspect="1"/>
          </p:cNvPicPr>
          <p:nvPr/>
        </p:nvPicPr>
        <p:blipFill>
          <a:blip r:embed="rId3"/>
          <a:stretch>
            <a:fillRect/>
          </a:stretch>
        </p:blipFill>
        <p:spPr>
          <a:xfrm>
            <a:off x="1024127" y="2732969"/>
            <a:ext cx="9444390" cy="1499616"/>
          </a:xfrm>
          <a:prstGeom prst="rect">
            <a:avLst/>
          </a:prstGeom>
        </p:spPr>
      </p:pic>
    </p:spTree>
    <p:extLst>
      <p:ext uri="{BB962C8B-B14F-4D97-AF65-F5344CB8AC3E}">
        <p14:creationId xmlns:p14="http://schemas.microsoft.com/office/powerpoint/2010/main" val="387253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C2D5-2A4E-4C61-89F0-46DB2A583B02}"/>
              </a:ext>
            </a:extLst>
          </p:cNvPr>
          <p:cNvSpPr>
            <a:spLocks noGrp="1"/>
          </p:cNvSpPr>
          <p:nvPr>
            <p:ph type="title"/>
          </p:nvPr>
        </p:nvSpPr>
        <p:spPr>
          <a:xfrm>
            <a:off x="1024127" y="585216"/>
            <a:ext cx="8844701" cy="1499616"/>
          </a:xfrm>
        </p:spPr>
        <p:txBody>
          <a:bodyPr>
            <a:normAutofit/>
          </a:bodyPr>
          <a:lstStyle/>
          <a:p>
            <a:r>
              <a:rPr lang="en-US" dirty="0"/>
              <a:t>Test Model on New Images</a:t>
            </a:r>
          </a:p>
        </p:txBody>
      </p:sp>
      <p:sp>
        <p:nvSpPr>
          <p:cNvPr id="3" name="Content Placeholder 2">
            <a:extLst>
              <a:ext uri="{FF2B5EF4-FFF2-40B4-BE49-F238E27FC236}">
                <a16:creationId xmlns:a16="http://schemas.microsoft.com/office/drawing/2014/main" id="{A9532BF6-87C1-4BF5-A44D-A43CBE35A89F}"/>
              </a:ext>
            </a:extLst>
          </p:cNvPr>
          <p:cNvSpPr>
            <a:spLocks noGrp="1"/>
          </p:cNvSpPr>
          <p:nvPr>
            <p:ph idx="1"/>
          </p:nvPr>
        </p:nvSpPr>
        <p:spPr>
          <a:xfrm>
            <a:off x="1115123" y="1879204"/>
            <a:ext cx="9489687" cy="4393580"/>
          </a:xfrm>
        </p:spPr>
        <p:txBody>
          <a:bodyPr>
            <a:normAutofit/>
          </a:bodyPr>
          <a:lstStyle/>
          <a:p>
            <a:pPr marL="0" indent="0">
              <a:spcBef>
                <a:spcPts val="600"/>
              </a:spcBef>
              <a:spcAft>
                <a:spcPts val="600"/>
              </a:spcAft>
              <a:buNone/>
            </a:pPr>
            <a:r>
              <a:rPr lang="en-US" sz="2000" b="1" u="sng" dirty="0">
                <a:latin typeface="Calibri" panose="020F0502020204030204" pitchFamily="34" charset="0"/>
                <a:cs typeface="Calibri" panose="020F0502020204030204" pitchFamily="34" charset="0"/>
              </a:rPr>
              <a:t>Model prediction on new traffic test images</a:t>
            </a:r>
          </a:p>
          <a:p>
            <a:pPr marL="0" indent="0">
              <a:lnSpc>
                <a:spcPct val="100000"/>
              </a:lnSpc>
              <a:spcBef>
                <a:spcPts val="600"/>
              </a:spcBef>
              <a:spcAft>
                <a:spcPts val="600"/>
              </a:spcAft>
              <a:buNone/>
            </a:pPr>
            <a:r>
              <a:rPr lang="en-US" sz="1400" dirty="0">
                <a:latin typeface="Calibri" panose="020F0502020204030204" pitchFamily="34" charset="0"/>
                <a:cs typeface="Calibri" panose="020F0502020204030204" pitchFamily="34" charset="0"/>
              </a:rPr>
              <a:t>Here are the results of the prediction:</a:t>
            </a:r>
          </a:p>
          <a:p>
            <a:pPr marL="0" indent="0">
              <a:spcBef>
                <a:spcPts val="600"/>
              </a:spcBef>
              <a:spcAft>
                <a:spcPts val="600"/>
              </a:spcAft>
              <a:buNone/>
            </a:pPr>
            <a:endParaRPr lang="en-US" b="1" u="sng" dirty="0">
              <a:latin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B8FBD0AE-382C-43B9-AE0D-BC1154349739}"/>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DFBDB128-497A-4DB7-BA8B-18BE321451D1}"/>
              </a:ext>
            </a:extLst>
          </p:cNvPr>
          <p:cNvGraphicFramePr>
            <a:graphicFrameLocks noGrp="1"/>
          </p:cNvGraphicFramePr>
          <p:nvPr>
            <p:extLst>
              <p:ext uri="{D42A27DB-BD31-4B8C-83A1-F6EECF244321}">
                <p14:modId xmlns:p14="http://schemas.microsoft.com/office/powerpoint/2010/main" val="3997747983"/>
              </p:ext>
            </p:extLst>
          </p:nvPr>
        </p:nvGraphicFramePr>
        <p:xfrm>
          <a:off x="1115123" y="2692909"/>
          <a:ext cx="8527865" cy="2377440"/>
        </p:xfrm>
        <a:graphic>
          <a:graphicData uri="http://schemas.openxmlformats.org/drawingml/2006/table">
            <a:tbl>
              <a:tblPr/>
              <a:tblGrid>
                <a:gridCol w="2975420">
                  <a:extLst>
                    <a:ext uri="{9D8B030D-6E8A-4147-A177-3AD203B41FA5}">
                      <a16:colId xmlns:a16="http://schemas.microsoft.com/office/drawing/2014/main" val="651133944"/>
                    </a:ext>
                  </a:extLst>
                </a:gridCol>
                <a:gridCol w="2975420">
                  <a:extLst>
                    <a:ext uri="{9D8B030D-6E8A-4147-A177-3AD203B41FA5}">
                      <a16:colId xmlns:a16="http://schemas.microsoft.com/office/drawing/2014/main" val="588746861"/>
                    </a:ext>
                  </a:extLst>
                </a:gridCol>
                <a:gridCol w="2577025">
                  <a:extLst>
                    <a:ext uri="{9D8B030D-6E8A-4147-A177-3AD203B41FA5}">
                      <a16:colId xmlns:a16="http://schemas.microsoft.com/office/drawing/2014/main" val="4070863230"/>
                    </a:ext>
                  </a:extLst>
                </a:gridCol>
              </a:tblGrid>
              <a:tr h="0">
                <a:tc>
                  <a:txBody>
                    <a:bodyPr/>
                    <a:lstStyle/>
                    <a:p>
                      <a:pPr algn="ctr"/>
                      <a:r>
                        <a:rPr lang="en-US" sz="1200" b="1" kern="1200" dirty="0">
                          <a:solidFill>
                            <a:schemeClr val="tx1"/>
                          </a:solidFill>
                          <a:latin typeface="Calibri" panose="020F0502020204030204" pitchFamily="34" charset="0"/>
                          <a:ea typeface="+mn-ea"/>
                          <a:cs typeface="Calibri" panose="020F0502020204030204" pitchFamily="34" charset="0"/>
                        </a:rPr>
                        <a:t>Image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kern="1200" dirty="0">
                          <a:solidFill>
                            <a:schemeClr val="tx1"/>
                          </a:solidFill>
                          <a:latin typeface="Calibri" panose="020F0502020204030204" pitchFamily="34" charset="0"/>
                          <a:ea typeface="+mn-ea"/>
                          <a:cs typeface="Calibri" panose="020F0502020204030204" pitchFamily="34" charset="0"/>
                        </a:rPr>
                        <a:t>Prediction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kern="1200" dirty="0">
                          <a:solidFill>
                            <a:schemeClr val="tx1"/>
                          </a:solidFill>
                          <a:latin typeface="Calibri" panose="020F0502020204030204" pitchFamily="34" charset="0"/>
                          <a:ea typeface="+mn-ea"/>
                          <a:cs typeface="Calibri" panose="020F0502020204030204" pitchFamily="34" charset="0"/>
                        </a:rPr>
                        <a:t>Individual class accuracy in Test set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42713819"/>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No passing for vehicles over 3.5 metric tons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No passing for vehicles over 3.5 metric tons</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dirty="0">
                          <a:solidFill>
                            <a:schemeClr val="tx1"/>
                          </a:solidFill>
                        </a:rPr>
                        <a:t>98.94 %</a:t>
                      </a:r>
                      <a:endParaRPr lang="en-US" sz="1200" kern="1200" dirty="0">
                        <a:solidFill>
                          <a:schemeClr val="tx1"/>
                        </a:solidFill>
                        <a:latin typeface="Calibri" panose="020F0502020204030204" pitchFamily="34" charset="0"/>
                        <a:ea typeface="+mn-ea"/>
                        <a:cs typeface="Calibri" panose="020F0502020204030204" pitchFamily="34" charset="0"/>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83557592"/>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Speed limit (30km/h)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Speed limit (30km/h)</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mn-lt"/>
                          <a:ea typeface="+mn-ea"/>
                          <a:cs typeface="+mn-cs"/>
                        </a:rPr>
                        <a:t>96.53 %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92143273"/>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Bumpy road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Bumpy road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kern="1200" dirty="0">
                          <a:solidFill>
                            <a:schemeClr val="tx1"/>
                          </a:solidFill>
                          <a:latin typeface="+mn-lt"/>
                          <a:ea typeface="+mn-ea"/>
                          <a:cs typeface="+mn-cs"/>
                        </a:rPr>
                        <a:t>93.33 %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8145763"/>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General caution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General caution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mn-lt"/>
                          <a:ea typeface="+mn-ea"/>
                          <a:cs typeface="+mn-cs"/>
                        </a:rPr>
                        <a:t>81.03 %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536986035"/>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Road narrows on the right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General caution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mn-lt"/>
                          <a:ea typeface="+mn-ea"/>
                          <a:cs typeface="+mn-cs"/>
                        </a:rPr>
                        <a:t>83.33 %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783984012"/>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Road work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Road work</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sz="1200" kern="1200" dirty="0">
                          <a:solidFill>
                            <a:schemeClr val="tx1"/>
                          </a:solidFill>
                          <a:latin typeface="+mn-lt"/>
                          <a:ea typeface="+mn-ea"/>
                          <a:cs typeface="+mn-cs"/>
                        </a:rPr>
                        <a:t>87.92 %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062052775"/>
                  </a:ext>
                </a:extLst>
              </a:tr>
              <a:tr h="0">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Stop</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kern="1200" dirty="0">
                          <a:solidFill>
                            <a:schemeClr val="tx1"/>
                          </a:solidFill>
                          <a:latin typeface="Calibri" panose="020F0502020204030204" pitchFamily="34" charset="0"/>
                          <a:ea typeface="+mn-ea"/>
                          <a:cs typeface="Calibri" panose="020F0502020204030204" pitchFamily="34" charset="0"/>
                        </a:rPr>
                        <a:t>Stop</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200" kern="1200" dirty="0">
                          <a:solidFill>
                            <a:schemeClr val="tx1"/>
                          </a:solidFill>
                          <a:latin typeface="+mn-lt"/>
                          <a:ea typeface="+mn-ea"/>
                          <a:cs typeface="+mn-cs"/>
                        </a:rPr>
                        <a:t>99.63 % </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48868570"/>
                  </a:ext>
                </a:extLst>
              </a:tr>
            </a:tbl>
          </a:graphicData>
        </a:graphic>
      </p:graphicFrame>
      <p:sp>
        <p:nvSpPr>
          <p:cNvPr id="9" name="Rectangle 8">
            <a:extLst>
              <a:ext uri="{FF2B5EF4-FFF2-40B4-BE49-F238E27FC236}">
                <a16:creationId xmlns:a16="http://schemas.microsoft.com/office/drawing/2014/main" id="{C4428C20-093B-434C-B7FD-950FF761BE13}"/>
              </a:ext>
            </a:extLst>
          </p:cNvPr>
          <p:cNvSpPr/>
          <p:nvPr/>
        </p:nvSpPr>
        <p:spPr>
          <a:xfrm>
            <a:off x="1069624" y="5131376"/>
            <a:ext cx="8618861" cy="954107"/>
          </a:xfrm>
          <a:prstGeom prst="rect">
            <a:avLst/>
          </a:prstGeom>
        </p:spPr>
        <p:txBody>
          <a:bodyPr wrap="square">
            <a:spAutoFit/>
          </a:bodyPr>
          <a:lstStyle/>
          <a:p>
            <a:r>
              <a:rPr lang="en-US" sz="1400" dirty="0">
                <a:latin typeface="Calibri" panose="020F0502020204030204" pitchFamily="34" charset="0"/>
                <a:cs typeface="Calibri" panose="020F0502020204030204" pitchFamily="34" charset="0"/>
              </a:rPr>
              <a:t>The model was able to correctly guess 6 of the 7 traffic signs, which gives an accuracy of 85.71%.  The road narrows image got mistaken for  general caution probably because they look similar, however it is not obvious which one should have been selected since both performed evenly on the test set. The rest were classified correctly which compares favorably to the accuracy of individual classes on the test set.</a:t>
            </a:r>
          </a:p>
        </p:txBody>
      </p:sp>
    </p:spTree>
    <p:extLst>
      <p:ext uri="{BB962C8B-B14F-4D97-AF65-F5344CB8AC3E}">
        <p14:creationId xmlns:p14="http://schemas.microsoft.com/office/powerpoint/2010/main" val="2341762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5434</TotalTime>
  <Words>1505</Words>
  <Application>Microsoft Office PowerPoint</Application>
  <PresentationFormat>Widescreen</PresentationFormat>
  <Paragraphs>142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Traffic Sign Classifier</vt:lpstr>
      <vt:lpstr>Data Set Summary &amp; Exploration</vt:lpstr>
      <vt:lpstr>Data Set Summary &amp; Exploration</vt:lpstr>
      <vt:lpstr>Design and Test a Model Architecture</vt:lpstr>
      <vt:lpstr>Design and Test a Model Architecture</vt:lpstr>
      <vt:lpstr>Design and Test a Model Architecture</vt:lpstr>
      <vt:lpstr>Design and Test a Model Architecture</vt:lpstr>
      <vt:lpstr>Test Model on New Images</vt:lpstr>
      <vt:lpstr>Test Model on New Images</vt:lpstr>
      <vt:lpstr>Test Model on New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Links</dc:title>
  <dc:creator>Modyil, Alex Abraham</dc:creator>
  <cp:lastModifiedBy>Modyil, Alex Abraham</cp:lastModifiedBy>
  <cp:revision>239</cp:revision>
  <dcterms:created xsi:type="dcterms:W3CDTF">2018-02-05T06:33:34Z</dcterms:created>
  <dcterms:modified xsi:type="dcterms:W3CDTF">2018-03-24T06:35:32Z</dcterms:modified>
</cp:coreProperties>
</file>