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aleway Bold" charset="1" panose="00000000000000000000"/>
      <p:regular r:id="rId22"/>
    </p:embeddedFont>
    <p:embeddedFont>
      <p:font typeface="Montaser Arabic Bold" charset="1" panose="00000800000000000000"/>
      <p:regular r:id="rId23"/>
    </p:embeddedFont>
    <p:embeddedFont>
      <p:font typeface="Montaser Arabic" charset="1" panose="00000500000000000000"/>
      <p:regular r:id="rId24"/>
    </p:embeddedFont>
    <p:embeddedFont>
      <p:font typeface="Helios Extended" charset="1" panose="02000505040000020004"/>
      <p:regular r:id="rId25"/>
    </p:embeddedFont>
    <p:embeddedFont>
      <p:font typeface="Open Sans" charset="1" panose="020B0606030504020204"/>
      <p:regular r:id="rId26"/>
    </p:embeddedFont>
    <p:embeddedFont>
      <p:font typeface="Open Sans Bold" charset="1" panose="020B0806030504020204"/>
      <p:regular r:id="rId27"/>
    </p:embeddedFont>
    <p:embeddedFont>
      <p:font typeface="Inter Bold" charset="1" panose="020B0802030000000004"/>
      <p:regular r:id="rId28"/>
    </p:embeddedFont>
    <p:embeddedFont>
      <p:font typeface="Inter" charset="1" panose="020B0502030000000004"/>
      <p:regular r:id="rId29"/>
    </p:embeddedFont>
    <p:embeddedFont>
      <p:font typeface="Inter Bold Italics" charset="1" panose="020B0802030000000004"/>
      <p:regular r:id="rId30"/>
    </p:embeddedFont>
    <p:embeddedFont>
      <p:font typeface="Inter Italics" charset="1" panose="020B05020300000000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17" Target="../media/image34.png" Type="http://schemas.openxmlformats.org/officeDocument/2006/relationships/image"/><Relationship Id="rId18" Target="../media/image35.svg" Type="http://schemas.openxmlformats.org/officeDocument/2006/relationships/image"/><Relationship Id="rId2" Target="../media/image19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4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2.jpeg" Type="http://schemas.openxmlformats.org/officeDocument/2006/relationships/image"/><Relationship Id="rId5" Target="../media/image43.jpe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8.png" Type="http://schemas.openxmlformats.org/officeDocument/2006/relationships/image"/><Relationship Id="rId7" Target="../embeddings/oleObject1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11" Target="../media/image28.png" Type="http://schemas.openxmlformats.org/officeDocument/2006/relationships/image"/><Relationship Id="rId12" Target="../media/image29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2" Target="../media/image19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27790" y="3025717"/>
            <a:ext cx="8288735" cy="7549656"/>
          </a:xfrm>
          <a:custGeom>
            <a:avLst/>
            <a:gdLst/>
            <a:ahLst/>
            <a:cxnLst/>
            <a:rect r="r" b="b" t="t" l="l"/>
            <a:pathLst>
              <a:path h="7549656" w="8288735">
                <a:moveTo>
                  <a:pt x="0" y="0"/>
                </a:moveTo>
                <a:lnTo>
                  <a:pt x="8288735" y="0"/>
                </a:lnTo>
                <a:lnTo>
                  <a:pt x="8288735" y="7549656"/>
                </a:lnTo>
                <a:lnTo>
                  <a:pt x="0" y="7549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459514" y="-1673036"/>
            <a:ext cx="2794156" cy="5846533"/>
          </a:xfrm>
          <a:custGeom>
            <a:avLst/>
            <a:gdLst/>
            <a:ahLst/>
            <a:cxnLst/>
            <a:rect r="r" b="b" t="t" l="l"/>
            <a:pathLst>
              <a:path h="5846533" w="2794156">
                <a:moveTo>
                  <a:pt x="0" y="5846533"/>
                </a:moveTo>
                <a:lnTo>
                  <a:pt x="2794156" y="5846533"/>
                </a:lnTo>
                <a:lnTo>
                  <a:pt x="2794156" y="0"/>
                </a:lnTo>
                <a:lnTo>
                  <a:pt x="0" y="0"/>
                </a:lnTo>
                <a:lnTo>
                  <a:pt x="0" y="584653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28870" y="7929234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81263" y="766104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55020" y="3025798"/>
            <a:ext cx="14491076" cy="3668110"/>
            <a:chOff x="0" y="0"/>
            <a:chExt cx="19321435" cy="489081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17330134" cy="4383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735"/>
                </a:lnSpc>
              </a:pPr>
              <a:r>
                <a:rPr lang="en-US" b="true" sz="11577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Desarrollo Proyecto APT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507696"/>
              <a:ext cx="19321435" cy="3831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Capstone_003D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1282" y="9040906"/>
            <a:ext cx="5177159" cy="1174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000" b="true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Integrantes:</a:t>
            </a:r>
          </a:p>
          <a:p>
            <a:pPr algn="just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Benjamín Briceño</a:t>
            </a:r>
          </a:p>
          <a:p>
            <a:pPr algn="just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Alexis Martínez</a:t>
            </a:r>
          </a:p>
          <a:p>
            <a:pPr algn="just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Joaquín Parada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9918" y="10021224"/>
            <a:ext cx="1001509" cy="500755"/>
          </a:xfrm>
          <a:custGeom>
            <a:avLst/>
            <a:gdLst/>
            <a:ahLst/>
            <a:cxnLst/>
            <a:rect r="r" b="b" t="t" l="l"/>
            <a:pathLst>
              <a:path h="500755" w="1001509">
                <a:moveTo>
                  <a:pt x="0" y="0"/>
                </a:moveTo>
                <a:lnTo>
                  <a:pt x="1001509" y="0"/>
                </a:lnTo>
                <a:lnTo>
                  <a:pt x="1001509" y="500755"/>
                </a:lnTo>
                <a:lnTo>
                  <a:pt x="0" y="500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198036" y="-184027"/>
            <a:ext cx="1269104" cy="1269104"/>
          </a:xfrm>
          <a:custGeom>
            <a:avLst/>
            <a:gdLst/>
            <a:ahLst/>
            <a:cxnLst/>
            <a:rect r="r" b="b" t="t" l="l"/>
            <a:pathLst>
              <a:path h="1269104" w="1269104">
                <a:moveTo>
                  <a:pt x="0" y="0"/>
                </a:moveTo>
                <a:lnTo>
                  <a:pt x="1269104" y="0"/>
                </a:lnTo>
                <a:lnTo>
                  <a:pt x="1269104" y="1269104"/>
                </a:lnTo>
                <a:lnTo>
                  <a:pt x="0" y="1269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8816" y="-184027"/>
            <a:ext cx="745965" cy="607962"/>
          </a:xfrm>
          <a:custGeom>
            <a:avLst/>
            <a:gdLst/>
            <a:ahLst/>
            <a:cxnLst/>
            <a:rect r="r" b="b" t="t" l="l"/>
            <a:pathLst>
              <a:path h="607962" w="745965">
                <a:moveTo>
                  <a:pt x="0" y="0"/>
                </a:moveTo>
                <a:lnTo>
                  <a:pt x="745965" y="0"/>
                </a:lnTo>
                <a:lnTo>
                  <a:pt x="745965" y="607962"/>
                </a:lnTo>
                <a:lnTo>
                  <a:pt x="0" y="6079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915017" y="9914017"/>
            <a:ext cx="745965" cy="607962"/>
          </a:xfrm>
          <a:custGeom>
            <a:avLst/>
            <a:gdLst/>
            <a:ahLst/>
            <a:cxnLst/>
            <a:rect r="r" b="b" t="t" l="l"/>
            <a:pathLst>
              <a:path h="607962" w="745965">
                <a:moveTo>
                  <a:pt x="0" y="0"/>
                </a:moveTo>
                <a:lnTo>
                  <a:pt x="745966" y="0"/>
                </a:lnTo>
                <a:lnTo>
                  <a:pt x="745966" y="607962"/>
                </a:lnTo>
                <a:lnTo>
                  <a:pt x="0" y="6079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06002" y="6677017"/>
            <a:ext cx="1950207" cy="1245695"/>
          </a:xfrm>
          <a:custGeom>
            <a:avLst/>
            <a:gdLst/>
            <a:ahLst/>
            <a:cxnLst/>
            <a:rect r="r" b="b" t="t" l="l"/>
            <a:pathLst>
              <a:path h="1245695" w="1950207">
                <a:moveTo>
                  <a:pt x="0" y="0"/>
                </a:moveTo>
                <a:lnTo>
                  <a:pt x="1950207" y="0"/>
                </a:lnTo>
                <a:lnTo>
                  <a:pt x="1950207" y="1245695"/>
                </a:lnTo>
                <a:lnTo>
                  <a:pt x="0" y="12456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7198036" y="78485"/>
            <a:ext cx="1397171" cy="263716"/>
          </a:xfrm>
          <a:custGeom>
            <a:avLst/>
            <a:gdLst/>
            <a:ahLst/>
            <a:cxnLst/>
            <a:rect r="r" b="b" t="t" l="l"/>
            <a:pathLst>
              <a:path h="263716" w="1397171">
                <a:moveTo>
                  <a:pt x="1397172" y="0"/>
                </a:moveTo>
                <a:lnTo>
                  <a:pt x="0" y="0"/>
                </a:lnTo>
                <a:lnTo>
                  <a:pt x="0" y="263716"/>
                </a:lnTo>
                <a:lnTo>
                  <a:pt x="1397172" y="263716"/>
                </a:lnTo>
                <a:lnTo>
                  <a:pt x="139717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070637" y="671049"/>
            <a:ext cx="590345" cy="357651"/>
          </a:xfrm>
          <a:custGeom>
            <a:avLst/>
            <a:gdLst/>
            <a:ahLst/>
            <a:cxnLst/>
            <a:rect r="r" b="b" t="t" l="l"/>
            <a:pathLst>
              <a:path h="357651" w="590345">
                <a:moveTo>
                  <a:pt x="0" y="0"/>
                </a:moveTo>
                <a:lnTo>
                  <a:pt x="590346" y="0"/>
                </a:lnTo>
                <a:lnTo>
                  <a:pt x="590346" y="357651"/>
                </a:lnTo>
                <a:lnTo>
                  <a:pt x="0" y="35765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2112946" y="7537049"/>
            <a:ext cx="3564095" cy="2984930"/>
          </a:xfrm>
          <a:custGeom>
            <a:avLst/>
            <a:gdLst/>
            <a:ahLst/>
            <a:cxnLst/>
            <a:rect r="r" b="b" t="t" l="l"/>
            <a:pathLst>
              <a:path h="2984930" w="3564095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888338" y="266700"/>
            <a:ext cx="2511324" cy="1450942"/>
            <a:chOff x="0" y="0"/>
            <a:chExt cx="1038216" cy="599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8216" cy="599840"/>
            </a:xfrm>
            <a:custGeom>
              <a:avLst/>
              <a:gdLst/>
              <a:ahLst/>
              <a:cxnLst/>
              <a:rect r="r" b="b" t="t" l="l"/>
              <a:pathLst>
                <a:path h="599840" w="1038216">
                  <a:moveTo>
                    <a:pt x="61656" y="0"/>
                  </a:moveTo>
                  <a:lnTo>
                    <a:pt x="976560" y="0"/>
                  </a:lnTo>
                  <a:cubicBezTo>
                    <a:pt x="1010612" y="0"/>
                    <a:pt x="1038216" y="27604"/>
                    <a:pt x="1038216" y="61656"/>
                  </a:cubicBezTo>
                  <a:lnTo>
                    <a:pt x="1038216" y="538183"/>
                  </a:lnTo>
                  <a:cubicBezTo>
                    <a:pt x="1038216" y="554536"/>
                    <a:pt x="1031720" y="570218"/>
                    <a:pt x="1020158" y="581781"/>
                  </a:cubicBezTo>
                  <a:cubicBezTo>
                    <a:pt x="1008595" y="593344"/>
                    <a:pt x="992913" y="599840"/>
                    <a:pt x="976560" y="599840"/>
                  </a:cubicBezTo>
                  <a:lnTo>
                    <a:pt x="61656" y="599840"/>
                  </a:lnTo>
                  <a:cubicBezTo>
                    <a:pt x="45304" y="599840"/>
                    <a:pt x="29621" y="593344"/>
                    <a:pt x="18059" y="581781"/>
                  </a:cubicBezTo>
                  <a:cubicBezTo>
                    <a:pt x="6496" y="570218"/>
                    <a:pt x="0" y="554536"/>
                    <a:pt x="0" y="538183"/>
                  </a:cubicBezTo>
                  <a:lnTo>
                    <a:pt x="0" y="61656"/>
                  </a:lnTo>
                  <a:cubicBezTo>
                    <a:pt x="0" y="45304"/>
                    <a:pt x="6496" y="29621"/>
                    <a:pt x="18059" y="18059"/>
                  </a:cubicBezTo>
                  <a:cubicBezTo>
                    <a:pt x="29621" y="6496"/>
                    <a:pt x="45304" y="0"/>
                    <a:pt x="6165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3BB8B2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38216" cy="637940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8324293" y="695642"/>
            <a:ext cx="1639414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1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NGINX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894887" y="2469147"/>
            <a:ext cx="12498225" cy="7748851"/>
            <a:chOff x="0" y="0"/>
            <a:chExt cx="5166941" cy="32034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166941" cy="3203483"/>
            </a:xfrm>
            <a:custGeom>
              <a:avLst/>
              <a:gdLst/>
              <a:ahLst/>
              <a:cxnLst/>
              <a:rect r="r" b="b" t="t" l="l"/>
              <a:pathLst>
                <a:path h="3203483" w="5166941">
                  <a:moveTo>
                    <a:pt x="12389" y="0"/>
                  </a:moveTo>
                  <a:lnTo>
                    <a:pt x="5154552" y="0"/>
                  </a:lnTo>
                  <a:cubicBezTo>
                    <a:pt x="5161394" y="0"/>
                    <a:pt x="5166941" y="5547"/>
                    <a:pt x="5166941" y="12389"/>
                  </a:cubicBezTo>
                  <a:lnTo>
                    <a:pt x="5166941" y="3191094"/>
                  </a:lnTo>
                  <a:cubicBezTo>
                    <a:pt x="5166941" y="3197936"/>
                    <a:pt x="5161394" y="3203483"/>
                    <a:pt x="5154552" y="3203483"/>
                  </a:cubicBezTo>
                  <a:lnTo>
                    <a:pt x="12389" y="3203483"/>
                  </a:lnTo>
                  <a:cubicBezTo>
                    <a:pt x="5547" y="3203483"/>
                    <a:pt x="0" y="3197936"/>
                    <a:pt x="0" y="3191094"/>
                  </a:cubicBezTo>
                  <a:lnTo>
                    <a:pt x="0" y="12389"/>
                  </a:lnTo>
                  <a:cubicBezTo>
                    <a:pt x="0" y="5547"/>
                    <a:pt x="5547" y="0"/>
                    <a:pt x="12389" y="0"/>
                  </a:cubicBez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81818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5166941" cy="3241583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085559" y="3936134"/>
            <a:ext cx="2511324" cy="1606807"/>
            <a:chOff x="0" y="0"/>
            <a:chExt cx="1038216" cy="6642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38216" cy="664276"/>
            </a:xfrm>
            <a:custGeom>
              <a:avLst/>
              <a:gdLst/>
              <a:ahLst/>
              <a:cxnLst/>
              <a:rect r="r" b="b" t="t" l="l"/>
              <a:pathLst>
                <a:path h="664276" w="1038216">
                  <a:moveTo>
                    <a:pt x="61656" y="0"/>
                  </a:moveTo>
                  <a:lnTo>
                    <a:pt x="976560" y="0"/>
                  </a:lnTo>
                  <a:cubicBezTo>
                    <a:pt x="1010612" y="0"/>
                    <a:pt x="1038216" y="27604"/>
                    <a:pt x="1038216" y="61656"/>
                  </a:cubicBezTo>
                  <a:lnTo>
                    <a:pt x="1038216" y="602620"/>
                  </a:lnTo>
                  <a:cubicBezTo>
                    <a:pt x="1038216" y="618972"/>
                    <a:pt x="1031720" y="634655"/>
                    <a:pt x="1020158" y="646218"/>
                  </a:cubicBezTo>
                  <a:cubicBezTo>
                    <a:pt x="1008595" y="657780"/>
                    <a:pt x="992913" y="664276"/>
                    <a:pt x="976560" y="664276"/>
                  </a:cubicBezTo>
                  <a:lnTo>
                    <a:pt x="61656" y="664276"/>
                  </a:lnTo>
                  <a:cubicBezTo>
                    <a:pt x="45304" y="664276"/>
                    <a:pt x="29621" y="657780"/>
                    <a:pt x="18059" y="646218"/>
                  </a:cubicBezTo>
                  <a:cubicBezTo>
                    <a:pt x="6496" y="634655"/>
                    <a:pt x="0" y="618972"/>
                    <a:pt x="0" y="602620"/>
                  </a:cubicBezTo>
                  <a:lnTo>
                    <a:pt x="0" y="61656"/>
                  </a:lnTo>
                  <a:cubicBezTo>
                    <a:pt x="0" y="45304"/>
                    <a:pt x="6496" y="29621"/>
                    <a:pt x="18059" y="18059"/>
                  </a:cubicBezTo>
                  <a:cubicBezTo>
                    <a:pt x="29621" y="6496"/>
                    <a:pt x="45304" y="0"/>
                    <a:pt x="6165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35A7C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38216" cy="702376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521514" y="4100599"/>
            <a:ext cx="1639414" cy="111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1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API</a:t>
            </a:r>
          </a:p>
          <a:p>
            <a:pPr algn="ctr">
              <a:lnSpc>
                <a:spcPts val="4199"/>
              </a:lnSpc>
            </a:pPr>
            <a:r>
              <a:rPr lang="en-US" sz="2999" spc="1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(NestJS)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598874" y="3936134"/>
            <a:ext cx="3090252" cy="1606807"/>
            <a:chOff x="0" y="0"/>
            <a:chExt cx="1277553" cy="6642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77553" cy="664276"/>
            </a:xfrm>
            <a:custGeom>
              <a:avLst/>
              <a:gdLst/>
              <a:ahLst/>
              <a:cxnLst/>
              <a:rect r="r" b="b" t="t" l="l"/>
              <a:pathLst>
                <a:path h="664276" w="1277553">
                  <a:moveTo>
                    <a:pt x="50105" y="0"/>
                  </a:moveTo>
                  <a:lnTo>
                    <a:pt x="1227448" y="0"/>
                  </a:lnTo>
                  <a:cubicBezTo>
                    <a:pt x="1240737" y="0"/>
                    <a:pt x="1253481" y="5279"/>
                    <a:pt x="1262878" y="14676"/>
                  </a:cubicBezTo>
                  <a:cubicBezTo>
                    <a:pt x="1272274" y="24072"/>
                    <a:pt x="1277553" y="36817"/>
                    <a:pt x="1277553" y="50105"/>
                  </a:cubicBezTo>
                  <a:lnTo>
                    <a:pt x="1277553" y="614171"/>
                  </a:lnTo>
                  <a:cubicBezTo>
                    <a:pt x="1277553" y="627460"/>
                    <a:pt x="1272274" y="640204"/>
                    <a:pt x="1262878" y="649601"/>
                  </a:cubicBezTo>
                  <a:cubicBezTo>
                    <a:pt x="1253481" y="658997"/>
                    <a:pt x="1240737" y="664276"/>
                    <a:pt x="1227448" y="664276"/>
                  </a:cubicBezTo>
                  <a:lnTo>
                    <a:pt x="50105" y="664276"/>
                  </a:lnTo>
                  <a:cubicBezTo>
                    <a:pt x="36817" y="664276"/>
                    <a:pt x="24072" y="658997"/>
                    <a:pt x="14676" y="649601"/>
                  </a:cubicBezTo>
                  <a:cubicBezTo>
                    <a:pt x="5279" y="640204"/>
                    <a:pt x="0" y="627460"/>
                    <a:pt x="0" y="614171"/>
                  </a:cubicBezTo>
                  <a:lnTo>
                    <a:pt x="0" y="50105"/>
                  </a:lnTo>
                  <a:cubicBezTo>
                    <a:pt x="0" y="36817"/>
                    <a:pt x="5279" y="24072"/>
                    <a:pt x="14676" y="14676"/>
                  </a:cubicBezTo>
                  <a:cubicBezTo>
                    <a:pt x="24072" y="5279"/>
                    <a:pt x="36817" y="0"/>
                    <a:pt x="50105" y="0"/>
                  </a:cubicBez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35A7C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277553" cy="702376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956896" y="4142002"/>
            <a:ext cx="2374207" cy="111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1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Postgres</a:t>
            </a:r>
          </a:p>
          <a:p>
            <a:pPr algn="ctr">
              <a:lnSpc>
                <a:spcPts val="4199"/>
              </a:lnSpc>
            </a:pPr>
            <a:r>
              <a:rPr lang="en-US" sz="2999" spc="1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(OLTP ACID)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1689251" y="3936134"/>
            <a:ext cx="3090252" cy="1606807"/>
            <a:chOff x="0" y="0"/>
            <a:chExt cx="1277553" cy="66427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77553" cy="664276"/>
            </a:xfrm>
            <a:custGeom>
              <a:avLst/>
              <a:gdLst/>
              <a:ahLst/>
              <a:cxnLst/>
              <a:rect r="r" b="b" t="t" l="l"/>
              <a:pathLst>
                <a:path h="664276" w="1277553">
                  <a:moveTo>
                    <a:pt x="50105" y="0"/>
                  </a:moveTo>
                  <a:lnTo>
                    <a:pt x="1227448" y="0"/>
                  </a:lnTo>
                  <a:cubicBezTo>
                    <a:pt x="1240737" y="0"/>
                    <a:pt x="1253481" y="5279"/>
                    <a:pt x="1262878" y="14676"/>
                  </a:cubicBezTo>
                  <a:cubicBezTo>
                    <a:pt x="1272274" y="24072"/>
                    <a:pt x="1277553" y="36817"/>
                    <a:pt x="1277553" y="50105"/>
                  </a:cubicBezTo>
                  <a:lnTo>
                    <a:pt x="1277553" y="614171"/>
                  </a:lnTo>
                  <a:cubicBezTo>
                    <a:pt x="1277553" y="627460"/>
                    <a:pt x="1272274" y="640204"/>
                    <a:pt x="1262878" y="649601"/>
                  </a:cubicBezTo>
                  <a:cubicBezTo>
                    <a:pt x="1253481" y="658997"/>
                    <a:pt x="1240737" y="664276"/>
                    <a:pt x="1227448" y="664276"/>
                  </a:cubicBezTo>
                  <a:lnTo>
                    <a:pt x="50105" y="664276"/>
                  </a:lnTo>
                  <a:cubicBezTo>
                    <a:pt x="36817" y="664276"/>
                    <a:pt x="24072" y="658997"/>
                    <a:pt x="14676" y="649601"/>
                  </a:cubicBezTo>
                  <a:cubicBezTo>
                    <a:pt x="5279" y="640204"/>
                    <a:pt x="0" y="627460"/>
                    <a:pt x="0" y="614171"/>
                  </a:cubicBezTo>
                  <a:lnTo>
                    <a:pt x="0" y="50105"/>
                  </a:lnTo>
                  <a:cubicBezTo>
                    <a:pt x="0" y="36817"/>
                    <a:pt x="5279" y="24072"/>
                    <a:pt x="14676" y="14676"/>
                  </a:cubicBezTo>
                  <a:cubicBezTo>
                    <a:pt x="24072" y="5279"/>
                    <a:pt x="36817" y="0"/>
                    <a:pt x="50105" y="0"/>
                  </a:cubicBez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35A7C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77553" cy="702376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935941" y="4142002"/>
            <a:ext cx="2596872" cy="111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1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Redis</a:t>
            </a:r>
          </a:p>
          <a:p>
            <a:pPr algn="ctr">
              <a:lnSpc>
                <a:spcPts val="4199"/>
              </a:lnSpc>
            </a:pPr>
            <a:r>
              <a:rPr lang="en-US" sz="2999" spc="1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(Cache/Colas)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67831" y="8148511"/>
            <a:ext cx="2552339" cy="111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1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MinIO</a:t>
            </a:r>
          </a:p>
          <a:p>
            <a:pPr algn="ctr">
              <a:lnSpc>
                <a:spcPts val="4199"/>
              </a:lnSpc>
            </a:pPr>
            <a:r>
              <a:rPr lang="en-US" sz="2999" spc="1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(S3 adjuntos)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1978715" y="7922712"/>
            <a:ext cx="2511324" cy="1648210"/>
            <a:chOff x="0" y="0"/>
            <a:chExt cx="1038216" cy="68139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38216" cy="681393"/>
            </a:xfrm>
            <a:custGeom>
              <a:avLst/>
              <a:gdLst/>
              <a:ahLst/>
              <a:cxnLst/>
              <a:rect r="r" b="b" t="t" l="l"/>
              <a:pathLst>
                <a:path h="681393" w="1038216">
                  <a:moveTo>
                    <a:pt x="61656" y="0"/>
                  </a:moveTo>
                  <a:lnTo>
                    <a:pt x="976560" y="0"/>
                  </a:lnTo>
                  <a:cubicBezTo>
                    <a:pt x="1010612" y="0"/>
                    <a:pt x="1038216" y="27604"/>
                    <a:pt x="1038216" y="61656"/>
                  </a:cubicBezTo>
                  <a:lnTo>
                    <a:pt x="1038216" y="619737"/>
                  </a:lnTo>
                  <a:cubicBezTo>
                    <a:pt x="1038216" y="636089"/>
                    <a:pt x="1031720" y="651772"/>
                    <a:pt x="1020158" y="663335"/>
                  </a:cubicBezTo>
                  <a:cubicBezTo>
                    <a:pt x="1008595" y="674897"/>
                    <a:pt x="992913" y="681393"/>
                    <a:pt x="976560" y="681393"/>
                  </a:cubicBezTo>
                  <a:lnTo>
                    <a:pt x="61656" y="681393"/>
                  </a:lnTo>
                  <a:cubicBezTo>
                    <a:pt x="45304" y="681393"/>
                    <a:pt x="29621" y="674897"/>
                    <a:pt x="18059" y="663335"/>
                  </a:cubicBezTo>
                  <a:cubicBezTo>
                    <a:pt x="6496" y="651772"/>
                    <a:pt x="0" y="636089"/>
                    <a:pt x="0" y="619737"/>
                  </a:cubicBezTo>
                  <a:lnTo>
                    <a:pt x="0" y="61656"/>
                  </a:lnTo>
                  <a:cubicBezTo>
                    <a:pt x="0" y="45304"/>
                    <a:pt x="6496" y="29621"/>
                    <a:pt x="18059" y="18059"/>
                  </a:cubicBezTo>
                  <a:cubicBezTo>
                    <a:pt x="29621" y="6496"/>
                    <a:pt x="45304" y="0"/>
                    <a:pt x="61656" y="0"/>
                  </a:cubicBezTo>
                  <a:close/>
                </a:path>
              </a:pathLst>
            </a:custGeom>
            <a:solidFill>
              <a:srgbClr val="FFFFFF"/>
            </a:solidFill>
            <a:ln w="142875" cap="sq">
              <a:solidFill>
                <a:srgbClr val="4A80BE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38216" cy="719493"/>
            </a:xfrm>
            <a:prstGeom prst="rect">
              <a:avLst/>
            </a:prstGeom>
          </p:spPr>
          <p:txBody>
            <a:bodyPr anchor="ctr" rtlCol="false" tIns="56237" lIns="56237" bIns="56237" rIns="5623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2289197" y="6267373"/>
            <a:ext cx="1890360" cy="111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1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Worker</a:t>
            </a:r>
          </a:p>
          <a:p>
            <a:pPr algn="ctr">
              <a:lnSpc>
                <a:spcPts val="4199"/>
              </a:lnSpc>
            </a:pPr>
            <a:r>
              <a:rPr lang="en-US" sz="2999" spc="1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(BullMQ)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935941" y="8139429"/>
            <a:ext cx="2596872" cy="111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spc="1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IA</a:t>
            </a:r>
          </a:p>
          <a:p>
            <a:pPr algn="ctr">
              <a:lnSpc>
                <a:spcPts val="4199"/>
              </a:lnSpc>
            </a:pPr>
            <a:r>
              <a:rPr lang="en-US" sz="2999" spc="14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(FastAPI)</a:t>
            </a:r>
          </a:p>
        </p:txBody>
      </p:sp>
      <p:sp>
        <p:nvSpPr>
          <p:cNvPr name="AutoShape 36" id="36"/>
          <p:cNvSpPr/>
          <p:nvPr/>
        </p:nvSpPr>
        <p:spPr>
          <a:xfrm>
            <a:off x="5341221" y="5542941"/>
            <a:ext cx="2526609" cy="32031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7" id="37"/>
          <p:cNvSpPr/>
          <p:nvPr/>
        </p:nvSpPr>
        <p:spPr>
          <a:xfrm>
            <a:off x="9144000" y="1717642"/>
            <a:ext cx="0" cy="7515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8" id="38"/>
          <p:cNvSpPr txBox="true"/>
          <p:nvPr/>
        </p:nvSpPr>
        <p:spPr>
          <a:xfrm rot="0">
            <a:off x="6856027" y="2726322"/>
            <a:ext cx="5313380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 i="true" spc="16">
                <a:solidFill>
                  <a:srgbClr val="000000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Red Interna </a:t>
            </a:r>
            <a:r>
              <a:rPr lang="en-US" sz="3399" i="true" spc="16">
                <a:solidFill>
                  <a:srgbClr val="000000"/>
                </a:solidFill>
                <a:latin typeface="Inter Italics"/>
                <a:ea typeface="Inter Italics"/>
                <a:cs typeface="Inter Italics"/>
                <a:sym typeface="Inter Italics"/>
              </a:rPr>
              <a:t>(Docker)</a:t>
            </a:r>
          </a:p>
        </p:txBody>
      </p:sp>
      <p:sp>
        <p:nvSpPr>
          <p:cNvPr name="AutoShape 39" id="39"/>
          <p:cNvSpPr/>
          <p:nvPr/>
        </p:nvSpPr>
        <p:spPr>
          <a:xfrm>
            <a:off x="9144000" y="5542941"/>
            <a:ext cx="3145197" cy="132196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0" id="40"/>
          <p:cNvSpPr/>
          <p:nvPr/>
        </p:nvSpPr>
        <p:spPr>
          <a:xfrm>
            <a:off x="13234377" y="5542941"/>
            <a:ext cx="0" cy="8006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1" id="41"/>
          <p:cNvSpPr/>
          <p:nvPr/>
        </p:nvSpPr>
        <p:spPr>
          <a:xfrm flipH="true">
            <a:off x="13234377" y="7386244"/>
            <a:ext cx="0" cy="5364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2" id="42"/>
          <p:cNvSpPr/>
          <p:nvPr/>
        </p:nvSpPr>
        <p:spPr>
          <a:xfrm>
            <a:off x="10331104" y="8664614"/>
            <a:ext cx="1717378" cy="1347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3" id="43"/>
          <p:cNvSpPr txBox="true"/>
          <p:nvPr/>
        </p:nvSpPr>
        <p:spPr>
          <a:xfrm rot="0">
            <a:off x="10507752" y="698166"/>
            <a:ext cx="1586195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Proxy Inverso y routing interno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316860" y="5626340"/>
            <a:ext cx="1910061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 spc="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Lógica de negocio, validaciones y endpoints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316717" y="5626340"/>
            <a:ext cx="1705381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 spc="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Cache, colas y pub/sub realtime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119639" y="5626340"/>
            <a:ext cx="1910061" cy="8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39"/>
              </a:lnSpc>
            </a:pPr>
            <a:r>
              <a:rPr lang="en-US" sz="1599" spc="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Persistencia transaccional (OLTP)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188969" y="9362632"/>
            <a:ext cx="1910061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Almacenamiento S3-compatible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068654" y="6987139"/>
            <a:ext cx="1910061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Procesamiento asíncrono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984299" y="9618537"/>
            <a:ext cx="2500156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 spc="7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Microservicio extensible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1542772" y="475738"/>
            <a:ext cx="884740" cy="1105925"/>
          </a:xfrm>
          <a:custGeom>
            <a:avLst/>
            <a:gdLst/>
            <a:ahLst/>
            <a:cxnLst/>
            <a:rect r="r" b="b" t="t" l="l"/>
            <a:pathLst>
              <a:path h="1105925" w="884740">
                <a:moveTo>
                  <a:pt x="0" y="0"/>
                </a:moveTo>
                <a:lnTo>
                  <a:pt x="884739" y="0"/>
                </a:lnTo>
                <a:lnTo>
                  <a:pt x="884739" y="1105924"/>
                </a:lnTo>
                <a:lnTo>
                  <a:pt x="0" y="110592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2644846" y="792480"/>
            <a:ext cx="35160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599" spc="12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docker-compose.yml</a:t>
            </a:r>
          </a:p>
        </p:txBody>
      </p:sp>
      <p:sp>
        <p:nvSpPr>
          <p:cNvPr name="AutoShape 52" id="52"/>
          <p:cNvSpPr/>
          <p:nvPr/>
        </p:nvSpPr>
        <p:spPr>
          <a:xfrm>
            <a:off x="6596883" y="4739538"/>
            <a:ext cx="1001991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 flipV="true">
            <a:off x="5288711" y="3905071"/>
            <a:ext cx="8037983" cy="110213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746112" y="87527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1" y="0"/>
                </a:lnTo>
                <a:lnTo>
                  <a:pt x="4527361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427263" y="139255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4538541" y="-1468692"/>
            <a:ext cx="2280767" cy="5218151"/>
          </a:xfrm>
          <a:custGeom>
            <a:avLst/>
            <a:gdLst/>
            <a:ahLst/>
            <a:cxnLst/>
            <a:rect r="r" b="b" t="t" l="l"/>
            <a:pathLst>
              <a:path h="5218151" w="2280767">
                <a:moveTo>
                  <a:pt x="0" y="0"/>
                </a:moveTo>
                <a:lnTo>
                  <a:pt x="2280767" y="0"/>
                </a:lnTo>
                <a:lnTo>
                  <a:pt x="2280767" y="5218151"/>
                </a:lnTo>
                <a:lnTo>
                  <a:pt x="0" y="5218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96152" y="7494835"/>
            <a:ext cx="3564095" cy="2984930"/>
          </a:xfrm>
          <a:custGeom>
            <a:avLst/>
            <a:gdLst/>
            <a:ahLst/>
            <a:cxnLst/>
            <a:rect r="r" b="b" t="t" l="l"/>
            <a:pathLst>
              <a:path h="2984930" w="3564095">
                <a:moveTo>
                  <a:pt x="0" y="2984929"/>
                </a:moveTo>
                <a:lnTo>
                  <a:pt x="3564095" y="2984929"/>
                </a:lnTo>
                <a:lnTo>
                  <a:pt x="3564095" y="0"/>
                </a:lnTo>
                <a:lnTo>
                  <a:pt x="0" y="0"/>
                </a:lnTo>
                <a:lnTo>
                  <a:pt x="0" y="298492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55079" y="1898110"/>
            <a:ext cx="12177841" cy="7535039"/>
          </a:xfrm>
          <a:custGeom>
            <a:avLst/>
            <a:gdLst/>
            <a:ahLst/>
            <a:cxnLst/>
            <a:rect r="r" b="b" t="t" l="l"/>
            <a:pathLst>
              <a:path h="7535039" w="12177841">
                <a:moveTo>
                  <a:pt x="0" y="0"/>
                </a:moveTo>
                <a:lnTo>
                  <a:pt x="12177842" y="0"/>
                </a:lnTo>
                <a:lnTo>
                  <a:pt x="12177842" y="7535039"/>
                </a:lnTo>
                <a:lnTo>
                  <a:pt x="0" y="75350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05217" y="169963"/>
            <a:ext cx="1407756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Desarrollo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746112" y="87527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1" y="0"/>
                </a:lnTo>
                <a:lnTo>
                  <a:pt x="4527361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427263" y="139255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4538541" y="-1468692"/>
            <a:ext cx="2280767" cy="5218151"/>
          </a:xfrm>
          <a:custGeom>
            <a:avLst/>
            <a:gdLst/>
            <a:ahLst/>
            <a:cxnLst/>
            <a:rect r="r" b="b" t="t" l="l"/>
            <a:pathLst>
              <a:path h="5218151" w="2280767">
                <a:moveTo>
                  <a:pt x="0" y="0"/>
                </a:moveTo>
                <a:lnTo>
                  <a:pt x="2280767" y="0"/>
                </a:lnTo>
                <a:lnTo>
                  <a:pt x="2280767" y="5218151"/>
                </a:lnTo>
                <a:lnTo>
                  <a:pt x="0" y="5218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96152" y="7494835"/>
            <a:ext cx="3564095" cy="2984930"/>
          </a:xfrm>
          <a:custGeom>
            <a:avLst/>
            <a:gdLst/>
            <a:ahLst/>
            <a:cxnLst/>
            <a:rect r="r" b="b" t="t" l="l"/>
            <a:pathLst>
              <a:path h="2984930" w="3564095">
                <a:moveTo>
                  <a:pt x="0" y="2984929"/>
                </a:moveTo>
                <a:lnTo>
                  <a:pt x="3564095" y="2984929"/>
                </a:lnTo>
                <a:lnTo>
                  <a:pt x="3564095" y="0"/>
                </a:lnTo>
                <a:lnTo>
                  <a:pt x="0" y="0"/>
                </a:lnTo>
                <a:lnTo>
                  <a:pt x="0" y="298492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00064" y="1465467"/>
            <a:ext cx="11687871" cy="8298388"/>
          </a:xfrm>
          <a:custGeom>
            <a:avLst/>
            <a:gdLst/>
            <a:ahLst/>
            <a:cxnLst/>
            <a:rect r="r" b="b" t="t" l="l"/>
            <a:pathLst>
              <a:path h="8298388" w="11687871">
                <a:moveTo>
                  <a:pt x="0" y="0"/>
                </a:moveTo>
                <a:lnTo>
                  <a:pt x="11687872" y="0"/>
                </a:lnTo>
                <a:lnTo>
                  <a:pt x="11687872" y="8298388"/>
                </a:lnTo>
                <a:lnTo>
                  <a:pt x="0" y="82983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05217" y="169963"/>
            <a:ext cx="1407756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Desarrollo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746112" y="87527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1" y="0"/>
                </a:lnTo>
                <a:lnTo>
                  <a:pt x="4527361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427263" y="139255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4538541" y="-1468692"/>
            <a:ext cx="2280767" cy="5218151"/>
          </a:xfrm>
          <a:custGeom>
            <a:avLst/>
            <a:gdLst/>
            <a:ahLst/>
            <a:cxnLst/>
            <a:rect r="r" b="b" t="t" l="l"/>
            <a:pathLst>
              <a:path h="5218151" w="2280767">
                <a:moveTo>
                  <a:pt x="0" y="0"/>
                </a:moveTo>
                <a:lnTo>
                  <a:pt x="2280767" y="0"/>
                </a:lnTo>
                <a:lnTo>
                  <a:pt x="2280767" y="5218151"/>
                </a:lnTo>
                <a:lnTo>
                  <a:pt x="0" y="5218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96152" y="7494835"/>
            <a:ext cx="3564095" cy="2984930"/>
          </a:xfrm>
          <a:custGeom>
            <a:avLst/>
            <a:gdLst/>
            <a:ahLst/>
            <a:cxnLst/>
            <a:rect r="r" b="b" t="t" l="l"/>
            <a:pathLst>
              <a:path h="2984930" w="3564095">
                <a:moveTo>
                  <a:pt x="0" y="2984929"/>
                </a:moveTo>
                <a:lnTo>
                  <a:pt x="3564095" y="2984929"/>
                </a:lnTo>
                <a:lnTo>
                  <a:pt x="3564095" y="0"/>
                </a:lnTo>
                <a:lnTo>
                  <a:pt x="0" y="0"/>
                </a:lnTo>
                <a:lnTo>
                  <a:pt x="0" y="298492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44992" y="1515220"/>
            <a:ext cx="11998015" cy="8248635"/>
          </a:xfrm>
          <a:custGeom>
            <a:avLst/>
            <a:gdLst/>
            <a:ahLst/>
            <a:cxnLst/>
            <a:rect r="r" b="b" t="t" l="l"/>
            <a:pathLst>
              <a:path h="8248635" w="11998015">
                <a:moveTo>
                  <a:pt x="0" y="0"/>
                </a:moveTo>
                <a:lnTo>
                  <a:pt x="11998016" y="0"/>
                </a:lnTo>
                <a:lnTo>
                  <a:pt x="11998016" y="8248635"/>
                </a:lnTo>
                <a:lnTo>
                  <a:pt x="0" y="824863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05217" y="169963"/>
            <a:ext cx="1407756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Desarrollo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4746112" y="87527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1" y="0"/>
                </a:lnTo>
                <a:lnTo>
                  <a:pt x="4527361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427263" y="139255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4538541" y="-1468692"/>
            <a:ext cx="2280767" cy="5218151"/>
          </a:xfrm>
          <a:custGeom>
            <a:avLst/>
            <a:gdLst/>
            <a:ahLst/>
            <a:cxnLst/>
            <a:rect r="r" b="b" t="t" l="l"/>
            <a:pathLst>
              <a:path h="5218151" w="2280767">
                <a:moveTo>
                  <a:pt x="0" y="0"/>
                </a:moveTo>
                <a:lnTo>
                  <a:pt x="2280767" y="0"/>
                </a:lnTo>
                <a:lnTo>
                  <a:pt x="2280767" y="5218151"/>
                </a:lnTo>
                <a:lnTo>
                  <a:pt x="0" y="5218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196152" y="7494835"/>
            <a:ext cx="3564095" cy="2984930"/>
          </a:xfrm>
          <a:custGeom>
            <a:avLst/>
            <a:gdLst/>
            <a:ahLst/>
            <a:cxnLst/>
            <a:rect r="r" b="b" t="t" l="l"/>
            <a:pathLst>
              <a:path h="2984930" w="3564095">
                <a:moveTo>
                  <a:pt x="0" y="2984929"/>
                </a:moveTo>
                <a:lnTo>
                  <a:pt x="3564095" y="2984929"/>
                </a:lnTo>
                <a:lnTo>
                  <a:pt x="3564095" y="0"/>
                </a:lnTo>
                <a:lnTo>
                  <a:pt x="0" y="0"/>
                </a:lnTo>
                <a:lnTo>
                  <a:pt x="0" y="298492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8832" y="1398688"/>
            <a:ext cx="16730335" cy="8365168"/>
          </a:xfrm>
          <a:custGeom>
            <a:avLst/>
            <a:gdLst/>
            <a:ahLst/>
            <a:cxnLst/>
            <a:rect r="r" b="b" t="t" l="l"/>
            <a:pathLst>
              <a:path h="8365168" w="16730335">
                <a:moveTo>
                  <a:pt x="0" y="0"/>
                </a:moveTo>
                <a:lnTo>
                  <a:pt x="16730336" y="0"/>
                </a:lnTo>
                <a:lnTo>
                  <a:pt x="16730336" y="8365167"/>
                </a:lnTo>
                <a:lnTo>
                  <a:pt x="0" y="83651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05217" y="169963"/>
            <a:ext cx="1407756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Desarrollo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2894" y="5143500"/>
            <a:ext cx="5963630" cy="5431873"/>
          </a:xfrm>
          <a:custGeom>
            <a:avLst/>
            <a:gdLst/>
            <a:ahLst/>
            <a:cxnLst/>
            <a:rect r="r" b="b" t="t" l="l"/>
            <a:pathLst>
              <a:path h="5431873" w="5963630">
                <a:moveTo>
                  <a:pt x="0" y="0"/>
                </a:moveTo>
                <a:lnTo>
                  <a:pt x="5963631" y="0"/>
                </a:lnTo>
                <a:lnTo>
                  <a:pt x="5963631" y="5431873"/>
                </a:lnTo>
                <a:lnTo>
                  <a:pt x="0" y="54318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38494" y="4020725"/>
            <a:ext cx="2654814" cy="4320540"/>
            <a:chOff x="0" y="0"/>
            <a:chExt cx="3539752" cy="576072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29492" t="0" r="29492" b="0"/>
            <a:stretch>
              <a:fillRect/>
            </a:stretch>
          </p:blipFill>
          <p:spPr>
            <a:xfrm flipH="false" flipV="false">
              <a:off x="0" y="0"/>
              <a:ext cx="3539752" cy="5760720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2096222" y="4020725"/>
            <a:ext cx="4086561" cy="4320540"/>
            <a:chOff x="0" y="0"/>
            <a:chExt cx="5448748" cy="576072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5"/>
            <a:srcRect l="18195" t="0" r="18195" b="0"/>
            <a:stretch>
              <a:fillRect/>
            </a:stretch>
          </p:blipFill>
          <p:spPr>
            <a:xfrm flipH="false" flipV="false">
              <a:off x="0" y="0"/>
              <a:ext cx="5448748" cy="5760720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2105217" y="1936210"/>
            <a:ext cx="1407756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Proximos Pasos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-5400000">
            <a:off x="1459514" y="-1673036"/>
            <a:ext cx="2794156" cy="5846533"/>
          </a:xfrm>
          <a:custGeom>
            <a:avLst/>
            <a:gdLst/>
            <a:ahLst/>
            <a:cxnLst/>
            <a:rect r="r" b="b" t="t" l="l"/>
            <a:pathLst>
              <a:path h="5846533" w="2794156">
                <a:moveTo>
                  <a:pt x="0" y="5846533"/>
                </a:moveTo>
                <a:lnTo>
                  <a:pt x="2794156" y="5846533"/>
                </a:lnTo>
                <a:lnTo>
                  <a:pt x="2794156" y="0"/>
                </a:lnTo>
                <a:lnTo>
                  <a:pt x="0" y="0"/>
                </a:lnTo>
                <a:lnTo>
                  <a:pt x="0" y="584653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-1234981" y="7939120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4995619" y="1440180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21189" y="5127530"/>
            <a:ext cx="6122811" cy="203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Desarrollo de Back-end</a:t>
            </a:r>
          </a:p>
          <a:p>
            <a:pPr algn="l"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Desarrollo de Front-end</a:t>
            </a:r>
          </a:p>
          <a:p>
            <a:pPr algn="l" marL="582930" indent="-291465" lvl="1">
              <a:lnSpc>
                <a:spcPts val="4050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Integraciones de Back-end y Front-end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1525" y="3352165"/>
            <a:ext cx="1674495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199"/>
              </a:lnSpc>
              <a:spcBef>
                <a:spcPct val="0"/>
              </a:spcBef>
            </a:pPr>
            <a:r>
              <a:rPr lang="en-US" b="true" sz="1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¡Gracias!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947146" y="3552472"/>
            <a:ext cx="5571779" cy="6878740"/>
          </a:xfrm>
          <a:custGeom>
            <a:avLst/>
            <a:gdLst/>
            <a:ahLst/>
            <a:cxnLst/>
            <a:rect r="r" b="b" t="t" l="l"/>
            <a:pathLst>
              <a:path h="6878740" w="5571779">
                <a:moveTo>
                  <a:pt x="0" y="0"/>
                </a:moveTo>
                <a:lnTo>
                  <a:pt x="5571779" y="0"/>
                </a:lnTo>
                <a:lnTo>
                  <a:pt x="5571779" y="6878739"/>
                </a:lnTo>
                <a:lnTo>
                  <a:pt x="0" y="6878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0" y="0"/>
            <a:ext cx="4363296" cy="5966900"/>
          </a:xfrm>
          <a:custGeom>
            <a:avLst/>
            <a:gdLst/>
            <a:ahLst/>
            <a:cxnLst/>
            <a:rect r="r" b="b" t="t" l="l"/>
            <a:pathLst>
              <a:path h="5966900" w="4363296">
                <a:moveTo>
                  <a:pt x="0" y="0"/>
                </a:moveTo>
                <a:lnTo>
                  <a:pt x="4363296" y="0"/>
                </a:lnTo>
                <a:lnTo>
                  <a:pt x="4363296" y="5966900"/>
                </a:lnTo>
                <a:lnTo>
                  <a:pt x="0" y="596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420124" y="859898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91563" y="5231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74717" y="2837740"/>
            <a:ext cx="771999" cy="77199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774717" y="4117580"/>
            <a:ext cx="771999" cy="77199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74717" y="6677261"/>
            <a:ext cx="771999" cy="77199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74717" y="5397421"/>
            <a:ext cx="771999" cy="77199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</p:grpSp>
      <p:sp>
        <p:nvSpPr>
          <p:cNvPr name="Freeform 10" id="10"/>
          <p:cNvSpPr/>
          <p:nvPr/>
        </p:nvSpPr>
        <p:spPr>
          <a:xfrm flipH="true" flipV="false" rot="0">
            <a:off x="-394550" y="4877314"/>
            <a:ext cx="4627096" cy="5712464"/>
          </a:xfrm>
          <a:custGeom>
            <a:avLst/>
            <a:gdLst/>
            <a:ahLst/>
            <a:cxnLst/>
            <a:rect r="r" b="b" t="t" l="l"/>
            <a:pathLst>
              <a:path h="5712464" w="4627096">
                <a:moveTo>
                  <a:pt x="4627096" y="0"/>
                </a:moveTo>
                <a:lnTo>
                  <a:pt x="0" y="0"/>
                </a:lnTo>
                <a:lnTo>
                  <a:pt x="0" y="5712464"/>
                </a:lnTo>
                <a:lnTo>
                  <a:pt x="4627096" y="5712464"/>
                </a:lnTo>
                <a:lnTo>
                  <a:pt x="46270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190535" y="2607281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42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Carta Gantt y Avance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90535" y="3859690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Evidencias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13643065" y="-227459"/>
            <a:ext cx="4854933" cy="5396868"/>
          </a:xfrm>
          <a:custGeom>
            <a:avLst/>
            <a:gdLst/>
            <a:ahLst/>
            <a:cxnLst/>
            <a:rect r="r" b="b" t="t" l="l"/>
            <a:pathLst>
              <a:path h="5396868" w="4854933">
                <a:moveTo>
                  <a:pt x="4854932" y="0"/>
                </a:moveTo>
                <a:lnTo>
                  <a:pt x="0" y="0"/>
                </a:lnTo>
                <a:lnTo>
                  <a:pt x="0" y="5396868"/>
                </a:lnTo>
                <a:lnTo>
                  <a:pt x="4854932" y="5396868"/>
                </a:lnTo>
                <a:lnTo>
                  <a:pt x="485493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4746112" y="87527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1" y="0"/>
                </a:lnTo>
                <a:lnTo>
                  <a:pt x="4527361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88111" y="2808259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b="true" sz="36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88111" y="4088099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30264" y="5145509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Desarrollo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88111" y="6647780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88111" y="5367940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b="true" sz="3600" u="non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30264" y="6419371"/>
            <a:ext cx="732274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Próximos Pasos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15206" y="1251775"/>
            <a:ext cx="425758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40"/>
              </a:lnSpc>
              <a:spcBef>
                <a:spcPct val="0"/>
              </a:spcBef>
            </a:pPr>
            <a:r>
              <a:rPr lang="en-US" b="true" sz="795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447989" y="-1447800"/>
            <a:ext cx="4913194" cy="4114800"/>
          </a:xfrm>
          <a:custGeom>
            <a:avLst/>
            <a:gdLst/>
            <a:ahLst/>
            <a:cxnLst/>
            <a:rect r="r" b="b" t="t" l="l"/>
            <a:pathLst>
              <a:path h="4114800" w="4913194">
                <a:moveTo>
                  <a:pt x="4913194" y="0"/>
                </a:moveTo>
                <a:lnTo>
                  <a:pt x="0" y="0"/>
                </a:lnTo>
                <a:lnTo>
                  <a:pt x="0" y="4114800"/>
                </a:lnTo>
                <a:lnTo>
                  <a:pt x="4913194" y="4114800"/>
                </a:lnTo>
                <a:lnTo>
                  <a:pt x="4913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446317" y="6840589"/>
            <a:ext cx="2794156" cy="5846533"/>
          </a:xfrm>
          <a:custGeom>
            <a:avLst/>
            <a:gdLst/>
            <a:ahLst/>
            <a:cxnLst/>
            <a:rect r="r" b="b" t="t" l="l"/>
            <a:pathLst>
              <a:path h="5846533" w="2794156">
                <a:moveTo>
                  <a:pt x="0" y="0"/>
                </a:moveTo>
                <a:lnTo>
                  <a:pt x="2794155" y="0"/>
                </a:lnTo>
                <a:lnTo>
                  <a:pt x="2794155" y="5846533"/>
                </a:lnTo>
                <a:lnTo>
                  <a:pt x="0" y="5846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730362" y="9258300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1595510" y="1393187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8728" y="-9525"/>
            <a:ext cx="5840365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Carta Gantt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45671" y="1500822"/>
            <a:ext cx="15796658" cy="8073133"/>
            <a:chOff x="0" y="0"/>
            <a:chExt cx="21062210" cy="1076417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9067627" y="10048892"/>
              <a:ext cx="2926956" cy="715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9"/>
                </a:lnSpc>
                <a:spcBef>
                  <a:spcPct val="0"/>
                </a:spcBef>
              </a:pPr>
              <a:r>
                <a:rPr lang="en-US" sz="3178">
                  <a:solidFill>
                    <a:srgbClr val="FFFFFF"/>
                  </a:solidFill>
                  <a:latin typeface="Helios Extended"/>
                  <a:ea typeface="Helios Extended"/>
                  <a:cs typeface="Helios Extended"/>
                  <a:sym typeface="Helios Extended"/>
                </a:rPr>
                <a:t>Semanas</a:t>
              </a:r>
            </a:p>
          </p:txBody>
        </p:sp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0">
              <a:off x="-2106221" y="-2106221"/>
              <a:ext cx="25274652" cy="14091291"/>
            </a:xfrm>
            <a:prstGeom prst="rect">
              <a:avLst/>
            </a:prstGeom>
          </p:spPr>
        </p:pic>
      </p:grpSp>
      <p:sp>
        <p:nvSpPr>
          <p:cNvPr name="AutoShape 10" id="10"/>
          <p:cNvSpPr/>
          <p:nvPr/>
        </p:nvSpPr>
        <p:spPr>
          <a:xfrm flipH="true">
            <a:off x="5066699" y="2378643"/>
            <a:ext cx="0" cy="6187222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>
            <a:off x="8621753" y="2378643"/>
            <a:ext cx="0" cy="6187222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4766661" y="2093210"/>
            <a:ext cx="600075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Hito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21716" y="2093210"/>
            <a:ext cx="600075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Hito 2 </a:t>
            </a:r>
          </a:p>
        </p:txBody>
      </p:sp>
      <p:sp>
        <p:nvSpPr>
          <p:cNvPr name="AutoShape 14" id="14"/>
          <p:cNvSpPr/>
          <p:nvPr/>
        </p:nvSpPr>
        <p:spPr>
          <a:xfrm flipH="true">
            <a:off x="13060403" y="2378643"/>
            <a:ext cx="0" cy="6187222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2760366" y="2093210"/>
            <a:ext cx="600075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Hito 3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15694006" y="2378643"/>
            <a:ext cx="0" cy="6187222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5393968" y="2093210"/>
            <a:ext cx="600075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Hito 4</a:t>
            </a:r>
          </a:p>
        </p:txBody>
      </p:sp>
      <p:sp>
        <p:nvSpPr>
          <p:cNvPr name="AutoShape 18" id="18"/>
          <p:cNvSpPr/>
          <p:nvPr/>
        </p:nvSpPr>
        <p:spPr>
          <a:xfrm flipH="true">
            <a:off x="16579831" y="2378643"/>
            <a:ext cx="9331" cy="6187222"/>
          </a:xfrm>
          <a:prstGeom prst="line">
            <a:avLst/>
          </a:prstGeom>
          <a:ln cap="flat" w="38100">
            <a:solidFill>
              <a:srgbClr val="FFFF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6289318" y="2093210"/>
            <a:ext cx="600075" cy="285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1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Hito 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082494" y="-1447800"/>
            <a:ext cx="4913194" cy="4114800"/>
          </a:xfrm>
          <a:custGeom>
            <a:avLst/>
            <a:gdLst/>
            <a:ahLst/>
            <a:cxnLst/>
            <a:rect r="r" b="b" t="t" l="l"/>
            <a:pathLst>
              <a:path h="4114800" w="4913194">
                <a:moveTo>
                  <a:pt x="4913194" y="0"/>
                </a:moveTo>
                <a:lnTo>
                  <a:pt x="0" y="0"/>
                </a:lnTo>
                <a:lnTo>
                  <a:pt x="0" y="4114800"/>
                </a:lnTo>
                <a:lnTo>
                  <a:pt x="4913194" y="4114800"/>
                </a:lnTo>
                <a:lnTo>
                  <a:pt x="4913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313409" y="6840589"/>
            <a:ext cx="2794156" cy="5846533"/>
          </a:xfrm>
          <a:custGeom>
            <a:avLst/>
            <a:gdLst/>
            <a:ahLst/>
            <a:cxnLst/>
            <a:rect r="r" b="b" t="t" l="l"/>
            <a:pathLst>
              <a:path h="5846533" w="2794156">
                <a:moveTo>
                  <a:pt x="0" y="0"/>
                </a:moveTo>
                <a:lnTo>
                  <a:pt x="2794156" y="0"/>
                </a:lnTo>
                <a:lnTo>
                  <a:pt x="2794156" y="5846533"/>
                </a:lnTo>
                <a:lnTo>
                  <a:pt x="0" y="58465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275410" y="9566802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-2093912" y="7136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3691280"/>
          <a:ext cx="16633741" cy="3381593"/>
        </p:xfrm>
        <a:graphic>
          <a:graphicData uri="http://schemas.openxmlformats.org/drawingml/2006/table">
            <a:tbl>
              <a:tblPr/>
              <a:tblGrid>
                <a:gridCol w="3798511"/>
                <a:gridCol w="1573496"/>
                <a:gridCol w="1874515"/>
                <a:gridCol w="1201567"/>
                <a:gridCol w="1261770"/>
                <a:gridCol w="6923881"/>
              </a:tblGrid>
              <a:tr h="525845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Riesgo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Probabilidad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Impacto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Prioridad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Magnitud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Acción Especifica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3149"/>
                    </a:solidFill>
                  </a:tcPr>
                </a:tc>
              </a:tr>
              <a:tr h="1035881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5F5F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Retraso en desarrollo de módulos críticos (login, registro, estados)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0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🔴9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Dividir en submódulos, paralelizar, revisiones semanales, burn-down visible; descope de extras si es necesario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58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5F5F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Fallos de integración Front–Back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🟡4.0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Contratos API (OpenAPI), pruebas de contrato, ambientes locales alineados, CI de integración temprana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987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 b="true">
                          <a:solidFill>
                            <a:srgbClr val="F5F5F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Vulnerabilidades OWASP básicas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D5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Baja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Alto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🟡3.0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204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Checklist OWASP, hashing fuerte, TLS en QA, linters de seguridad, revisión por pares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668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864264" y="95250"/>
            <a:ext cx="540271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Evidencias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66982" y="704850"/>
            <a:ext cx="351623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(Matriz de Riesgos)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1097" y="1278310"/>
            <a:ext cx="8211769" cy="8528138"/>
          </a:xfrm>
          <a:custGeom>
            <a:avLst/>
            <a:gdLst/>
            <a:ahLst/>
            <a:cxnLst/>
            <a:rect r="r" b="b" t="t" l="l"/>
            <a:pathLst>
              <a:path h="8528138" w="8211769">
                <a:moveTo>
                  <a:pt x="0" y="0"/>
                </a:moveTo>
                <a:lnTo>
                  <a:pt x="8211770" y="0"/>
                </a:lnTo>
                <a:lnTo>
                  <a:pt x="8211770" y="8528137"/>
                </a:lnTo>
                <a:lnTo>
                  <a:pt x="0" y="8528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171" t="-16330" r="-14642" b="-3899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89534" y="1278310"/>
            <a:ext cx="4579082" cy="8590099"/>
          </a:xfrm>
          <a:custGeom>
            <a:avLst/>
            <a:gdLst/>
            <a:ahLst/>
            <a:cxnLst/>
            <a:rect r="r" b="b" t="t" l="l"/>
            <a:pathLst>
              <a:path h="8590099" w="4579082">
                <a:moveTo>
                  <a:pt x="0" y="0"/>
                </a:moveTo>
                <a:lnTo>
                  <a:pt x="4579083" y="0"/>
                </a:lnTo>
                <a:lnTo>
                  <a:pt x="4579083" y="8590099"/>
                </a:lnTo>
                <a:lnTo>
                  <a:pt x="0" y="8590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549" t="-92470" r="-60849" b="-21309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6617" y="49585"/>
            <a:ext cx="540271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Evidencias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9336" y="659185"/>
            <a:ext cx="276175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(Casos de usos)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5447989" y="-1447800"/>
            <a:ext cx="4913194" cy="4114800"/>
          </a:xfrm>
          <a:custGeom>
            <a:avLst/>
            <a:gdLst/>
            <a:ahLst/>
            <a:cxnLst/>
            <a:rect r="r" b="b" t="t" l="l"/>
            <a:pathLst>
              <a:path h="4114800" w="4913194">
                <a:moveTo>
                  <a:pt x="4913194" y="0"/>
                </a:moveTo>
                <a:lnTo>
                  <a:pt x="0" y="0"/>
                </a:lnTo>
                <a:lnTo>
                  <a:pt x="0" y="4114800"/>
                </a:lnTo>
                <a:lnTo>
                  <a:pt x="4913194" y="4114800"/>
                </a:lnTo>
                <a:lnTo>
                  <a:pt x="49131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64082" y="7922622"/>
            <a:ext cx="2094358" cy="4382265"/>
          </a:xfrm>
          <a:custGeom>
            <a:avLst/>
            <a:gdLst/>
            <a:ahLst/>
            <a:cxnLst/>
            <a:rect r="r" b="b" t="t" l="l"/>
            <a:pathLst>
              <a:path h="4382265" w="2094358">
                <a:moveTo>
                  <a:pt x="0" y="0"/>
                </a:moveTo>
                <a:lnTo>
                  <a:pt x="2094357" y="0"/>
                </a:lnTo>
                <a:lnTo>
                  <a:pt x="2094357" y="4382265"/>
                </a:lnTo>
                <a:lnTo>
                  <a:pt x="0" y="4382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6384" y="1526872"/>
            <a:ext cx="4038214" cy="8382847"/>
          </a:xfrm>
          <a:custGeom>
            <a:avLst/>
            <a:gdLst/>
            <a:ahLst/>
            <a:cxnLst/>
            <a:rect r="r" b="b" t="t" l="l"/>
            <a:pathLst>
              <a:path h="8382847" w="4038214">
                <a:moveTo>
                  <a:pt x="0" y="0"/>
                </a:moveTo>
                <a:lnTo>
                  <a:pt x="4038214" y="0"/>
                </a:lnTo>
                <a:lnTo>
                  <a:pt x="4038214" y="8382847"/>
                </a:lnTo>
                <a:lnTo>
                  <a:pt x="0" y="838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940" t="-204451" r="-91980" b="-12402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93002" y="1278310"/>
            <a:ext cx="5275175" cy="8792985"/>
          </a:xfrm>
          <a:custGeom>
            <a:avLst/>
            <a:gdLst/>
            <a:ahLst/>
            <a:cxnLst/>
            <a:rect r="r" b="b" t="t" l="l"/>
            <a:pathLst>
              <a:path h="8792985" w="5275175">
                <a:moveTo>
                  <a:pt x="0" y="0"/>
                </a:moveTo>
                <a:lnTo>
                  <a:pt x="5275175" y="0"/>
                </a:lnTo>
                <a:lnTo>
                  <a:pt x="5275175" y="8792985"/>
                </a:lnTo>
                <a:lnTo>
                  <a:pt x="0" y="8792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06" t="-260970" r="-34458" b="-453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6617" y="49585"/>
            <a:ext cx="540271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Evidencias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29336" y="659185"/>
            <a:ext cx="276175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(Casos de usos)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5447989" y="-1447800"/>
            <a:ext cx="4913194" cy="4114800"/>
          </a:xfrm>
          <a:custGeom>
            <a:avLst/>
            <a:gdLst/>
            <a:ahLst/>
            <a:cxnLst/>
            <a:rect r="r" b="b" t="t" l="l"/>
            <a:pathLst>
              <a:path h="4114800" w="4913194">
                <a:moveTo>
                  <a:pt x="4913194" y="0"/>
                </a:moveTo>
                <a:lnTo>
                  <a:pt x="0" y="0"/>
                </a:lnTo>
                <a:lnTo>
                  <a:pt x="0" y="4114800"/>
                </a:lnTo>
                <a:lnTo>
                  <a:pt x="4913194" y="4114800"/>
                </a:lnTo>
                <a:lnTo>
                  <a:pt x="49131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64082" y="7922622"/>
            <a:ext cx="2094358" cy="4382265"/>
          </a:xfrm>
          <a:custGeom>
            <a:avLst/>
            <a:gdLst/>
            <a:ahLst/>
            <a:cxnLst/>
            <a:rect r="r" b="b" t="t" l="l"/>
            <a:pathLst>
              <a:path h="4382265" w="2094358">
                <a:moveTo>
                  <a:pt x="0" y="0"/>
                </a:moveTo>
                <a:lnTo>
                  <a:pt x="2094357" y="0"/>
                </a:lnTo>
                <a:lnTo>
                  <a:pt x="2094357" y="4382265"/>
                </a:lnTo>
                <a:lnTo>
                  <a:pt x="0" y="4382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63365" y="2026007"/>
            <a:ext cx="11361269" cy="7978238"/>
          </a:xfrm>
          <a:custGeom>
            <a:avLst/>
            <a:gdLst/>
            <a:ahLst/>
            <a:cxnLst/>
            <a:rect r="r" b="b" t="t" l="l"/>
            <a:pathLst>
              <a:path h="7978238" w="11361269">
                <a:moveTo>
                  <a:pt x="0" y="0"/>
                </a:moveTo>
                <a:lnTo>
                  <a:pt x="11361270" y="0"/>
                </a:lnTo>
                <a:lnTo>
                  <a:pt x="11361270" y="7978238"/>
                </a:lnTo>
                <a:lnTo>
                  <a:pt x="0" y="7978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758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617" y="49585"/>
            <a:ext cx="540271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Evidencias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29336" y="659185"/>
            <a:ext cx="276175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(To-Be)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5447989" y="-1447800"/>
            <a:ext cx="4913194" cy="4114800"/>
          </a:xfrm>
          <a:custGeom>
            <a:avLst/>
            <a:gdLst/>
            <a:ahLst/>
            <a:cxnLst/>
            <a:rect r="r" b="b" t="t" l="l"/>
            <a:pathLst>
              <a:path h="4114800" w="4913194">
                <a:moveTo>
                  <a:pt x="4913194" y="0"/>
                </a:moveTo>
                <a:lnTo>
                  <a:pt x="0" y="0"/>
                </a:lnTo>
                <a:lnTo>
                  <a:pt x="0" y="4114800"/>
                </a:lnTo>
                <a:lnTo>
                  <a:pt x="4913194" y="4114800"/>
                </a:lnTo>
                <a:lnTo>
                  <a:pt x="49131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64082" y="7922622"/>
            <a:ext cx="2094358" cy="4382265"/>
          </a:xfrm>
          <a:custGeom>
            <a:avLst/>
            <a:gdLst/>
            <a:ahLst/>
            <a:cxnLst/>
            <a:rect r="r" b="b" t="t" l="l"/>
            <a:pathLst>
              <a:path h="4382265" w="2094358">
                <a:moveTo>
                  <a:pt x="0" y="0"/>
                </a:moveTo>
                <a:lnTo>
                  <a:pt x="2094357" y="0"/>
                </a:lnTo>
                <a:lnTo>
                  <a:pt x="2094357" y="4382265"/>
                </a:lnTo>
                <a:lnTo>
                  <a:pt x="0" y="43822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447989" y="-1447800"/>
            <a:ext cx="4913194" cy="4114800"/>
          </a:xfrm>
          <a:custGeom>
            <a:avLst/>
            <a:gdLst/>
            <a:ahLst/>
            <a:cxnLst/>
            <a:rect r="r" b="b" t="t" l="l"/>
            <a:pathLst>
              <a:path h="4114800" w="4913194">
                <a:moveTo>
                  <a:pt x="4913194" y="0"/>
                </a:moveTo>
                <a:lnTo>
                  <a:pt x="0" y="0"/>
                </a:lnTo>
                <a:lnTo>
                  <a:pt x="0" y="4114800"/>
                </a:lnTo>
                <a:lnTo>
                  <a:pt x="4913194" y="4114800"/>
                </a:lnTo>
                <a:lnTo>
                  <a:pt x="4913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64082" y="7922622"/>
            <a:ext cx="2094358" cy="4382265"/>
          </a:xfrm>
          <a:custGeom>
            <a:avLst/>
            <a:gdLst/>
            <a:ahLst/>
            <a:cxnLst/>
            <a:rect r="r" b="b" t="t" l="l"/>
            <a:pathLst>
              <a:path h="4382265" w="2094358">
                <a:moveTo>
                  <a:pt x="0" y="0"/>
                </a:moveTo>
                <a:lnTo>
                  <a:pt x="2094357" y="0"/>
                </a:lnTo>
                <a:lnTo>
                  <a:pt x="2094357" y="4382265"/>
                </a:lnTo>
                <a:lnTo>
                  <a:pt x="0" y="438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4" id="4"/>
          <p:cNvGraphicFramePr/>
          <p:nvPr/>
        </p:nvGraphicFramePr>
        <p:xfrm>
          <a:off x="1341177" y="2516172"/>
          <a:ext cx="16230600" cy="2249110"/>
        </p:xfrm>
        <a:graphic>
          <a:graphicData uri="http://schemas.openxmlformats.org/presentationml/2006/ole">
            <p:oleObj imgW="19469100" imgH="54864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426617" y="49585"/>
            <a:ext cx="540271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Evidencias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29336" y="659185"/>
            <a:ext cx="411211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(Plan de pruebas inicial)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79918" y="10021224"/>
            <a:ext cx="1001509" cy="500755"/>
          </a:xfrm>
          <a:custGeom>
            <a:avLst/>
            <a:gdLst/>
            <a:ahLst/>
            <a:cxnLst/>
            <a:rect r="r" b="b" t="t" l="l"/>
            <a:pathLst>
              <a:path h="500755" w="1001509">
                <a:moveTo>
                  <a:pt x="0" y="0"/>
                </a:moveTo>
                <a:lnTo>
                  <a:pt x="1001509" y="0"/>
                </a:lnTo>
                <a:lnTo>
                  <a:pt x="1001509" y="500755"/>
                </a:lnTo>
                <a:lnTo>
                  <a:pt x="0" y="500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198036" y="-184027"/>
            <a:ext cx="1269104" cy="1269104"/>
          </a:xfrm>
          <a:custGeom>
            <a:avLst/>
            <a:gdLst/>
            <a:ahLst/>
            <a:cxnLst/>
            <a:rect r="r" b="b" t="t" l="l"/>
            <a:pathLst>
              <a:path h="1269104" w="1269104">
                <a:moveTo>
                  <a:pt x="0" y="0"/>
                </a:moveTo>
                <a:lnTo>
                  <a:pt x="1269104" y="0"/>
                </a:lnTo>
                <a:lnTo>
                  <a:pt x="1269104" y="1269104"/>
                </a:lnTo>
                <a:lnTo>
                  <a:pt x="0" y="1269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8816" y="-184027"/>
            <a:ext cx="745965" cy="607962"/>
          </a:xfrm>
          <a:custGeom>
            <a:avLst/>
            <a:gdLst/>
            <a:ahLst/>
            <a:cxnLst/>
            <a:rect r="r" b="b" t="t" l="l"/>
            <a:pathLst>
              <a:path h="607962" w="745965">
                <a:moveTo>
                  <a:pt x="0" y="0"/>
                </a:moveTo>
                <a:lnTo>
                  <a:pt x="745965" y="0"/>
                </a:lnTo>
                <a:lnTo>
                  <a:pt x="745965" y="607962"/>
                </a:lnTo>
                <a:lnTo>
                  <a:pt x="0" y="6079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915017" y="9914017"/>
            <a:ext cx="745965" cy="607962"/>
          </a:xfrm>
          <a:custGeom>
            <a:avLst/>
            <a:gdLst/>
            <a:ahLst/>
            <a:cxnLst/>
            <a:rect r="r" b="b" t="t" l="l"/>
            <a:pathLst>
              <a:path h="607962" w="745965">
                <a:moveTo>
                  <a:pt x="0" y="0"/>
                </a:moveTo>
                <a:lnTo>
                  <a:pt x="745966" y="0"/>
                </a:lnTo>
                <a:lnTo>
                  <a:pt x="745966" y="607962"/>
                </a:lnTo>
                <a:lnTo>
                  <a:pt x="0" y="6079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06002" y="6677017"/>
            <a:ext cx="1950207" cy="1245695"/>
          </a:xfrm>
          <a:custGeom>
            <a:avLst/>
            <a:gdLst/>
            <a:ahLst/>
            <a:cxnLst/>
            <a:rect r="r" b="b" t="t" l="l"/>
            <a:pathLst>
              <a:path h="1245695" w="1950207">
                <a:moveTo>
                  <a:pt x="0" y="0"/>
                </a:moveTo>
                <a:lnTo>
                  <a:pt x="1950207" y="0"/>
                </a:lnTo>
                <a:lnTo>
                  <a:pt x="1950207" y="1245695"/>
                </a:lnTo>
                <a:lnTo>
                  <a:pt x="0" y="12456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7198036" y="78485"/>
            <a:ext cx="1397171" cy="263716"/>
          </a:xfrm>
          <a:custGeom>
            <a:avLst/>
            <a:gdLst/>
            <a:ahLst/>
            <a:cxnLst/>
            <a:rect r="r" b="b" t="t" l="l"/>
            <a:pathLst>
              <a:path h="263716" w="1397171">
                <a:moveTo>
                  <a:pt x="1397172" y="0"/>
                </a:moveTo>
                <a:lnTo>
                  <a:pt x="0" y="0"/>
                </a:lnTo>
                <a:lnTo>
                  <a:pt x="0" y="263716"/>
                </a:lnTo>
                <a:lnTo>
                  <a:pt x="1397172" y="263716"/>
                </a:lnTo>
                <a:lnTo>
                  <a:pt x="1397172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070637" y="671049"/>
            <a:ext cx="590345" cy="357651"/>
          </a:xfrm>
          <a:custGeom>
            <a:avLst/>
            <a:gdLst/>
            <a:ahLst/>
            <a:cxnLst/>
            <a:rect r="r" b="b" t="t" l="l"/>
            <a:pathLst>
              <a:path h="357651" w="590345">
                <a:moveTo>
                  <a:pt x="0" y="0"/>
                </a:moveTo>
                <a:lnTo>
                  <a:pt x="590346" y="0"/>
                </a:lnTo>
                <a:lnTo>
                  <a:pt x="590346" y="357651"/>
                </a:lnTo>
                <a:lnTo>
                  <a:pt x="0" y="35765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2112946" y="7537049"/>
            <a:ext cx="3564095" cy="2984930"/>
          </a:xfrm>
          <a:custGeom>
            <a:avLst/>
            <a:gdLst/>
            <a:ahLst/>
            <a:cxnLst/>
            <a:rect r="r" b="b" t="t" l="l"/>
            <a:pathLst>
              <a:path h="2984930" w="3564095">
                <a:moveTo>
                  <a:pt x="0" y="2984930"/>
                </a:moveTo>
                <a:lnTo>
                  <a:pt x="3564095" y="2984930"/>
                </a:lnTo>
                <a:lnTo>
                  <a:pt x="3564095" y="0"/>
                </a:lnTo>
                <a:lnTo>
                  <a:pt x="0" y="0"/>
                </a:lnTo>
                <a:lnTo>
                  <a:pt x="0" y="298493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87707" y="1028700"/>
          <a:ext cx="17312585" cy="9134475"/>
        </p:xfrm>
        <a:graphic>
          <a:graphicData uri="http://schemas.openxmlformats.org/drawingml/2006/table">
            <a:tbl>
              <a:tblPr/>
              <a:tblGrid>
                <a:gridCol w="2451483"/>
                <a:gridCol w="5690846"/>
                <a:gridCol w="4950299"/>
                <a:gridCol w="4219957"/>
              </a:tblGrid>
              <a:tr h="10234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Tipo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Ejemplo de Uso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Inter Bold"/>
                          <a:ea typeface="Inter Bold"/>
                          <a:cs typeface="Inter Bold"/>
                          <a:sym typeface="Inter Bold"/>
                        </a:rPr>
                        <a:t>Referencia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ACFF"/>
                    </a:solidFill>
                  </a:tcPr>
                </a:tc>
              </a:tr>
              <a:tr h="13391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Rendimiento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 API debe responder en &lt;1s y reportes en &lt;5s.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Uso de Postgres y Worker— HTMX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ERS §10.2; Justificación Técnica ADR-01, ADR-03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391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Disponibilidad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Servicio estable (99% QA) y tolerante a fallos leves.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Proxy, servicios independientes, Redis para caché y pub-sub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ERS §10.1; Justificación Técnica ADR-06, ADR-09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391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Escalabilidad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Debe soportar crecimiento de usuarios/datos sin degradación notable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API y Worker en contenedores Docker.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ERS §10.3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3391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Seguridad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Control de acceso, auditoría, manejo seguro de adjuntos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RBAC + MinIO con políticas y HTTPS.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ERS §10.5, Justificación Técnica ADR-04, ADR-07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0125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Mantenibilidad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Código modular y entornos reproducibles.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NestJS modular + Docker Compose.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ERS §10.7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  <a:tr h="17419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Usabilidad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UI responsiva; flujos lineales por rol; validación de formularios y mensajes claros.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HTMX, WebSocket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ERS §10.4, Justificación Técnica ADR 01, ADR-02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8FF"/>
                    </a:solidFill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2105217" y="179488"/>
            <a:ext cx="14077566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0"/>
              </a:lnSpc>
              <a:spcBef>
                <a:spcPct val="0"/>
              </a:spcBef>
            </a:pPr>
            <a:r>
              <a:rPr lang="en-US" b="true" sz="48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Requerimientos Arquitectónicos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DAG1b1LTTtw</dc:identifier>
  <dcterms:modified xsi:type="dcterms:W3CDTF">2011-08-01T06:04:30Z</dcterms:modified>
  <cp:revision>1</cp:revision>
  <dc:title>EV.2 Proyecto de Titulo</dc:title>
</cp:coreProperties>
</file>