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8" r:id="rId4"/>
  </p:sldMasterIdLst>
  <p:notesMasterIdLst>
    <p:notesMasterId r:id="rId118"/>
  </p:notesMasterIdLst>
  <p:handoutMasterIdLst>
    <p:handoutMasterId r:id="rId119"/>
  </p:handoutMasterIdLst>
  <p:sldIdLst>
    <p:sldId id="256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9" r:id="rId13"/>
    <p:sldId id="350" r:id="rId14"/>
    <p:sldId id="351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352" r:id="rId23"/>
    <p:sldId id="353" r:id="rId24"/>
    <p:sldId id="354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355" r:id="rId33"/>
    <p:sldId id="356" r:id="rId34"/>
    <p:sldId id="357" r:id="rId35"/>
    <p:sldId id="301" r:id="rId36"/>
    <p:sldId id="302" r:id="rId37"/>
    <p:sldId id="303" r:id="rId38"/>
    <p:sldId id="304" r:id="rId39"/>
    <p:sldId id="358" r:id="rId40"/>
    <p:sldId id="306" r:id="rId41"/>
    <p:sldId id="307" r:id="rId42"/>
    <p:sldId id="359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60" r:id="rId51"/>
    <p:sldId id="317" r:id="rId52"/>
    <p:sldId id="318" r:id="rId53"/>
    <p:sldId id="361" r:id="rId54"/>
    <p:sldId id="319" r:id="rId55"/>
    <p:sldId id="320" r:id="rId56"/>
    <p:sldId id="321" r:id="rId57"/>
    <p:sldId id="322" r:id="rId58"/>
    <p:sldId id="362" r:id="rId59"/>
    <p:sldId id="323" r:id="rId60"/>
    <p:sldId id="324" r:id="rId61"/>
    <p:sldId id="325" r:id="rId62"/>
    <p:sldId id="326" r:id="rId63"/>
    <p:sldId id="327" r:id="rId64"/>
    <p:sldId id="363" r:id="rId65"/>
    <p:sldId id="364" r:id="rId66"/>
    <p:sldId id="330" r:id="rId67"/>
    <p:sldId id="331" r:id="rId68"/>
    <p:sldId id="332" r:id="rId69"/>
    <p:sldId id="333" r:id="rId70"/>
    <p:sldId id="334" r:id="rId71"/>
    <p:sldId id="365" r:id="rId72"/>
    <p:sldId id="336" r:id="rId73"/>
    <p:sldId id="337" r:id="rId74"/>
    <p:sldId id="338" r:id="rId75"/>
    <p:sldId id="366" r:id="rId76"/>
    <p:sldId id="340" r:id="rId77"/>
    <p:sldId id="367" r:id="rId78"/>
    <p:sldId id="368" r:id="rId79"/>
    <p:sldId id="406" r:id="rId80"/>
    <p:sldId id="370" r:id="rId81"/>
    <p:sldId id="371" r:id="rId82"/>
    <p:sldId id="372" r:id="rId83"/>
    <p:sldId id="373" r:id="rId84"/>
    <p:sldId id="374" r:id="rId85"/>
    <p:sldId id="375" r:id="rId86"/>
    <p:sldId id="376" r:id="rId87"/>
    <p:sldId id="377" r:id="rId88"/>
    <p:sldId id="378" r:id="rId89"/>
    <p:sldId id="379" r:id="rId90"/>
    <p:sldId id="380" r:id="rId91"/>
    <p:sldId id="381" r:id="rId92"/>
    <p:sldId id="382" r:id="rId93"/>
    <p:sldId id="383" r:id="rId94"/>
    <p:sldId id="384" r:id="rId95"/>
    <p:sldId id="385" r:id="rId96"/>
    <p:sldId id="386" r:id="rId97"/>
    <p:sldId id="387" r:id="rId98"/>
    <p:sldId id="388" r:id="rId99"/>
    <p:sldId id="389" r:id="rId100"/>
    <p:sldId id="390" r:id="rId101"/>
    <p:sldId id="391" r:id="rId102"/>
    <p:sldId id="392" r:id="rId103"/>
    <p:sldId id="393" r:id="rId104"/>
    <p:sldId id="394" r:id="rId105"/>
    <p:sldId id="395" r:id="rId106"/>
    <p:sldId id="396" r:id="rId107"/>
    <p:sldId id="397" r:id="rId108"/>
    <p:sldId id="398" r:id="rId109"/>
    <p:sldId id="399" r:id="rId110"/>
    <p:sldId id="400" r:id="rId111"/>
    <p:sldId id="401" r:id="rId112"/>
    <p:sldId id="402" r:id="rId113"/>
    <p:sldId id="403" r:id="rId114"/>
    <p:sldId id="404" r:id="rId115"/>
    <p:sldId id="405" r:id="rId116"/>
    <p:sldId id="273" r:id="rId117"/>
  </p:sldIdLst>
  <p:sldSz cx="9144000" cy="6858000" type="screen4x3"/>
  <p:notesSz cx="7010400" cy="9223375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lynn" initials="f" lastIdx="7" clrIdx="0"/>
  <p:cmAuthor id="1" name="test" initials="t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5B7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05" autoAdjust="0"/>
    <p:restoredTop sz="93854" autoAdjust="0"/>
  </p:normalViewPr>
  <p:slideViewPr>
    <p:cSldViewPr snapToGrid="0" snapToObjects="1">
      <p:cViewPr varScale="1">
        <p:scale>
          <a:sx n="74" d="100"/>
          <a:sy n="74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13" Type="http://schemas.openxmlformats.org/officeDocument/2006/relationships/slide" Target="slides/slide109.xml"/><Relationship Id="rId11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16" Type="http://schemas.openxmlformats.org/officeDocument/2006/relationships/slide" Target="slides/slide112.xml"/><Relationship Id="rId124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slide" Target="slides/slide10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slide" Target="slides/slide110.xml"/><Relationship Id="rId119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commentAuthors" Target="commentAuthor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ftanas\share\user\james.ryan\My%20Documents\_STOPS\6-outreach\2-TRB%20Apps%202015\Copy%20of%20hbo%20and%20nhb%20decay%20exponents%20from%20nchrp%20716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mes.ryan\AppData\Local\Microsoft\Windows\Temporary%20Internet%20Files\Content.Outlook\XG3Z2Q08\summary%20v150-17%20grap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242814710184129"/>
          <c:y val="7.079740311741492E-2"/>
          <c:w val="0.66007414698162725"/>
          <c:h val="0.83929753572470112"/>
        </c:manualLayout>
      </c:layout>
      <c:scatterChart>
        <c:scatterStyle val="lineMarker"/>
        <c:varyColors val="0"/>
        <c:ser>
          <c:idx val="4"/>
          <c:order val="0"/>
          <c:tx>
            <c:v>NCHRP 365 target</c:v>
          </c:tx>
          <c:spPr>
            <a:ln w="28575">
              <a:noFill/>
            </a:ln>
          </c:spPr>
          <c:marker>
            <c:symbol val="square"/>
            <c:size val="7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marker>
          <c:xVal>
            <c:numRef>
              <c:f>Sheet1!$V$7:$V$98</c:f>
              <c:numCache>
                <c:formatCode>General</c:formatCode>
                <c:ptCount val="92"/>
                <c:pt idx="0">
                  <c:v>2</c:v>
                </c:pt>
                <c:pt idx="1">
                  <c:v>3</c:v>
                </c:pt>
                <c:pt idx="2" formatCode="_(* #,##0.00_);_(* \(#,##0.00\);_(* &quot;-&quot;??_);_(@_)">
                  <c:v>4.1666666666666661</c:v>
                </c:pt>
                <c:pt idx="3" formatCode="_(* #,##0.00_);_(* \(#,##0.00\);_(* &quot;-&quot;??_);_(@_)">
                  <c:v>4.583333333333333</c:v>
                </c:pt>
                <c:pt idx="4" formatCode="_(* #,##0.00_);_(* \(#,##0.00\);_(* &quot;-&quot;??_);_(@_)">
                  <c:v>5</c:v>
                </c:pt>
                <c:pt idx="5" formatCode="_(* #,##0.00_);_(* \(#,##0.00\);_(* &quot;-&quot;??_);_(@_)">
                  <c:v>5.416666666666667</c:v>
                </c:pt>
                <c:pt idx="6" formatCode="_(* #,##0.00_);_(* \(#,##0.00\);_(* &quot;-&quot;??_);_(@_)">
                  <c:v>5.833333333333333</c:v>
                </c:pt>
                <c:pt idx="7" formatCode="_(* #,##0.00_);_(* \(#,##0.00\);_(* &quot;-&quot;??_);_(@_)">
                  <c:v>6.25</c:v>
                </c:pt>
                <c:pt idx="8" formatCode="_(* #,##0.00_);_(* \(#,##0.00\);_(* &quot;-&quot;??_);_(@_)">
                  <c:v>6.666666666666667</c:v>
                </c:pt>
                <c:pt idx="9" formatCode="_(* #,##0.00_);_(* \(#,##0.00\);_(* &quot;-&quot;??_);_(@_)">
                  <c:v>7.083333333333333</c:v>
                </c:pt>
                <c:pt idx="10" formatCode="_(* #,##0.00_);_(* \(#,##0.00\);_(* &quot;-&quot;??_);_(@_)">
                  <c:v>7.5</c:v>
                </c:pt>
                <c:pt idx="11" formatCode="_(* #,##0.00_);_(* \(#,##0.00\);_(* &quot;-&quot;??_);_(@_)">
                  <c:v>7.9166666666666661</c:v>
                </c:pt>
                <c:pt idx="12" formatCode="_(* #,##0.00_);_(* \(#,##0.00\);_(* &quot;-&quot;??_);_(@_)">
                  <c:v>8.3333333333333321</c:v>
                </c:pt>
                <c:pt idx="13" formatCode="_(* #,##0.00_);_(* \(#,##0.00\);_(* &quot;-&quot;??_);_(@_)">
                  <c:v>8.75</c:v>
                </c:pt>
                <c:pt idx="14" formatCode="_(* #,##0.00_);_(* \(#,##0.00\);_(* &quot;-&quot;??_);_(@_)">
                  <c:v>9.1666666666666661</c:v>
                </c:pt>
                <c:pt idx="15" formatCode="_(* #,##0.00_);_(* \(#,##0.00\);_(* &quot;-&quot;??_);_(@_)">
                  <c:v>9.5833333333333339</c:v>
                </c:pt>
                <c:pt idx="16" formatCode="_(* #,##0.00_);_(* \(#,##0.00\);_(* &quot;-&quot;??_);_(@_)">
                  <c:v>10</c:v>
                </c:pt>
                <c:pt idx="17" formatCode="_(* #,##0.00_);_(* \(#,##0.00\);_(* &quot;-&quot;??_);_(@_)">
                  <c:v>10.416666666666668</c:v>
                </c:pt>
                <c:pt idx="18" formatCode="_(* #,##0.00_);_(* \(#,##0.00\);_(* &quot;-&quot;??_);_(@_)">
                  <c:v>10.833333333333334</c:v>
                </c:pt>
                <c:pt idx="19" formatCode="_(* #,##0.00_);_(* \(#,##0.00\);_(* &quot;-&quot;??_);_(@_)">
                  <c:v>11.25</c:v>
                </c:pt>
                <c:pt idx="20" formatCode="_(* #,##0.00_);_(* \(#,##0.00\);_(* &quot;-&quot;??_);_(@_)">
                  <c:v>11.666666666666666</c:v>
                </c:pt>
                <c:pt idx="21" formatCode="_(* #,##0.00_);_(* \(#,##0.00\);_(* &quot;-&quot;??_);_(@_)">
                  <c:v>12.083333333333334</c:v>
                </c:pt>
                <c:pt idx="22" formatCode="_(* #,##0.00_);_(* \(#,##0.00\);_(* &quot;-&quot;??_);_(@_)">
                  <c:v>12.5</c:v>
                </c:pt>
                <c:pt idx="23" formatCode="_(* #,##0.00_);_(* \(#,##0.00\);_(* &quot;-&quot;??_);_(@_)">
                  <c:v>12.916666666666668</c:v>
                </c:pt>
                <c:pt idx="24" formatCode="_(* #,##0.00_);_(* \(#,##0.00\);_(* &quot;-&quot;??_);_(@_)">
                  <c:v>13.333333333333334</c:v>
                </c:pt>
                <c:pt idx="25" formatCode="_(* #,##0.00_);_(* \(#,##0.00\);_(* &quot;-&quot;??_);_(@_)">
                  <c:v>13.750000000000002</c:v>
                </c:pt>
                <c:pt idx="26" formatCode="_(* #,##0.00_);_(* \(#,##0.00\);_(* &quot;-&quot;??_);_(@_)">
                  <c:v>14.166666666666666</c:v>
                </c:pt>
                <c:pt idx="27" formatCode="_(* #,##0.00_);_(* \(#,##0.00\);_(* &quot;-&quot;??_);_(@_)">
                  <c:v>14.583333333333334</c:v>
                </c:pt>
                <c:pt idx="28" formatCode="_(* #,##0.00_);_(* \(#,##0.00\);_(* &quot;-&quot;??_);_(@_)">
                  <c:v>15</c:v>
                </c:pt>
                <c:pt idx="29" formatCode="_(* #,##0.00_);_(* \(#,##0.00\);_(* &quot;-&quot;??_);_(@_)">
                  <c:v>15.416666666666668</c:v>
                </c:pt>
                <c:pt idx="30" formatCode="_(* #,##0.00_);_(* \(#,##0.00\);_(* &quot;-&quot;??_);_(@_)">
                  <c:v>15.833333333333332</c:v>
                </c:pt>
                <c:pt idx="31" formatCode="_(* #,##0.00_);_(* \(#,##0.00\);_(* &quot;-&quot;??_);_(@_)">
                  <c:v>16.25</c:v>
                </c:pt>
                <c:pt idx="32" formatCode="_(* #,##0.00_);_(* \(#,##0.00\);_(* &quot;-&quot;??_);_(@_)">
                  <c:v>16.666666666666664</c:v>
                </c:pt>
                <c:pt idx="33" formatCode="_(* #,##0.00_);_(* \(#,##0.00\);_(* &quot;-&quot;??_);_(@_)">
                  <c:v>17.083333333333332</c:v>
                </c:pt>
                <c:pt idx="34" formatCode="_(* #,##0.00_);_(* \(#,##0.00\);_(* &quot;-&quot;??_);_(@_)">
                  <c:v>17.5</c:v>
                </c:pt>
                <c:pt idx="35" formatCode="_(* #,##0.00_);_(* \(#,##0.00\);_(* &quot;-&quot;??_);_(@_)">
                  <c:v>17.916666666666668</c:v>
                </c:pt>
                <c:pt idx="36" formatCode="_(* #,##0.00_);_(* \(#,##0.00\);_(* &quot;-&quot;??_);_(@_)">
                  <c:v>18.333333333333332</c:v>
                </c:pt>
                <c:pt idx="37" formatCode="_(* #,##0.00_);_(* \(#,##0.00\);_(* &quot;-&quot;??_);_(@_)">
                  <c:v>18.75</c:v>
                </c:pt>
                <c:pt idx="38" formatCode="_(* #,##0.00_);_(* \(#,##0.00\);_(* &quot;-&quot;??_);_(@_)">
                  <c:v>19.166666666666668</c:v>
                </c:pt>
                <c:pt idx="39" formatCode="_(* #,##0.00_);_(* \(#,##0.00\);_(* &quot;-&quot;??_);_(@_)">
                  <c:v>19.583333333333332</c:v>
                </c:pt>
                <c:pt idx="40" formatCode="_(* #,##0.00_);_(* \(#,##0.00\);_(* &quot;-&quot;??_);_(@_)">
                  <c:v>20</c:v>
                </c:pt>
                <c:pt idx="41" formatCode="_(* #,##0.00_);_(* \(#,##0.00\);_(* &quot;-&quot;??_);_(@_)">
                  <c:v>20.416666666666668</c:v>
                </c:pt>
                <c:pt idx="42" formatCode="_(* #,##0.00_);_(* \(#,##0.00\);_(* &quot;-&quot;??_);_(@_)">
                  <c:v>20.833333333333336</c:v>
                </c:pt>
                <c:pt idx="43" formatCode="_(* #,##0.00_);_(* \(#,##0.00\);_(* &quot;-&quot;??_);_(@_)">
                  <c:v>21.25</c:v>
                </c:pt>
                <c:pt idx="44" formatCode="_(* #,##0.00_);_(* \(#,##0.00\);_(* &quot;-&quot;??_);_(@_)">
                  <c:v>21.666666666666668</c:v>
                </c:pt>
                <c:pt idx="45" formatCode="_(* #,##0.00_);_(* \(#,##0.00\);_(* &quot;-&quot;??_);_(@_)">
                  <c:v>22.083333333333332</c:v>
                </c:pt>
                <c:pt idx="46" formatCode="_(* #,##0.00_);_(* \(#,##0.00\);_(* &quot;-&quot;??_);_(@_)">
                  <c:v>22.5</c:v>
                </c:pt>
                <c:pt idx="47" formatCode="_(* #,##0.00_);_(* \(#,##0.00\);_(* &quot;-&quot;??_);_(@_)">
                  <c:v>22.916666666666664</c:v>
                </c:pt>
                <c:pt idx="48" formatCode="_(* #,##0.00_);_(* \(#,##0.00\);_(* &quot;-&quot;??_);_(@_)">
                  <c:v>23.333333333333332</c:v>
                </c:pt>
                <c:pt idx="49" formatCode="_(* #,##0.00_);_(* \(#,##0.00\);_(* &quot;-&quot;??_);_(@_)">
                  <c:v>23.75</c:v>
                </c:pt>
                <c:pt idx="50" formatCode="_(* #,##0.00_);_(* \(#,##0.00\);_(* &quot;-&quot;??_);_(@_)">
                  <c:v>24.166666666666668</c:v>
                </c:pt>
                <c:pt idx="51" formatCode="_(* #,##0.00_);_(* \(#,##0.00\);_(* &quot;-&quot;??_);_(@_)">
                  <c:v>24.583333333333332</c:v>
                </c:pt>
                <c:pt idx="52" formatCode="_(* #,##0.00_);_(* \(#,##0.00\);_(* &quot;-&quot;??_);_(@_)">
                  <c:v>25</c:v>
                </c:pt>
                <c:pt idx="53" formatCode="_(* #,##0.00_);_(* \(#,##0.00\);_(* &quot;-&quot;??_);_(@_)">
                  <c:v>25.416666666666664</c:v>
                </c:pt>
                <c:pt idx="54" formatCode="_(* #,##0.00_);_(* \(#,##0.00\);_(* &quot;-&quot;??_);_(@_)">
                  <c:v>25.833333333333336</c:v>
                </c:pt>
                <c:pt idx="55" formatCode="_(* #,##0.00_);_(* \(#,##0.00\);_(* &quot;-&quot;??_);_(@_)">
                  <c:v>26.25</c:v>
                </c:pt>
                <c:pt idx="56" formatCode="_(* #,##0.00_);_(* \(#,##0.00\);_(* &quot;-&quot;??_);_(@_)">
                  <c:v>26.666666666666668</c:v>
                </c:pt>
                <c:pt idx="57" formatCode="_(* #,##0.00_);_(* \(#,##0.00\);_(* &quot;-&quot;??_);_(@_)">
                  <c:v>27.083333333333332</c:v>
                </c:pt>
                <c:pt idx="58" formatCode="_(* #,##0.00_);_(* \(#,##0.00\);_(* &quot;-&quot;??_);_(@_)">
                  <c:v>27.500000000000004</c:v>
                </c:pt>
                <c:pt idx="59" formatCode="_(* #,##0.00_);_(* \(#,##0.00\);_(* &quot;-&quot;??_);_(@_)">
                  <c:v>27.916666666666668</c:v>
                </c:pt>
                <c:pt idx="60" formatCode="_(* #,##0.00_);_(* \(#,##0.00\);_(* &quot;-&quot;??_);_(@_)">
                  <c:v>28.333333333333332</c:v>
                </c:pt>
                <c:pt idx="61" formatCode="_(* #,##0.00_);_(* \(#,##0.00\);_(* &quot;-&quot;??_);_(@_)">
                  <c:v>28.749999999999996</c:v>
                </c:pt>
                <c:pt idx="62" formatCode="_(* #,##0.00_);_(* \(#,##0.00\);_(* &quot;-&quot;??_);_(@_)">
                  <c:v>29.166666666666668</c:v>
                </c:pt>
                <c:pt idx="63" formatCode="_(* #,##0.00_);_(* \(#,##0.00\);_(* &quot;-&quot;??_);_(@_)">
                  <c:v>29.583333333333332</c:v>
                </c:pt>
                <c:pt idx="64" formatCode="_(* #,##0.00_);_(* \(#,##0.00\);_(* &quot;-&quot;??_);_(@_)">
                  <c:v>30</c:v>
                </c:pt>
                <c:pt idx="65" formatCode="_(* #,##0.00_);_(* \(#,##0.00\);_(* &quot;-&quot;??_);_(@_)">
                  <c:v>30.416666666666664</c:v>
                </c:pt>
                <c:pt idx="66" formatCode="_(* #,##0.00_);_(* \(#,##0.00\);_(* &quot;-&quot;??_);_(@_)">
                  <c:v>30.833333333333336</c:v>
                </c:pt>
                <c:pt idx="67" formatCode="_(* #,##0.00_);_(* \(#,##0.00\);_(* &quot;-&quot;??_);_(@_)">
                  <c:v>31.25</c:v>
                </c:pt>
                <c:pt idx="68" formatCode="_(* #,##0.00_);_(* \(#,##0.00\);_(* &quot;-&quot;??_);_(@_)">
                  <c:v>31.666666666666664</c:v>
                </c:pt>
                <c:pt idx="69" formatCode="_(* #,##0.00_);_(* \(#,##0.00\);_(* &quot;-&quot;??_);_(@_)">
                  <c:v>32.083333333333336</c:v>
                </c:pt>
                <c:pt idx="70" formatCode="_(* #,##0.00_);_(* \(#,##0.00\);_(* &quot;-&quot;??_);_(@_)">
                  <c:v>32.5</c:v>
                </c:pt>
                <c:pt idx="71" formatCode="_(* #,##0.00_);_(* \(#,##0.00\);_(* &quot;-&quot;??_);_(@_)">
                  <c:v>32.916666666666664</c:v>
                </c:pt>
                <c:pt idx="72" formatCode="_(* #,##0.00_);_(* \(#,##0.00\);_(* &quot;-&quot;??_);_(@_)">
                  <c:v>33.333333333333329</c:v>
                </c:pt>
                <c:pt idx="73" formatCode="_(* #,##0.00_);_(* \(#,##0.00\);_(* &quot;-&quot;??_);_(@_)">
                  <c:v>33.75</c:v>
                </c:pt>
                <c:pt idx="74" formatCode="_(* #,##0.00_);_(* \(#,##0.00\);_(* &quot;-&quot;??_);_(@_)">
                  <c:v>34.166666666666664</c:v>
                </c:pt>
                <c:pt idx="75" formatCode="_(* #,##0.00_);_(* \(#,##0.00\);_(* &quot;-&quot;??_);_(@_)">
                  <c:v>34.583333333333336</c:v>
                </c:pt>
                <c:pt idx="76" formatCode="_(* #,##0.00_);_(* \(#,##0.00\);_(* &quot;-&quot;??_);_(@_)">
                  <c:v>35</c:v>
                </c:pt>
                <c:pt idx="77" formatCode="_(* #,##0.00_);_(* \(#,##0.00\);_(* &quot;-&quot;??_);_(@_)">
                  <c:v>35.416666666666671</c:v>
                </c:pt>
                <c:pt idx="78" formatCode="_(* #,##0.00_);_(* \(#,##0.00\);_(* &quot;-&quot;??_);_(@_)">
                  <c:v>35.833333333333336</c:v>
                </c:pt>
                <c:pt idx="79" formatCode="_(* #,##0.00_);_(* \(#,##0.00\);_(* &quot;-&quot;??_);_(@_)">
                  <c:v>36.25</c:v>
                </c:pt>
                <c:pt idx="80" formatCode="_(* #,##0.00_);_(* \(#,##0.00\);_(* &quot;-&quot;??_);_(@_)">
                  <c:v>36.666666666666664</c:v>
                </c:pt>
                <c:pt idx="81" formatCode="_(* #,##0.00_);_(* \(#,##0.00\);_(* &quot;-&quot;??_);_(@_)">
                  <c:v>37.083333333333336</c:v>
                </c:pt>
                <c:pt idx="82" formatCode="_(* #,##0.00_);_(* \(#,##0.00\);_(* &quot;-&quot;??_);_(@_)">
                  <c:v>37.5</c:v>
                </c:pt>
                <c:pt idx="83" formatCode="_(* #,##0.00_);_(* \(#,##0.00\);_(* &quot;-&quot;??_);_(@_)">
                  <c:v>37.916666666666664</c:v>
                </c:pt>
                <c:pt idx="84" formatCode="_(* #,##0.00_);_(* \(#,##0.00\);_(* &quot;-&quot;??_);_(@_)">
                  <c:v>38.333333333333336</c:v>
                </c:pt>
                <c:pt idx="85" formatCode="_(* #,##0.00_);_(* \(#,##0.00\);_(* &quot;-&quot;??_);_(@_)">
                  <c:v>38.75</c:v>
                </c:pt>
                <c:pt idx="86" formatCode="_(* #,##0.00_);_(* \(#,##0.00\);_(* &quot;-&quot;??_);_(@_)">
                  <c:v>39.166666666666664</c:v>
                </c:pt>
                <c:pt idx="87" formatCode="_(* #,##0.00_);_(* \(#,##0.00\);_(* &quot;-&quot;??_);_(@_)">
                  <c:v>39.583333333333329</c:v>
                </c:pt>
                <c:pt idx="88" formatCode="_(* #,##0.00_);_(* \(#,##0.00\);_(* &quot;-&quot;??_);_(@_)">
                  <c:v>40</c:v>
                </c:pt>
                <c:pt idx="89" formatCode="_(* #,##0.00_);_(* \(#,##0.00\);_(* &quot;-&quot;??_);_(@_)">
                  <c:v>40.416666666666664</c:v>
                </c:pt>
                <c:pt idx="90" formatCode="_(* #,##0.00_);_(* \(#,##0.00\);_(* &quot;-&quot;??_);_(@_)">
                  <c:v>40.833333333333336</c:v>
                </c:pt>
                <c:pt idx="91" formatCode="_(* #,##0.00_);_(* \(#,##0.00\);_(* &quot;-&quot;??_);_(@_)">
                  <c:v>41.25</c:v>
                </c:pt>
              </c:numCache>
            </c:numRef>
          </c:xVal>
          <c:yVal>
            <c:numRef>
              <c:f>Sheet1!$Y$7:$Y$98</c:f>
              <c:numCache>
                <c:formatCode>General</c:formatCode>
                <c:ptCount val="92"/>
                <c:pt idx="0" formatCode="_(* #,##0.00_);_(* \(#,##0.00\);_(* &quot;-&quot;??_);_(@_)">
                  <c:v>4</c:v>
                </c:pt>
                <c:pt idx="2" formatCode="_(* #,##0.00_);_(* \(#,##0.00\);_(* &quot;-&quot;??_);_(@_)">
                  <c:v>2.2999999999999998</c:v>
                </c:pt>
                <c:pt idx="7" formatCode="_(* #,##0.00_);_(* \(#,##0.00\);_(* &quot;-&quot;??_);_(@_)">
                  <c:v>1.2</c:v>
                </c:pt>
                <c:pt idx="12" formatCode="_(* #,##0.00_);_(* \(#,##0.00\);_(* &quot;-&quot;??_);_(@_)">
                  <c:v>0.91</c:v>
                </c:pt>
                <c:pt idx="17" formatCode="_(* #,##0.00_);_(* \(#,##0.00\);_(* &quot;-&quot;??_);_(@_)">
                  <c:v>0.6</c:v>
                </c:pt>
                <c:pt idx="22" formatCode="_(* #,##0.00_);_(* \(#,##0.00\);_(* &quot;-&quot;??_);_(@_)">
                  <c:v>0.61538461538461542</c:v>
                </c:pt>
                <c:pt idx="27" formatCode="_(* #,##0.00_);_(* \(#,##0.00\);_(* &quot;-&quot;??_);_(@_)">
                  <c:v>0.5</c:v>
                </c:pt>
                <c:pt idx="31" formatCode="_(* #,##0.00_);_(* \(#,##0.00\);_(* &quot;-&quot;??_);_(@_)">
                  <c:v>0.33</c:v>
                </c:pt>
              </c:numCache>
            </c:numRef>
          </c:yVal>
          <c:smooth val="0"/>
        </c:ser>
        <c:ser>
          <c:idx val="3"/>
          <c:order val="1"/>
          <c:tx>
            <c:v>model decay</c:v>
          </c:tx>
          <c:spPr>
            <a:ln w="381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Sheet1!$V$7:$V$98</c:f>
              <c:numCache>
                <c:formatCode>General</c:formatCode>
                <c:ptCount val="92"/>
                <c:pt idx="0">
                  <c:v>2</c:v>
                </c:pt>
                <c:pt idx="1">
                  <c:v>3</c:v>
                </c:pt>
                <c:pt idx="2" formatCode="_(* #,##0.00_);_(* \(#,##0.00\);_(* &quot;-&quot;??_);_(@_)">
                  <c:v>4.1666666666666661</c:v>
                </c:pt>
                <c:pt idx="3" formatCode="_(* #,##0.00_);_(* \(#,##0.00\);_(* &quot;-&quot;??_);_(@_)">
                  <c:v>4.583333333333333</c:v>
                </c:pt>
                <c:pt idx="4" formatCode="_(* #,##0.00_);_(* \(#,##0.00\);_(* &quot;-&quot;??_);_(@_)">
                  <c:v>5</c:v>
                </c:pt>
                <c:pt idx="5" formatCode="_(* #,##0.00_);_(* \(#,##0.00\);_(* &quot;-&quot;??_);_(@_)">
                  <c:v>5.416666666666667</c:v>
                </c:pt>
                <c:pt idx="6" formatCode="_(* #,##0.00_);_(* \(#,##0.00\);_(* &quot;-&quot;??_);_(@_)">
                  <c:v>5.833333333333333</c:v>
                </c:pt>
                <c:pt idx="7" formatCode="_(* #,##0.00_);_(* \(#,##0.00\);_(* &quot;-&quot;??_);_(@_)">
                  <c:v>6.25</c:v>
                </c:pt>
                <c:pt idx="8" formatCode="_(* #,##0.00_);_(* \(#,##0.00\);_(* &quot;-&quot;??_);_(@_)">
                  <c:v>6.666666666666667</c:v>
                </c:pt>
                <c:pt idx="9" formatCode="_(* #,##0.00_);_(* \(#,##0.00\);_(* &quot;-&quot;??_);_(@_)">
                  <c:v>7.083333333333333</c:v>
                </c:pt>
                <c:pt idx="10" formatCode="_(* #,##0.00_);_(* \(#,##0.00\);_(* &quot;-&quot;??_);_(@_)">
                  <c:v>7.5</c:v>
                </c:pt>
                <c:pt idx="11" formatCode="_(* #,##0.00_);_(* \(#,##0.00\);_(* &quot;-&quot;??_);_(@_)">
                  <c:v>7.9166666666666661</c:v>
                </c:pt>
                <c:pt idx="12" formatCode="_(* #,##0.00_);_(* \(#,##0.00\);_(* &quot;-&quot;??_);_(@_)">
                  <c:v>8.3333333333333321</c:v>
                </c:pt>
                <c:pt idx="13" formatCode="_(* #,##0.00_);_(* \(#,##0.00\);_(* &quot;-&quot;??_);_(@_)">
                  <c:v>8.75</c:v>
                </c:pt>
                <c:pt idx="14" formatCode="_(* #,##0.00_);_(* \(#,##0.00\);_(* &quot;-&quot;??_);_(@_)">
                  <c:v>9.1666666666666661</c:v>
                </c:pt>
                <c:pt idx="15" formatCode="_(* #,##0.00_);_(* \(#,##0.00\);_(* &quot;-&quot;??_);_(@_)">
                  <c:v>9.5833333333333339</c:v>
                </c:pt>
                <c:pt idx="16" formatCode="_(* #,##0.00_);_(* \(#,##0.00\);_(* &quot;-&quot;??_);_(@_)">
                  <c:v>10</c:v>
                </c:pt>
                <c:pt idx="17" formatCode="_(* #,##0.00_);_(* \(#,##0.00\);_(* &quot;-&quot;??_);_(@_)">
                  <c:v>10.416666666666668</c:v>
                </c:pt>
                <c:pt idx="18" formatCode="_(* #,##0.00_);_(* \(#,##0.00\);_(* &quot;-&quot;??_);_(@_)">
                  <c:v>10.833333333333334</c:v>
                </c:pt>
                <c:pt idx="19" formatCode="_(* #,##0.00_);_(* \(#,##0.00\);_(* &quot;-&quot;??_);_(@_)">
                  <c:v>11.25</c:v>
                </c:pt>
                <c:pt idx="20" formatCode="_(* #,##0.00_);_(* \(#,##0.00\);_(* &quot;-&quot;??_);_(@_)">
                  <c:v>11.666666666666666</c:v>
                </c:pt>
                <c:pt idx="21" formatCode="_(* #,##0.00_);_(* \(#,##0.00\);_(* &quot;-&quot;??_);_(@_)">
                  <c:v>12.083333333333334</c:v>
                </c:pt>
                <c:pt idx="22" formatCode="_(* #,##0.00_);_(* \(#,##0.00\);_(* &quot;-&quot;??_);_(@_)">
                  <c:v>12.5</c:v>
                </c:pt>
                <c:pt idx="23" formatCode="_(* #,##0.00_);_(* \(#,##0.00\);_(* &quot;-&quot;??_);_(@_)">
                  <c:v>12.916666666666668</c:v>
                </c:pt>
                <c:pt idx="24" formatCode="_(* #,##0.00_);_(* \(#,##0.00\);_(* &quot;-&quot;??_);_(@_)">
                  <c:v>13.333333333333334</c:v>
                </c:pt>
                <c:pt idx="25" formatCode="_(* #,##0.00_);_(* \(#,##0.00\);_(* &quot;-&quot;??_);_(@_)">
                  <c:v>13.750000000000002</c:v>
                </c:pt>
                <c:pt idx="26" formatCode="_(* #,##0.00_);_(* \(#,##0.00\);_(* &quot;-&quot;??_);_(@_)">
                  <c:v>14.166666666666666</c:v>
                </c:pt>
                <c:pt idx="27" formatCode="_(* #,##0.00_);_(* \(#,##0.00\);_(* &quot;-&quot;??_);_(@_)">
                  <c:v>14.583333333333334</c:v>
                </c:pt>
                <c:pt idx="28" formatCode="_(* #,##0.00_);_(* \(#,##0.00\);_(* &quot;-&quot;??_);_(@_)">
                  <c:v>15</c:v>
                </c:pt>
                <c:pt idx="29" formatCode="_(* #,##0.00_);_(* \(#,##0.00\);_(* &quot;-&quot;??_);_(@_)">
                  <c:v>15.416666666666668</c:v>
                </c:pt>
                <c:pt idx="30" formatCode="_(* #,##0.00_);_(* \(#,##0.00\);_(* &quot;-&quot;??_);_(@_)">
                  <c:v>15.833333333333332</c:v>
                </c:pt>
                <c:pt idx="31" formatCode="_(* #,##0.00_);_(* \(#,##0.00\);_(* &quot;-&quot;??_);_(@_)">
                  <c:v>16.25</c:v>
                </c:pt>
                <c:pt idx="32" formatCode="_(* #,##0.00_);_(* \(#,##0.00\);_(* &quot;-&quot;??_);_(@_)">
                  <c:v>16.666666666666664</c:v>
                </c:pt>
                <c:pt idx="33" formatCode="_(* #,##0.00_);_(* \(#,##0.00\);_(* &quot;-&quot;??_);_(@_)">
                  <c:v>17.083333333333332</c:v>
                </c:pt>
                <c:pt idx="34" formatCode="_(* #,##0.00_);_(* \(#,##0.00\);_(* &quot;-&quot;??_);_(@_)">
                  <c:v>17.5</c:v>
                </c:pt>
                <c:pt idx="35" formatCode="_(* #,##0.00_);_(* \(#,##0.00\);_(* &quot;-&quot;??_);_(@_)">
                  <c:v>17.916666666666668</c:v>
                </c:pt>
                <c:pt idx="36" formatCode="_(* #,##0.00_);_(* \(#,##0.00\);_(* &quot;-&quot;??_);_(@_)">
                  <c:v>18.333333333333332</c:v>
                </c:pt>
                <c:pt idx="37" formatCode="_(* #,##0.00_);_(* \(#,##0.00\);_(* &quot;-&quot;??_);_(@_)">
                  <c:v>18.75</c:v>
                </c:pt>
                <c:pt idx="38" formatCode="_(* #,##0.00_);_(* \(#,##0.00\);_(* &quot;-&quot;??_);_(@_)">
                  <c:v>19.166666666666668</c:v>
                </c:pt>
                <c:pt idx="39" formatCode="_(* #,##0.00_);_(* \(#,##0.00\);_(* &quot;-&quot;??_);_(@_)">
                  <c:v>19.583333333333332</c:v>
                </c:pt>
                <c:pt idx="40" formatCode="_(* #,##0.00_);_(* \(#,##0.00\);_(* &quot;-&quot;??_);_(@_)">
                  <c:v>20</c:v>
                </c:pt>
                <c:pt idx="41" formatCode="_(* #,##0.00_);_(* \(#,##0.00\);_(* &quot;-&quot;??_);_(@_)">
                  <c:v>20.416666666666668</c:v>
                </c:pt>
                <c:pt idx="42" formatCode="_(* #,##0.00_);_(* \(#,##0.00\);_(* &quot;-&quot;??_);_(@_)">
                  <c:v>20.833333333333336</c:v>
                </c:pt>
                <c:pt idx="43" formatCode="_(* #,##0.00_);_(* \(#,##0.00\);_(* &quot;-&quot;??_);_(@_)">
                  <c:v>21.25</c:v>
                </c:pt>
                <c:pt idx="44" formatCode="_(* #,##0.00_);_(* \(#,##0.00\);_(* &quot;-&quot;??_);_(@_)">
                  <c:v>21.666666666666668</c:v>
                </c:pt>
                <c:pt idx="45" formatCode="_(* #,##0.00_);_(* \(#,##0.00\);_(* &quot;-&quot;??_);_(@_)">
                  <c:v>22.083333333333332</c:v>
                </c:pt>
                <c:pt idx="46" formatCode="_(* #,##0.00_);_(* \(#,##0.00\);_(* &quot;-&quot;??_);_(@_)">
                  <c:v>22.5</c:v>
                </c:pt>
                <c:pt idx="47" formatCode="_(* #,##0.00_);_(* \(#,##0.00\);_(* &quot;-&quot;??_);_(@_)">
                  <c:v>22.916666666666664</c:v>
                </c:pt>
                <c:pt idx="48" formatCode="_(* #,##0.00_);_(* \(#,##0.00\);_(* &quot;-&quot;??_);_(@_)">
                  <c:v>23.333333333333332</c:v>
                </c:pt>
                <c:pt idx="49" formatCode="_(* #,##0.00_);_(* \(#,##0.00\);_(* &quot;-&quot;??_);_(@_)">
                  <c:v>23.75</c:v>
                </c:pt>
                <c:pt idx="50" formatCode="_(* #,##0.00_);_(* \(#,##0.00\);_(* &quot;-&quot;??_);_(@_)">
                  <c:v>24.166666666666668</c:v>
                </c:pt>
                <c:pt idx="51" formatCode="_(* #,##0.00_);_(* \(#,##0.00\);_(* &quot;-&quot;??_);_(@_)">
                  <c:v>24.583333333333332</c:v>
                </c:pt>
                <c:pt idx="52" formatCode="_(* #,##0.00_);_(* \(#,##0.00\);_(* &quot;-&quot;??_);_(@_)">
                  <c:v>25</c:v>
                </c:pt>
                <c:pt idx="53" formatCode="_(* #,##0.00_);_(* \(#,##0.00\);_(* &quot;-&quot;??_);_(@_)">
                  <c:v>25.416666666666664</c:v>
                </c:pt>
                <c:pt idx="54" formatCode="_(* #,##0.00_);_(* \(#,##0.00\);_(* &quot;-&quot;??_);_(@_)">
                  <c:v>25.833333333333336</c:v>
                </c:pt>
                <c:pt idx="55" formatCode="_(* #,##0.00_);_(* \(#,##0.00\);_(* &quot;-&quot;??_);_(@_)">
                  <c:v>26.25</c:v>
                </c:pt>
                <c:pt idx="56" formatCode="_(* #,##0.00_);_(* \(#,##0.00\);_(* &quot;-&quot;??_);_(@_)">
                  <c:v>26.666666666666668</c:v>
                </c:pt>
                <c:pt idx="57" formatCode="_(* #,##0.00_);_(* \(#,##0.00\);_(* &quot;-&quot;??_);_(@_)">
                  <c:v>27.083333333333332</c:v>
                </c:pt>
                <c:pt idx="58" formatCode="_(* #,##0.00_);_(* \(#,##0.00\);_(* &quot;-&quot;??_);_(@_)">
                  <c:v>27.500000000000004</c:v>
                </c:pt>
                <c:pt idx="59" formatCode="_(* #,##0.00_);_(* \(#,##0.00\);_(* &quot;-&quot;??_);_(@_)">
                  <c:v>27.916666666666668</c:v>
                </c:pt>
                <c:pt idx="60" formatCode="_(* #,##0.00_);_(* \(#,##0.00\);_(* &quot;-&quot;??_);_(@_)">
                  <c:v>28.333333333333332</c:v>
                </c:pt>
                <c:pt idx="61" formatCode="_(* #,##0.00_);_(* \(#,##0.00\);_(* &quot;-&quot;??_);_(@_)">
                  <c:v>28.749999999999996</c:v>
                </c:pt>
                <c:pt idx="62" formatCode="_(* #,##0.00_);_(* \(#,##0.00\);_(* &quot;-&quot;??_);_(@_)">
                  <c:v>29.166666666666668</c:v>
                </c:pt>
                <c:pt idx="63" formatCode="_(* #,##0.00_);_(* \(#,##0.00\);_(* &quot;-&quot;??_);_(@_)">
                  <c:v>29.583333333333332</c:v>
                </c:pt>
                <c:pt idx="64" formatCode="_(* #,##0.00_);_(* \(#,##0.00\);_(* &quot;-&quot;??_);_(@_)">
                  <c:v>30</c:v>
                </c:pt>
                <c:pt idx="65" formatCode="_(* #,##0.00_);_(* \(#,##0.00\);_(* &quot;-&quot;??_);_(@_)">
                  <c:v>30.416666666666664</c:v>
                </c:pt>
                <c:pt idx="66" formatCode="_(* #,##0.00_);_(* \(#,##0.00\);_(* &quot;-&quot;??_);_(@_)">
                  <c:v>30.833333333333336</c:v>
                </c:pt>
                <c:pt idx="67" formatCode="_(* #,##0.00_);_(* \(#,##0.00\);_(* &quot;-&quot;??_);_(@_)">
                  <c:v>31.25</c:v>
                </c:pt>
                <c:pt idx="68" formatCode="_(* #,##0.00_);_(* \(#,##0.00\);_(* &quot;-&quot;??_);_(@_)">
                  <c:v>31.666666666666664</c:v>
                </c:pt>
                <c:pt idx="69" formatCode="_(* #,##0.00_);_(* \(#,##0.00\);_(* &quot;-&quot;??_);_(@_)">
                  <c:v>32.083333333333336</c:v>
                </c:pt>
                <c:pt idx="70" formatCode="_(* #,##0.00_);_(* \(#,##0.00\);_(* &quot;-&quot;??_);_(@_)">
                  <c:v>32.5</c:v>
                </c:pt>
                <c:pt idx="71" formatCode="_(* #,##0.00_);_(* \(#,##0.00\);_(* &quot;-&quot;??_);_(@_)">
                  <c:v>32.916666666666664</c:v>
                </c:pt>
                <c:pt idx="72" formatCode="_(* #,##0.00_);_(* \(#,##0.00\);_(* &quot;-&quot;??_);_(@_)">
                  <c:v>33.333333333333329</c:v>
                </c:pt>
                <c:pt idx="73" formatCode="_(* #,##0.00_);_(* \(#,##0.00\);_(* &quot;-&quot;??_);_(@_)">
                  <c:v>33.75</c:v>
                </c:pt>
                <c:pt idx="74" formatCode="_(* #,##0.00_);_(* \(#,##0.00\);_(* &quot;-&quot;??_);_(@_)">
                  <c:v>34.166666666666664</c:v>
                </c:pt>
                <c:pt idx="75" formatCode="_(* #,##0.00_);_(* \(#,##0.00\);_(* &quot;-&quot;??_);_(@_)">
                  <c:v>34.583333333333336</c:v>
                </c:pt>
                <c:pt idx="76" formatCode="_(* #,##0.00_);_(* \(#,##0.00\);_(* &quot;-&quot;??_);_(@_)">
                  <c:v>35</c:v>
                </c:pt>
                <c:pt idx="77" formatCode="_(* #,##0.00_);_(* \(#,##0.00\);_(* &quot;-&quot;??_);_(@_)">
                  <c:v>35.416666666666671</c:v>
                </c:pt>
                <c:pt idx="78" formatCode="_(* #,##0.00_);_(* \(#,##0.00\);_(* &quot;-&quot;??_);_(@_)">
                  <c:v>35.833333333333336</c:v>
                </c:pt>
                <c:pt idx="79" formatCode="_(* #,##0.00_);_(* \(#,##0.00\);_(* &quot;-&quot;??_);_(@_)">
                  <c:v>36.25</c:v>
                </c:pt>
                <c:pt idx="80" formatCode="_(* #,##0.00_);_(* \(#,##0.00\);_(* &quot;-&quot;??_);_(@_)">
                  <c:v>36.666666666666664</c:v>
                </c:pt>
                <c:pt idx="81" formatCode="_(* #,##0.00_);_(* \(#,##0.00\);_(* &quot;-&quot;??_);_(@_)">
                  <c:v>37.083333333333336</c:v>
                </c:pt>
                <c:pt idx="82" formatCode="_(* #,##0.00_);_(* \(#,##0.00\);_(* &quot;-&quot;??_);_(@_)">
                  <c:v>37.5</c:v>
                </c:pt>
                <c:pt idx="83" formatCode="_(* #,##0.00_);_(* \(#,##0.00\);_(* &quot;-&quot;??_);_(@_)">
                  <c:v>37.916666666666664</c:v>
                </c:pt>
                <c:pt idx="84" formatCode="_(* #,##0.00_);_(* \(#,##0.00\);_(* &quot;-&quot;??_);_(@_)">
                  <c:v>38.333333333333336</c:v>
                </c:pt>
                <c:pt idx="85" formatCode="_(* #,##0.00_);_(* \(#,##0.00\);_(* &quot;-&quot;??_);_(@_)">
                  <c:v>38.75</c:v>
                </c:pt>
                <c:pt idx="86" formatCode="_(* #,##0.00_);_(* \(#,##0.00\);_(* &quot;-&quot;??_);_(@_)">
                  <c:v>39.166666666666664</c:v>
                </c:pt>
                <c:pt idx="87" formatCode="_(* #,##0.00_);_(* \(#,##0.00\);_(* &quot;-&quot;??_);_(@_)">
                  <c:v>39.583333333333329</c:v>
                </c:pt>
                <c:pt idx="88" formatCode="_(* #,##0.00_);_(* \(#,##0.00\);_(* &quot;-&quot;??_);_(@_)">
                  <c:v>40</c:v>
                </c:pt>
                <c:pt idx="89" formatCode="_(* #,##0.00_);_(* \(#,##0.00\);_(* &quot;-&quot;??_);_(@_)">
                  <c:v>40.416666666666664</c:v>
                </c:pt>
                <c:pt idx="90" formatCode="_(* #,##0.00_);_(* \(#,##0.00\);_(* &quot;-&quot;??_);_(@_)">
                  <c:v>40.833333333333336</c:v>
                </c:pt>
                <c:pt idx="91" formatCode="_(* #,##0.00_);_(* \(#,##0.00\);_(* &quot;-&quot;??_);_(@_)">
                  <c:v>41.25</c:v>
                </c:pt>
              </c:numCache>
            </c:numRef>
          </c:xVal>
          <c:yVal>
            <c:numRef>
              <c:f>Sheet1!$AA$7:$AA$98</c:f>
              <c:numCache>
                <c:formatCode>_(* #,##0.00_);_(* \(#,##0.00\);_(* "-"??_);_(@_)</c:formatCode>
                <c:ptCount val="9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0.94161260256331047</c:v>
                </c:pt>
                <c:pt idx="10">
                  <c:v>0.87418148432185794</c:v>
                </c:pt>
                <c:pt idx="11">
                  <c:v>0.81484720278106937</c:v>
                </c:pt>
                <c:pt idx="12">
                  <c:v>0.76228410828089765</c:v>
                </c:pt>
                <c:pt idx="13">
                  <c:v>0.71543597941866777</c:v>
                </c:pt>
                <c:pt idx="14">
                  <c:v>0.67345157851448634</c:v>
                </c:pt>
                <c:pt idx="15">
                  <c:v>0.63563773793789458</c:v>
                </c:pt>
                <c:pt idx="16">
                  <c:v>0.60142468035272645</c:v>
                </c:pt>
                <c:pt idx="17">
                  <c:v>0.57034002325564837</c:v>
                </c:pt>
                <c:pt idx="18">
                  <c:v>0.54198904437347406</c:v>
                </c:pt>
                <c:pt idx="19">
                  <c:v>0.51603952507190931</c:v>
                </c:pt>
                <c:pt idx="20">
                  <c:v>0.49220998494208612</c:v>
                </c:pt>
                <c:pt idx="21">
                  <c:v>0.4702604585546673</c:v>
                </c:pt>
                <c:pt idx="22">
                  <c:v>0.44998519902568301</c:v>
                </c:pt>
                <c:pt idx="23">
                  <c:v>0.4312068569558386</c:v>
                </c:pt>
                <c:pt idx="24">
                  <c:v>0.4137717998202346</c:v>
                </c:pt>
                <c:pt idx="25">
                  <c:v>0.397546320722105</c:v>
                </c:pt>
                <c:pt idx="26">
                  <c:v>0.38241354643564029</c:v>
                </c:pt>
                <c:pt idx="27">
                  <c:v>0.36827089953590547</c:v>
                </c:pt>
                <c:pt idx="28">
                  <c:v>0.35502800274533997</c:v>
                </c:pt>
                <c:pt idx="29">
                  <c:v>0.34260493861551855</c:v>
                </c:pt>
                <c:pt idx="30">
                  <c:v>0.33093079656154945</c:v>
                </c:pt>
                <c:pt idx="31">
                  <c:v>0.31994245367668944</c:v>
                </c:pt>
                <c:pt idx="32">
                  <c:v>0.30958354682771755</c:v>
                </c:pt>
                <c:pt idx="33">
                  <c:v>0.2998036021024833</c:v>
                </c:pt>
                <c:pt idx="34">
                  <c:v>0.29055729436114158</c:v>
                </c:pt>
                <c:pt idx="35">
                  <c:v>0.28180381488317596</c:v>
                </c:pt>
                <c:pt idx="36">
                  <c:v>0.27350632923914048</c:v>
                </c:pt>
                <c:pt idx="37">
                  <c:v>0.26563151080091574</c:v>
                </c:pt>
                <c:pt idx="38">
                  <c:v>0.2581491379272558</c:v>
                </c:pt>
                <c:pt idx="39">
                  <c:v>0.25103174496709896</c:v>
                </c:pt>
                <c:pt idx="40">
                  <c:v>0.24425431892214258</c:v>
                </c:pt>
                <c:pt idx="41">
                  <c:v>0.23779403498778018</c:v>
                </c:pt>
                <c:pt idx="42">
                  <c:v>0.23163002531363569</c:v>
                </c:pt>
                <c:pt idx="43">
                  <c:v>0.22574317624308668</c:v>
                </c:pt>
                <c:pt idx="44">
                  <c:v>0.22011595004559009</c:v>
                </c:pt>
                <c:pt idx="45">
                  <c:v>0.21473222777806106</c:v>
                </c:pt>
                <c:pt idx="46">
                  <c:v>0.20957717042709617</c:v>
                </c:pt>
                <c:pt idx="47">
                  <c:v>0.20463709591245516</c:v>
                </c:pt>
                <c:pt idx="48">
                  <c:v>0.19989936988983797</c:v>
                </c:pt>
                <c:pt idx="49">
                  <c:v>0.19535230859043784</c:v>
                </c:pt>
                <c:pt idx="50">
                  <c:v>0.19098509218630538</c:v>
                </c:pt>
                <c:pt idx="51">
                  <c:v>0.1867876873825608</c:v>
                </c:pt>
                <c:pt idx="52">
                  <c:v>0.18275077811672438</c:v>
                </c:pt>
                <c:pt idx="53">
                  <c:v>0.17886570339740279</c:v>
                </c:pt>
                <c:pt idx="54">
                  <c:v>0.17512440144381008</c:v>
                </c:pt>
                <c:pt idx="55">
                  <c:v>0.17151935939779941</c:v>
                </c:pt>
                <c:pt idx="56">
                  <c:v>0.16804356797430914</c:v>
                </c:pt>
                <c:pt idx="57">
                  <c:v>0.16469048049691196</c:v>
                </c:pt>
                <c:pt idx="58">
                  <c:v>0.16145397583456708</c:v>
                </c:pt>
                <c:pt idx="59">
                  <c:v>0.15832832481549297</c:v>
                </c:pt>
                <c:pt idx="60">
                  <c:v>0.15530815974571771</c:v>
                </c:pt>
                <c:pt idx="61">
                  <c:v>0.15238844670457077</c:v>
                </c:pt>
                <c:pt idx="62">
                  <c:v>0.14956446032815285</c:v>
                </c:pt>
                <c:pt idx="63">
                  <c:v>0.14683176082552638</c:v>
                </c:pt>
                <c:pt idx="64">
                  <c:v>0.14418617300173525</c:v>
                </c:pt>
                <c:pt idx="65">
                  <c:v>0.14162376708738941</c:v>
                </c:pt>
                <c:pt idx="66">
                  <c:v>0.13914084119696793</c:v>
                </c:pt>
                <c:pt idx="67">
                  <c:v>0.13673390525763413</c:v>
                </c:pt>
                <c:pt idx="68">
                  <c:v>0.13439966626759819</c:v>
                </c:pt>
                <c:pt idx="69">
                  <c:v>0.13213501475823156</c:v>
                </c:pt>
                <c:pt idx="70">
                  <c:v>0.12993701234749239</c:v>
                </c:pt>
                <c:pt idx="71">
                  <c:v>0.12780288028401518</c:v>
                </c:pt>
                <c:pt idx="72">
                  <c:v>0.12572998889163825</c:v>
                </c:pt>
                <c:pt idx="73">
                  <c:v>0.12371584783337089</c:v>
                </c:pt>
                <c:pt idx="74">
                  <c:v>0.12175809712198661</c:v>
                </c:pt>
                <c:pt idx="75">
                  <c:v>0.11985449881169508</c:v>
                </c:pt>
                <c:pt idx="76">
                  <c:v>0.11800292931181074</c:v>
                </c:pt>
                <c:pt idx="77">
                  <c:v>0.11620137226909609</c:v>
                </c:pt>
                <c:pt idx="78">
                  <c:v>0.11444791197059431</c:v>
                </c:pt>
                <c:pt idx="79">
                  <c:v>0.11274072722335234</c:v>
                </c:pt>
                <c:pt idx="80">
                  <c:v>0.11107808567154462</c:v>
                </c:pt>
                <c:pt idx="81">
                  <c:v>0.10945833851518194</c:v>
                </c:pt>
                <c:pt idx="82">
                  <c:v>0.10787991559788551</c:v>
                </c:pt>
                <c:pt idx="83">
                  <c:v>0.10634132083417244</c:v>
                </c:pt>
                <c:pt idx="84">
                  <c:v>0.10484112794935493</c:v>
                </c:pt>
                <c:pt idx="85">
                  <c:v>0.10337797650755687</c:v>
                </c:pt>
                <c:pt idx="86">
                  <c:v>0.10195056820550674</c:v>
                </c:pt>
                <c:pt idx="87">
                  <c:v>0.10055766341171965</c:v>
                </c:pt>
                <c:pt idx="88">
                  <c:v>9.919807793243525E-2</c:v>
                </c:pt>
                <c:pt idx="89">
                  <c:v>9.7870679987275278E-2</c:v>
                </c:pt>
                <c:pt idx="90">
                  <c:v>9.6574387379021451E-2</c:v>
                </c:pt>
                <c:pt idx="91">
                  <c:v>9.5308164843223658E-2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750272"/>
        <c:axId val="88474752"/>
      </c:scatterChart>
      <c:valAx>
        <c:axId val="837502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8474752"/>
        <c:crosses val="autoZero"/>
        <c:crossBetween val="midCat"/>
      </c:valAx>
      <c:valAx>
        <c:axId val="88474752"/>
        <c:scaling>
          <c:orientation val="minMax"/>
        </c:scaling>
        <c:delete val="0"/>
        <c:axPos val="l"/>
        <c:majorGridlines/>
        <c:numFmt formatCode="_(* #,##0.00_);_(* \(#,##0.00\);_(* &quot;-&quot;??_);_(@_)" sourceLinked="1"/>
        <c:majorTickMark val="out"/>
        <c:minorTickMark val="none"/>
        <c:tickLblPos val="nextTo"/>
        <c:crossAx val="83750272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Before-After</c:v>
          </c:tx>
          <c:spPr>
            <a:ln w="28575">
              <a:noFill/>
            </a:ln>
          </c:spPr>
          <c:xVal>
            <c:numRef>
              <c:f>Graphing!$B$6:$B$36</c:f>
              <c:numCache>
                <c:formatCode>#,##0</c:formatCode>
                <c:ptCount val="31"/>
                <c:pt idx="0">
                  <c:v>4829</c:v>
                </c:pt>
                <c:pt idx="1">
                  <c:v>15700</c:v>
                </c:pt>
                <c:pt idx="2">
                  <c:v>11670</c:v>
                </c:pt>
                <c:pt idx="3">
                  <c:v>14700</c:v>
                </c:pt>
                <c:pt idx="4">
                  <c:v>2617</c:v>
                </c:pt>
                <c:pt idx="5">
                  <c:v>3261</c:v>
                </c:pt>
                <c:pt idx="6">
                  <c:v>28339</c:v>
                </c:pt>
                <c:pt idx="7">
                  <c:v>2500</c:v>
                </c:pt>
                <c:pt idx="8">
                  <c:v>1676</c:v>
                </c:pt>
                <c:pt idx="9">
                  <c:v>5369</c:v>
                </c:pt>
                <c:pt idx="10">
                  <c:v>714</c:v>
                </c:pt>
                <c:pt idx="11">
                  <c:v>56220</c:v>
                </c:pt>
                <c:pt idx="12">
                  <c:v>26927</c:v>
                </c:pt>
                <c:pt idx="15">
                  <c:v>32554</c:v>
                </c:pt>
                <c:pt idx="16">
                  <c:v>3376</c:v>
                </c:pt>
                <c:pt idx="17">
                  <c:v>5262</c:v>
                </c:pt>
                <c:pt idx="18">
                  <c:v>24548</c:v>
                </c:pt>
                <c:pt idx="19">
                  <c:v>2358</c:v>
                </c:pt>
                <c:pt idx="20">
                  <c:v>27798</c:v>
                </c:pt>
                <c:pt idx="21">
                  <c:v>101735</c:v>
                </c:pt>
                <c:pt idx="22">
                  <c:v>5562</c:v>
                </c:pt>
                <c:pt idx="23">
                  <c:v>9392</c:v>
                </c:pt>
                <c:pt idx="24">
                  <c:v>102303</c:v>
                </c:pt>
                <c:pt idx="25">
                  <c:v>11237</c:v>
                </c:pt>
                <c:pt idx="26">
                  <c:v>25590</c:v>
                </c:pt>
                <c:pt idx="27">
                  <c:v>11814</c:v>
                </c:pt>
                <c:pt idx="28">
                  <c:v>2843</c:v>
                </c:pt>
                <c:pt idx="29">
                  <c:v>14546</c:v>
                </c:pt>
                <c:pt idx="30">
                  <c:v>70814</c:v>
                </c:pt>
              </c:numCache>
            </c:numRef>
          </c:xVal>
          <c:yVal>
            <c:numRef>
              <c:f>Graphing!$E$6:$E$16</c:f>
              <c:numCache>
                <c:formatCode>#,##0</c:formatCode>
                <c:ptCount val="11"/>
                <c:pt idx="0">
                  <c:v>5844</c:v>
                </c:pt>
                <c:pt idx="1">
                  <c:v>14069</c:v>
                </c:pt>
                <c:pt idx="2">
                  <c:v>13159</c:v>
                </c:pt>
                <c:pt idx="3">
                  <c:v>11205</c:v>
                </c:pt>
                <c:pt idx="4">
                  <c:v>2285</c:v>
                </c:pt>
                <c:pt idx="5">
                  <c:v>3772</c:v>
                </c:pt>
                <c:pt idx="6">
                  <c:v>23194</c:v>
                </c:pt>
                <c:pt idx="7">
                  <c:v>2738</c:v>
                </c:pt>
                <c:pt idx="8">
                  <c:v>2183</c:v>
                </c:pt>
                <c:pt idx="9">
                  <c:v>6600</c:v>
                </c:pt>
                <c:pt idx="10">
                  <c:v>988</c:v>
                </c:pt>
              </c:numCache>
            </c:numRef>
          </c:yVal>
          <c:smooth val="0"/>
        </c:ser>
        <c:ser>
          <c:idx val="1"/>
          <c:order val="1"/>
          <c:tx>
            <c:v>Static</c:v>
          </c:tx>
          <c:spPr>
            <a:ln w="28575">
              <a:noFill/>
            </a:ln>
          </c:spPr>
          <c:marker>
            <c:symbol val="square"/>
            <c:size val="4"/>
          </c:marker>
          <c:xVal>
            <c:numRef>
              <c:f>Graphing!$B$17:$B$36</c:f>
              <c:numCache>
                <c:formatCode>#,##0</c:formatCode>
                <c:ptCount val="20"/>
                <c:pt idx="0">
                  <c:v>56220</c:v>
                </c:pt>
                <c:pt idx="1">
                  <c:v>26927</c:v>
                </c:pt>
                <c:pt idx="4">
                  <c:v>32554</c:v>
                </c:pt>
                <c:pt idx="5">
                  <c:v>3376</c:v>
                </c:pt>
                <c:pt idx="6">
                  <c:v>5262</c:v>
                </c:pt>
                <c:pt idx="7">
                  <c:v>24548</c:v>
                </c:pt>
                <c:pt idx="8">
                  <c:v>2358</c:v>
                </c:pt>
                <c:pt idx="9">
                  <c:v>27798</c:v>
                </c:pt>
                <c:pt idx="10">
                  <c:v>101735</c:v>
                </c:pt>
                <c:pt idx="11">
                  <c:v>5562</c:v>
                </c:pt>
                <c:pt idx="12">
                  <c:v>9392</c:v>
                </c:pt>
                <c:pt idx="13">
                  <c:v>102303</c:v>
                </c:pt>
                <c:pt idx="14">
                  <c:v>11237</c:v>
                </c:pt>
                <c:pt idx="15">
                  <c:v>25590</c:v>
                </c:pt>
                <c:pt idx="16">
                  <c:v>11814</c:v>
                </c:pt>
                <c:pt idx="17">
                  <c:v>2843</c:v>
                </c:pt>
                <c:pt idx="18">
                  <c:v>14546</c:v>
                </c:pt>
                <c:pt idx="19">
                  <c:v>70814</c:v>
                </c:pt>
              </c:numCache>
            </c:numRef>
          </c:xVal>
          <c:yVal>
            <c:numRef>
              <c:f>Graphing!$F$17:$F$36</c:f>
              <c:numCache>
                <c:formatCode>#,##0</c:formatCode>
                <c:ptCount val="20"/>
                <c:pt idx="0">
                  <c:v>60277</c:v>
                </c:pt>
                <c:pt idx="1">
                  <c:v>29486</c:v>
                </c:pt>
                <c:pt idx="4">
                  <c:v>34114</c:v>
                </c:pt>
                <c:pt idx="5">
                  <c:v>4537</c:v>
                </c:pt>
                <c:pt idx="6">
                  <c:v>4068</c:v>
                </c:pt>
                <c:pt idx="7">
                  <c:v>32629</c:v>
                </c:pt>
                <c:pt idx="8">
                  <c:v>3663</c:v>
                </c:pt>
                <c:pt idx="9">
                  <c:v>25859</c:v>
                </c:pt>
                <c:pt idx="10">
                  <c:v>100374</c:v>
                </c:pt>
                <c:pt idx="11">
                  <c:v>6960</c:v>
                </c:pt>
                <c:pt idx="12">
                  <c:v>12452</c:v>
                </c:pt>
                <c:pt idx="13">
                  <c:v>84025</c:v>
                </c:pt>
                <c:pt idx="14">
                  <c:v>9792</c:v>
                </c:pt>
                <c:pt idx="15">
                  <c:v>30247</c:v>
                </c:pt>
                <c:pt idx="16">
                  <c:v>10259</c:v>
                </c:pt>
                <c:pt idx="17">
                  <c:v>4609</c:v>
                </c:pt>
                <c:pt idx="18">
                  <c:v>18564</c:v>
                </c:pt>
                <c:pt idx="19">
                  <c:v>81107</c:v>
                </c:pt>
              </c:numCache>
            </c:numRef>
          </c:yVal>
          <c:smooth val="0"/>
        </c:ser>
        <c:ser>
          <c:idx val="2"/>
          <c:order val="2"/>
          <c:tx>
            <c:v>Model=Actual</c:v>
          </c:tx>
          <c:spPr>
            <a:ln w="28575">
              <a:solidFill>
                <a:schemeClr val="accent1"/>
              </a:solidFill>
            </a:ln>
          </c:spPr>
          <c:marker>
            <c:symbol val="none"/>
          </c:marker>
          <c:xVal>
            <c:numRef>
              <c:f>Graphing!$B$6:$B$36</c:f>
              <c:numCache>
                <c:formatCode>#,##0</c:formatCode>
                <c:ptCount val="31"/>
                <c:pt idx="0">
                  <c:v>4829</c:v>
                </c:pt>
                <c:pt idx="1">
                  <c:v>15700</c:v>
                </c:pt>
                <c:pt idx="2">
                  <c:v>11670</c:v>
                </c:pt>
                <c:pt idx="3">
                  <c:v>14700</c:v>
                </c:pt>
                <c:pt idx="4">
                  <c:v>2617</c:v>
                </c:pt>
                <c:pt idx="5">
                  <c:v>3261</c:v>
                </c:pt>
                <c:pt idx="6">
                  <c:v>28339</c:v>
                </c:pt>
                <c:pt idx="7">
                  <c:v>2500</c:v>
                </c:pt>
                <c:pt idx="8">
                  <c:v>1676</c:v>
                </c:pt>
                <c:pt idx="9">
                  <c:v>5369</c:v>
                </c:pt>
                <c:pt idx="10">
                  <c:v>714</c:v>
                </c:pt>
                <c:pt idx="11">
                  <c:v>56220</c:v>
                </c:pt>
                <c:pt idx="12">
                  <c:v>26927</c:v>
                </c:pt>
                <c:pt idx="15">
                  <c:v>32554</c:v>
                </c:pt>
                <c:pt idx="16">
                  <c:v>3376</c:v>
                </c:pt>
                <c:pt idx="17">
                  <c:v>5262</c:v>
                </c:pt>
                <c:pt idx="18">
                  <c:v>24548</c:v>
                </c:pt>
                <c:pt idx="19">
                  <c:v>2358</c:v>
                </c:pt>
                <c:pt idx="20">
                  <c:v>27798</c:v>
                </c:pt>
                <c:pt idx="21">
                  <c:v>101735</c:v>
                </c:pt>
                <c:pt idx="22">
                  <c:v>5562</c:v>
                </c:pt>
                <c:pt idx="23">
                  <c:v>9392</c:v>
                </c:pt>
                <c:pt idx="24">
                  <c:v>102303</c:v>
                </c:pt>
                <c:pt idx="25">
                  <c:v>11237</c:v>
                </c:pt>
                <c:pt idx="26">
                  <c:v>25590</c:v>
                </c:pt>
                <c:pt idx="27">
                  <c:v>11814</c:v>
                </c:pt>
                <c:pt idx="28">
                  <c:v>2843</c:v>
                </c:pt>
                <c:pt idx="29">
                  <c:v>14546</c:v>
                </c:pt>
                <c:pt idx="30">
                  <c:v>70814</c:v>
                </c:pt>
              </c:numCache>
            </c:numRef>
          </c:xVal>
          <c:yVal>
            <c:numRef>
              <c:f>Graphing!$B$6:$B$36</c:f>
              <c:numCache>
                <c:formatCode>#,##0</c:formatCode>
                <c:ptCount val="31"/>
                <c:pt idx="0">
                  <c:v>4829</c:v>
                </c:pt>
                <c:pt idx="1">
                  <c:v>15700</c:v>
                </c:pt>
                <c:pt idx="2">
                  <c:v>11670</c:v>
                </c:pt>
                <c:pt idx="3">
                  <c:v>14700</c:v>
                </c:pt>
                <c:pt idx="4">
                  <c:v>2617</c:v>
                </c:pt>
                <c:pt idx="5">
                  <c:v>3261</c:v>
                </c:pt>
                <c:pt idx="6">
                  <c:v>28339</c:v>
                </c:pt>
                <c:pt idx="7">
                  <c:v>2500</c:v>
                </c:pt>
                <c:pt idx="8">
                  <c:v>1676</c:v>
                </c:pt>
                <c:pt idx="9">
                  <c:v>5369</c:v>
                </c:pt>
                <c:pt idx="10">
                  <c:v>714</c:v>
                </c:pt>
                <c:pt idx="11">
                  <c:v>56220</c:v>
                </c:pt>
                <c:pt idx="12">
                  <c:v>26927</c:v>
                </c:pt>
                <c:pt idx="15">
                  <c:v>32554</c:v>
                </c:pt>
                <c:pt idx="16">
                  <c:v>3376</c:v>
                </c:pt>
                <c:pt idx="17">
                  <c:v>5262</c:v>
                </c:pt>
                <c:pt idx="18">
                  <c:v>24548</c:v>
                </c:pt>
                <c:pt idx="19">
                  <c:v>2358</c:v>
                </c:pt>
                <c:pt idx="20">
                  <c:v>27798</c:v>
                </c:pt>
                <c:pt idx="21">
                  <c:v>101735</c:v>
                </c:pt>
                <c:pt idx="22">
                  <c:v>5562</c:v>
                </c:pt>
                <c:pt idx="23">
                  <c:v>9392</c:v>
                </c:pt>
                <c:pt idx="24">
                  <c:v>102303</c:v>
                </c:pt>
                <c:pt idx="25">
                  <c:v>11237</c:v>
                </c:pt>
                <c:pt idx="26">
                  <c:v>25590</c:v>
                </c:pt>
                <c:pt idx="27">
                  <c:v>11814</c:v>
                </c:pt>
                <c:pt idx="28">
                  <c:v>2843</c:v>
                </c:pt>
                <c:pt idx="29">
                  <c:v>14546</c:v>
                </c:pt>
                <c:pt idx="30">
                  <c:v>70814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503040"/>
        <c:axId val="88504960"/>
      </c:scatterChart>
      <c:valAx>
        <c:axId val="885030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Actual Daily</a:t>
                </a:r>
                <a:r>
                  <a:rPr lang="en-US" baseline="0"/>
                  <a:t> Fixed Guideway/BRT Ridership (Excluding Special Markets)</a:t>
                </a:r>
                <a:endParaRPr lang="en-US"/>
              </a:p>
            </c:rich>
          </c:tx>
          <c:overlay val="0"/>
        </c:title>
        <c:numFmt formatCode="#,##0" sourceLinked="1"/>
        <c:majorTickMark val="out"/>
        <c:minorTickMark val="none"/>
        <c:tickLblPos val="nextTo"/>
        <c:crossAx val="88504960"/>
        <c:crosses val="autoZero"/>
        <c:crossBetween val="midCat"/>
      </c:valAx>
      <c:valAx>
        <c:axId val="885049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STOPS Estimated Daily Ridership</a:t>
                </a:r>
              </a:p>
            </c:rich>
          </c:tx>
          <c:overlay val="0"/>
        </c:title>
        <c:numFmt formatCode="#,##0" sourceLinked="1"/>
        <c:majorTickMark val="out"/>
        <c:minorTickMark val="none"/>
        <c:tickLblPos val="nextTo"/>
        <c:crossAx val="88503040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169"/>
          </a:xfrm>
          <a:prstGeom prst="rect">
            <a:avLst/>
          </a:prstGeom>
        </p:spPr>
        <p:txBody>
          <a:bodyPr vert="horz" lIns="92757" tIns="46378" rIns="92757" bIns="4637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169"/>
          </a:xfrm>
          <a:prstGeom prst="rect">
            <a:avLst/>
          </a:prstGeom>
        </p:spPr>
        <p:txBody>
          <a:bodyPr vert="horz" lIns="92757" tIns="46378" rIns="92757" bIns="46378" rtlCol="0"/>
          <a:lstStyle>
            <a:lvl1pPr algn="r">
              <a:defRPr sz="1200"/>
            </a:lvl1pPr>
          </a:lstStyle>
          <a:p>
            <a:fld id="{1DC33813-86A8-492A-AE12-98AAEACF43FF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60605"/>
            <a:ext cx="3037840" cy="461169"/>
          </a:xfrm>
          <a:prstGeom prst="rect">
            <a:avLst/>
          </a:prstGeom>
        </p:spPr>
        <p:txBody>
          <a:bodyPr vert="horz" lIns="92757" tIns="46378" rIns="92757" bIns="4637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60605"/>
            <a:ext cx="3037840" cy="461169"/>
          </a:xfrm>
          <a:prstGeom prst="rect">
            <a:avLst/>
          </a:prstGeom>
        </p:spPr>
        <p:txBody>
          <a:bodyPr vert="horz" lIns="92757" tIns="46378" rIns="92757" bIns="46378" rtlCol="0" anchor="b"/>
          <a:lstStyle>
            <a:lvl1pPr algn="r">
              <a:defRPr sz="1200"/>
            </a:lvl1pPr>
          </a:lstStyle>
          <a:p>
            <a:fld id="{32BDEEE6-70E4-425C-905B-2A4AC3985F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81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169"/>
          </a:xfrm>
          <a:prstGeom prst="rect">
            <a:avLst/>
          </a:prstGeom>
        </p:spPr>
        <p:txBody>
          <a:bodyPr vert="horz" lIns="92757" tIns="46378" rIns="92757" bIns="4637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169"/>
          </a:xfrm>
          <a:prstGeom prst="rect">
            <a:avLst/>
          </a:prstGeom>
        </p:spPr>
        <p:txBody>
          <a:bodyPr vert="horz" lIns="92757" tIns="46378" rIns="92757" bIns="46378" rtlCol="0"/>
          <a:lstStyle>
            <a:lvl1pPr algn="r">
              <a:defRPr sz="1200"/>
            </a:lvl1pPr>
          </a:lstStyle>
          <a:p>
            <a:fld id="{C212F185-B6B5-4E3A-AD87-2FF3BCD19979}" type="datetimeFigureOut">
              <a:rPr lang="en-US" smtClean="0"/>
              <a:pPr/>
              <a:t>6/4/2015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8563" y="692150"/>
            <a:ext cx="4613275" cy="3459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57" tIns="46378" rIns="92757" bIns="4637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1103"/>
            <a:ext cx="5608320" cy="4150519"/>
          </a:xfrm>
          <a:prstGeom prst="rect">
            <a:avLst/>
          </a:prstGeom>
        </p:spPr>
        <p:txBody>
          <a:bodyPr vert="horz" lIns="92757" tIns="46378" rIns="92757" bIns="4637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0605"/>
            <a:ext cx="3037840" cy="461169"/>
          </a:xfrm>
          <a:prstGeom prst="rect">
            <a:avLst/>
          </a:prstGeom>
        </p:spPr>
        <p:txBody>
          <a:bodyPr vert="horz" lIns="92757" tIns="46378" rIns="92757" bIns="4637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60605"/>
            <a:ext cx="3037840" cy="461169"/>
          </a:xfrm>
          <a:prstGeom prst="rect">
            <a:avLst/>
          </a:prstGeom>
        </p:spPr>
        <p:txBody>
          <a:bodyPr vert="horz" lIns="92757" tIns="46378" rIns="92757" bIns="46378" rtlCol="0" anchor="b"/>
          <a:lstStyle>
            <a:lvl1pPr algn="r">
              <a:defRPr sz="1200"/>
            </a:lvl1pPr>
          </a:lstStyle>
          <a:p>
            <a:fld id="{74FDF521-A8C0-47CF-B688-3383CB252F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00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TA_slide3_edit-0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4" y="0"/>
            <a:ext cx="914328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8713" y="2406759"/>
            <a:ext cx="4395788" cy="1050303"/>
          </a:xfrm>
        </p:spPr>
        <p:txBody>
          <a:bodyPr anchor="t"/>
          <a:lstStyle>
            <a:lvl1pPr algn="r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8713" y="3656233"/>
            <a:ext cx="4395788" cy="972949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 userDrawn="1">
            <p:ph type="sldNum" sz="quarter" idx="12"/>
          </p:nvPr>
        </p:nvSpPr>
        <p:spPr>
          <a:xfrm>
            <a:off x="8696325" y="6161024"/>
            <a:ext cx="533399" cy="700151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Gill Sans MT"/>
                <a:cs typeface="Gill Sans MT"/>
              </a:defRPr>
            </a:lvl1pPr>
          </a:lstStyle>
          <a:p>
            <a:fld id="{F00A00CB-2C12-43BD-8097-0EF59CD27A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61860"/>
            <a:ext cx="2057400" cy="55643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61860"/>
            <a:ext cx="6019800" cy="55643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 userDrawn="1">
            <p:ph type="sldNum" sz="quarter" idx="12"/>
          </p:nvPr>
        </p:nvSpPr>
        <p:spPr>
          <a:xfrm>
            <a:off x="8696325" y="6161024"/>
            <a:ext cx="533399" cy="700151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Gill Sans MT"/>
                <a:cs typeface="Gill Sans MT"/>
              </a:defRPr>
            </a:lvl1pPr>
          </a:lstStyle>
          <a:p>
            <a:fld id="{F00A00CB-2C12-43BD-8097-0EF59CD27A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9144000" cy="68564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1914525"/>
            <a:ext cx="9144000" cy="3019425"/>
          </a:xfrm>
          <a:prstGeom prst="rect">
            <a:avLst/>
          </a:prstGeom>
          <a:gradFill>
            <a:gsLst>
              <a:gs pos="0">
                <a:srgbClr val="64849B"/>
              </a:gs>
              <a:gs pos="59000">
                <a:srgbClr val="395B74"/>
              </a:gs>
            </a:gsLst>
            <a:lin ang="162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10800000">
            <a:off x="166688" y="2047874"/>
            <a:ext cx="8810625" cy="2752725"/>
          </a:xfrm>
          <a:prstGeom prst="rect">
            <a:avLst/>
          </a:prstGeom>
          <a:gradFill>
            <a:gsLst>
              <a:gs pos="0">
                <a:srgbClr val="64849B"/>
              </a:gs>
              <a:gs pos="59000">
                <a:srgbClr val="395B74"/>
              </a:gs>
            </a:gsLst>
            <a:lin ang="162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3200"/>
            <a:ext cx="7772400" cy="1362075"/>
          </a:xfrm>
        </p:spPr>
        <p:txBody>
          <a:bodyPr anchor="ctr"/>
          <a:lstStyle>
            <a:lvl1pPr algn="ctr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266" y="5887371"/>
            <a:ext cx="2818128" cy="86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8563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395B74"/>
                </a:solidFill>
                <a:latin typeface="Arial Unicode MS" pitchFamily="34" charset="-128"/>
                <a:cs typeface="Raav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  <a:lvl2pPr>
              <a:defRPr>
                <a:latin typeface="Gill Sans MT" pitchFamily="34" charset="0"/>
              </a:defRPr>
            </a:lvl2pPr>
            <a:lvl3pPr>
              <a:defRPr>
                <a:latin typeface="Gill Sans MT" pitchFamily="34" charset="0"/>
              </a:defRPr>
            </a:lvl3pPr>
            <a:lvl4pPr>
              <a:defRPr>
                <a:latin typeface="Gill Sans MT" pitchFamily="34" charset="0"/>
              </a:defRPr>
            </a:lvl4pPr>
            <a:lvl5pPr>
              <a:defRPr>
                <a:latin typeface="Gill Sans M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8696325" y="6161024"/>
            <a:ext cx="533399" cy="70015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0A00CB-2C12-43BD-8097-0EF59CD27AF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ＭＳ Ｐゴシック" charset="-128"/>
                <a:cs typeface="+mn-cs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itchFamily="34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4"/>
          <p:cNvSpPr>
            <a:spLocks noGrp="1"/>
          </p:cNvSpPr>
          <p:nvPr userDrawn="1">
            <p:ph type="sldNum" sz="quarter" idx="12"/>
          </p:nvPr>
        </p:nvSpPr>
        <p:spPr>
          <a:xfrm>
            <a:off x="8696325" y="6161024"/>
            <a:ext cx="533399" cy="700151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F00A00CB-2C12-43BD-8097-0EF59CD27AF0}" type="slidenum">
              <a:rPr lang="en-US" smtClean="0">
                <a:latin typeface="Gill Sans MT" pitchFamily="34" charset="0"/>
              </a:rPr>
              <a:pPr>
                <a:defRPr/>
              </a:pPr>
              <a:t>‹#›</a:t>
            </a:fld>
            <a:endParaRPr lang="en-US" dirty="0">
              <a:latin typeface="Gill Sans MT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4908"/>
            <a:ext cx="8229600" cy="9327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 userDrawn="1">
            <p:ph type="sldNum" sz="quarter" idx="12"/>
          </p:nvPr>
        </p:nvSpPr>
        <p:spPr>
          <a:xfrm>
            <a:off x="8696325" y="6161024"/>
            <a:ext cx="533399" cy="700151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Gill Sans MT"/>
                <a:cs typeface="Gill Sans MT"/>
              </a:defRPr>
            </a:lvl1pPr>
          </a:lstStyle>
          <a:p>
            <a:fld id="{F00A00CB-2C12-43BD-8097-0EF59CD27A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 userDrawn="1">
            <p:ph type="sldNum" sz="quarter" idx="12"/>
          </p:nvPr>
        </p:nvSpPr>
        <p:spPr>
          <a:xfrm>
            <a:off x="8696325" y="6161024"/>
            <a:ext cx="533399" cy="700151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F00A00CB-2C12-43BD-8097-0EF59CD27AF0}" type="slidenum">
              <a:rPr lang="en-US" smtClean="0">
                <a:latin typeface="Gill Sans MT" pitchFamily="34" charset="0"/>
              </a:rPr>
              <a:pPr>
                <a:defRPr/>
              </a:pPr>
              <a:t>‹#›</a:t>
            </a:fld>
            <a:endParaRPr lang="en-US" dirty="0">
              <a:latin typeface="Gill Sans MT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 userDrawn="1">
            <p:ph type="sldNum" sz="quarter" idx="12"/>
          </p:nvPr>
        </p:nvSpPr>
        <p:spPr>
          <a:xfrm>
            <a:off x="8696325" y="6161024"/>
            <a:ext cx="533399" cy="700151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Gill Sans MT"/>
                <a:cs typeface="Gill Sans MT"/>
              </a:defRPr>
            </a:lvl1pPr>
          </a:lstStyle>
          <a:p>
            <a:fld id="{F00A00CB-2C12-43BD-8097-0EF59CD27A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>
          <a:xfrm>
            <a:off x="8696325" y="6161024"/>
            <a:ext cx="533399" cy="700151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Gill Sans MT"/>
                <a:cs typeface="Gill Sans MT"/>
              </a:defRPr>
            </a:lvl1pPr>
          </a:lstStyle>
          <a:p>
            <a:fld id="{F00A00CB-2C12-43BD-8097-0EF59CD27A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4"/>
          <p:cNvSpPr>
            <a:spLocks noGrp="1"/>
          </p:cNvSpPr>
          <p:nvPr userDrawn="1">
            <p:ph type="sldNum" sz="quarter" idx="12"/>
          </p:nvPr>
        </p:nvSpPr>
        <p:spPr>
          <a:xfrm>
            <a:off x="8696325" y="6161024"/>
            <a:ext cx="533399" cy="700151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Gill Sans MT"/>
                <a:cs typeface="Gill Sans MT"/>
              </a:defRPr>
            </a:lvl1pPr>
          </a:lstStyle>
          <a:p>
            <a:fld id="{F00A00CB-2C12-43BD-8097-0EF59CD27A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4"/>
          <p:cNvSpPr>
            <a:spLocks noGrp="1"/>
          </p:cNvSpPr>
          <p:nvPr userDrawn="1">
            <p:ph type="sldNum" sz="quarter" idx="12"/>
          </p:nvPr>
        </p:nvSpPr>
        <p:spPr>
          <a:xfrm>
            <a:off x="8696325" y="6161024"/>
            <a:ext cx="533399" cy="700151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Gill Sans MT"/>
                <a:cs typeface="Gill Sans MT"/>
              </a:defRPr>
            </a:lvl1pPr>
          </a:lstStyle>
          <a:p>
            <a:fld id="{F00A00CB-2C12-43BD-8097-0EF59CD27A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36562"/>
            <a:ext cx="82296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7" name="Picture 6" descr="header4-01-01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388"/>
            <a:ext cx="9144000" cy="473273"/>
          </a:xfrm>
          <a:prstGeom prst="rect">
            <a:avLst/>
          </a:prstGeom>
        </p:spPr>
      </p:pic>
      <p:pic>
        <p:nvPicPr>
          <p:cNvPr id="6" name="Picture 5" descr="FTA_footer-01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047680"/>
            <a:ext cx="9144000" cy="8308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100" b="1" i="0" kern="1200" baseline="0">
          <a:solidFill>
            <a:srgbClr val="395B74"/>
          </a:solidFill>
          <a:latin typeface="Arial Unicode MS" pitchFamily="34" charset="-128"/>
          <a:ea typeface="ＭＳ Ｐゴシック" charset="-128"/>
          <a:cs typeface="Raav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Gill Sans MT" pitchFamily="34" charset="0"/>
          <a:ea typeface="ＭＳ Ｐゴシック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Gill Sans MT" pitchFamily="34" charset="0"/>
          <a:ea typeface="ＭＳ Ｐゴシック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ill Sans MT" pitchFamily="34" charset="0"/>
          <a:ea typeface="ＭＳ Ｐゴシック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ill Sans MT" pitchFamily="34" charset="0"/>
          <a:ea typeface="ＭＳ Ｐゴシック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ill Sans MT" pitchFamily="34" charset="0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tfs-data-exchange.com/" TargetMode="External"/><Relationship Id="rId2" Type="http://schemas.openxmlformats.org/officeDocument/2006/relationships/hyperlink" Target="https://code.google.com/p/googletransitdatafeed/wiki/PublicFeeds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2585" y="3341076"/>
            <a:ext cx="5404338" cy="1900625"/>
          </a:xfrm>
        </p:spPr>
        <p:txBody>
          <a:bodyPr rtlCol="0" anchor="t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Simplified Trips-on-Project Software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400" dirty="0" smtClean="0"/>
              <a:t>presented at the</a:t>
            </a:r>
            <a:br>
              <a:rPr lang="en-US" sz="1400" dirty="0" smtClean="0"/>
            </a:br>
            <a:r>
              <a:rPr lang="en-US" sz="1400" dirty="0" smtClean="0"/>
              <a:t>15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TRB Conference on Planning Applications</a:t>
            </a:r>
            <a:br>
              <a:rPr lang="en-US" sz="1400" dirty="0" smtClean="0"/>
            </a:br>
            <a:r>
              <a:rPr lang="en-US" sz="1400" dirty="0"/>
              <a:t>Atlantic City, NJ</a:t>
            </a:r>
            <a:r>
              <a:rPr lang="en-US" sz="1800" b="0" dirty="0">
                <a:solidFill>
                  <a:schemeClr val="tx1"/>
                </a:solidFill>
                <a:latin typeface="Gill Sans MT" pitchFamily="34" charset="0"/>
                <a:ea typeface="+mj-ea"/>
              </a:rPr>
              <a:t/>
            </a:r>
            <a:br>
              <a:rPr lang="en-US" sz="1800" b="0" dirty="0">
                <a:solidFill>
                  <a:schemeClr val="tx1"/>
                </a:solidFill>
                <a:latin typeface="Gill Sans MT" pitchFamily="34" charset="0"/>
                <a:ea typeface="+mj-ea"/>
              </a:rPr>
            </a:br>
            <a:r>
              <a:rPr lang="en-US" sz="1400" dirty="0" smtClean="0"/>
              <a:t>May 17, 2015</a:t>
            </a:r>
            <a:br>
              <a:rPr lang="en-US" sz="1400" dirty="0" smtClean="0"/>
            </a:br>
            <a:endParaRPr lang="en-US" sz="1800" b="0" dirty="0" smtClean="0">
              <a:solidFill>
                <a:schemeClr val="tx1"/>
              </a:solidFill>
              <a:latin typeface="Gill Sans MT" pitchFamily="34" charset="0"/>
              <a:ea typeface="+mj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927" y="5927943"/>
            <a:ext cx="1525540" cy="577017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591" y="2796440"/>
            <a:ext cx="2818128" cy="864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FTA reviews of STOPS-based forecasts – fall 2014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sz="2400" dirty="0" smtClean="0"/>
              <a:t>Outcomes </a:t>
            </a:r>
            <a:r>
              <a:rPr lang="en-US" sz="2400" dirty="0"/>
              <a:t>for the class of 2014 </a:t>
            </a:r>
            <a:r>
              <a:rPr lang="en-US" sz="1600" dirty="0"/>
              <a:t>(7 proposed projects using STOPS)</a:t>
            </a:r>
          </a:p>
          <a:p>
            <a:pPr lvl="1"/>
            <a:r>
              <a:rPr lang="en-US" sz="2000" dirty="0"/>
              <a:t>Triage reviews:		</a:t>
            </a:r>
            <a:r>
              <a:rPr lang="en-US" sz="2000" dirty="0" smtClean="0"/>
              <a:t>7</a:t>
            </a:r>
            <a:endParaRPr lang="en-US" sz="2000" dirty="0"/>
          </a:p>
          <a:p>
            <a:pPr lvl="1"/>
            <a:r>
              <a:rPr lang="en-US" sz="2000" dirty="0"/>
              <a:t>Detailed reviews, reruns:	</a:t>
            </a:r>
            <a:r>
              <a:rPr lang="en-US" sz="2000" dirty="0" smtClean="0"/>
              <a:t>4</a:t>
            </a:r>
            <a:endParaRPr lang="en-US" sz="2000" dirty="0"/>
          </a:p>
          <a:p>
            <a:pPr lvl="1"/>
            <a:r>
              <a:rPr lang="en-US" sz="2000" dirty="0"/>
              <a:t>Discussion with sponsor:	</a:t>
            </a:r>
            <a:r>
              <a:rPr lang="en-US" sz="2000" dirty="0" smtClean="0"/>
              <a:t>3</a:t>
            </a:r>
            <a:endParaRPr lang="en-US" sz="2000" dirty="0"/>
          </a:p>
          <a:p>
            <a:pPr lvl="1"/>
            <a:r>
              <a:rPr lang="en-US" sz="2000" dirty="0"/>
              <a:t>Work with sponsor:	</a:t>
            </a:r>
            <a:r>
              <a:rPr lang="en-US" sz="2000" dirty="0" smtClean="0"/>
              <a:t>2</a:t>
            </a:r>
            <a:endParaRPr lang="en-US" sz="2000" dirty="0"/>
          </a:p>
          <a:p>
            <a:pPr lvl="1"/>
            <a:r>
              <a:rPr lang="en-US" sz="2000" dirty="0"/>
              <a:t>Revised final predictions:	</a:t>
            </a:r>
            <a:r>
              <a:rPr lang="en-US" sz="2000" dirty="0" smtClean="0"/>
              <a:t>3 </a:t>
            </a:r>
            <a:r>
              <a:rPr lang="en-US" sz="2000" dirty="0"/>
              <a:t>(one +, one –, and one – </a:t>
            </a:r>
            <a:r>
              <a:rPr lang="en-US" sz="2000" dirty="0" smtClean="0"/>
              <a:t>–)</a:t>
            </a:r>
          </a:p>
          <a:p>
            <a:r>
              <a:rPr lang="en-US" sz="2400" dirty="0" smtClean="0"/>
              <a:t>Effort</a:t>
            </a:r>
          </a:p>
          <a:p>
            <a:pPr lvl="1"/>
            <a:r>
              <a:rPr lang="en-US" sz="2000" dirty="0" smtClean="0"/>
              <a:t>Two months; FTA staff and contractor</a:t>
            </a:r>
          </a:p>
          <a:p>
            <a:pPr lvl="1"/>
            <a:r>
              <a:rPr lang="en-US" sz="2000" dirty="0" smtClean="0"/>
              <a:t>Deadline imposed by schedule for annual report to congress</a:t>
            </a:r>
          </a:p>
          <a:p>
            <a:pPr lvl="1"/>
            <a:r>
              <a:rPr lang="en-US" sz="2000" dirty="0" smtClean="0"/>
              <a:t>For 2015, timelines for early submittal of ridership-related materials</a:t>
            </a:r>
          </a:p>
          <a:p>
            <a:pPr lvl="2"/>
            <a:r>
              <a:rPr lang="en-US" sz="1600" dirty="0" smtClean="0"/>
              <a:t>Prepared with locally developed forecasting methods</a:t>
            </a:r>
          </a:p>
          <a:p>
            <a:pPr lvl="2"/>
            <a:r>
              <a:rPr lang="en-US" sz="1600" dirty="0" smtClean="0"/>
              <a:t>Prepared with STOPS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3058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 of </a:t>
            </a:r>
            <a:r>
              <a:rPr lang="en-US" dirty="0" smtClean="0"/>
              <a:t>forecasts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calibrated model is just the beginning of the forecasting process</a:t>
            </a:r>
          </a:p>
          <a:p>
            <a:pPr lvl="1"/>
            <a:r>
              <a:rPr lang="en-US" dirty="0" smtClean="0"/>
              <a:t>Coding project service plan</a:t>
            </a:r>
          </a:p>
          <a:p>
            <a:pPr lvl="1"/>
            <a:r>
              <a:rPr lang="en-US" dirty="0" smtClean="0"/>
              <a:t>Representing growth in demographics</a:t>
            </a:r>
          </a:p>
          <a:p>
            <a:pPr lvl="1"/>
            <a:r>
              <a:rPr lang="en-US" dirty="0" smtClean="0"/>
              <a:t>Confirming plausibility of forecasted project ridership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transit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new GTFS folder with alternative:</a:t>
            </a:r>
          </a:p>
          <a:p>
            <a:pPr lvl="1"/>
            <a:r>
              <a:rPr lang="en-US" dirty="0" smtClean="0"/>
              <a:t>Engage schedule-writers to use existing tools to generate new project schedule; or</a:t>
            </a:r>
          </a:p>
          <a:p>
            <a:pPr lvl="1"/>
            <a:r>
              <a:rPr lang="en-US" dirty="0" smtClean="0"/>
              <a:t>Manually edit existing GTFS to represent project</a:t>
            </a:r>
          </a:p>
        </p:txBody>
      </p:sp>
    </p:spTree>
    <p:extLst>
      <p:ext uri="{BB962C8B-B14F-4D97-AF65-F5344CB8AC3E}">
        <p14:creationId xmlns:p14="http://schemas.microsoft.com/office/powerpoint/2010/main" val="115757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transit alternatives </a:t>
            </a:r>
            <a:r>
              <a:rPr lang="en-US" sz="2000" dirty="0" smtClean="0"/>
              <a:t>(continued)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en-US" dirty="0"/>
              <a:t>Some thoughts on a productive strategy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Structure coding changes into groups. Examples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Changes related to the project</a:t>
            </a:r>
          </a:p>
          <a:p>
            <a:pPr lvl="3">
              <a:spcBef>
                <a:spcPts val="600"/>
              </a:spcBef>
            </a:pPr>
            <a:r>
              <a:rPr lang="en-US" dirty="0"/>
              <a:t>The project itself</a:t>
            </a:r>
          </a:p>
          <a:p>
            <a:pPr lvl="3">
              <a:spcBef>
                <a:spcPts val="600"/>
              </a:spcBef>
            </a:pPr>
            <a:r>
              <a:rPr lang="en-US" dirty="0"/>
              <a:t>Direct competitors</a:t>
            </a:r>
          </a:p>
          <a:p>
            <a:pPr lvl="3">
              <a:spcBef>
                <a:spcPts val="600"/>
              </a:spcBef>
            </a:pPr>
            <a:r>
              <a:rPr lang="en-US" dirty="0"/>
              <a:t>Feeder services</a:t>
            </a:r>
          </a:p>
          <a:p>
            <a:pPr lvl="3">
              <a:spcBef>
                <a:spcPts val="600"/>
              </a:spcBef>
            </a:pPr>
            <a:r>
              <a:rPr lang="en-US" dirty="0"/>
              <a:t>Intersecting crosstown routes</a:t>
            </a:r>
          </a:p>
          <a:p>
            <a:pPr lvl="3">
              <a:spcBef>
                <a:spcPts val="600"/>
              </a:spcBef>
            </a:pPr>
            <a:r>
              <a:rPr lang="en-US" dirty="0"/>
              <a:t>Distant parallel services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Changes to the overall transit system required to represent horizon year background services</a:t>
            </a:r>
          </a:p>
          <a:p>
            <a:pPr lvl="3">
              <a:spcBef>
                <a:spcPts val="600"/>
              </a:spcBef>
            </a:pPr>
            <a:r>
              <a:rPr lang="en-US" dirty="0"/>
              <a:t>New fixed </a:t>
            </a:r>
            <a:r>
              <a:rPr lang="en-US" dirty="0" err="1"/>
              <a:t>guideway</a:t>
            </a:r>
            <a:r>
              <a:rPr lang="en-US" dirty="0"/>
              <a:t> services previously committed for implementation</a:t>
            </a:r>
          </a:p>
          <a:p>
            <a:pPr lvl="3">
              <a:spcBef>
                <a:spcPts val="600"/>
              </a:spcBef>
            </a:pPr>
            <a:r>
              <a:rPr lang="en-US" dirty="0"/>
              <a:t>Expansion of bus services to newly developed areas</a:t>
            </a:r>
            <a:br>
              <a:rPr lang="en-US" dirty="0"/>
            </a:br>
            <a:r>
              <a:rPr lang="en-US" dirty="0"/>
              <a:t>(in vicinity of the project)</a:t>
            </a:r>
          </a:p>
          <a:p>
            <a:pPr lvl="3">
              <a:spcBef>
                <a:spcPts val="600"/>
              </a:spcBef>
            </a:pPr>
            <a:r>
              <a:rPr lang="en-US" dirty="0"/>
              <a:t>Reconfiguration of service (e.g., grid system of routes to hub-and-spoke)</a:t>
            </a:r>
          </a:p>
          <a:p>
            <a:pPr lvl="3">
              <a:spcBef>
                <a:spcPts val="600"/>
              </a:spcBef>
            </a:pPr>
            <a:r>
              <a:rPr lang="en-US" dirty="0"/>
              <a:t>Expansion of bus services to newly developed areas (not near project)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3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transit alternatives </a:t>
            </a:r>
            <a:r>
              <a:rPr lang="en-US" sz="20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Some thoughts on a productive strategy (continued)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Build each alternative on the appropriate antecedent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For </a:t>
            </a:r>
            <a:r>
              <a:rPr lang="en-US" dirty="0"/>
              <a:t>each scenario, concentrate on coding a GTFS file set with an appropriate level of changes before coding the next scenario</a:t>
            </a:r>
          </a:p>
          <a:p>
            <a:pPr lvl="1">
              <a:spcBef>
                <a:spcPts val="0"/>
              </a:spcBef>
            </a:pPr>
            <a:r>
              <a:rPr lang="en-US" dirty="0"/>
              <a:t>For new scenario</a:t>
            </a:r>
          </a:p>
          <a:p>
            <a:pPr lvl="2">
              <a:spcBef>
                <a:spcPts val="0"/>
              </a:spcBef>
            </a:pPr>
            <a:r>
              <a:rPr lang="en-US" dirty="0"/>
              <a:t>Code highest priority change first</a:t>
            </a:r>
          </a:p>
          <a:p>
            <a:pPr lvl="2">
              <a:spcBef>
                <a:spcPts val="0"/>
              </a:spcBef>
            </a:pPr>
            <a:r>
              <a:rPr lang="en-US" dirty="0"/>
              <a:t>Run STOPS and record changes in project ridership</a:t>
            </a:r>
          </a:p>
          <a:p>
            <a:pPr lvl="2">
              <a:spcBef>
                <a:spcPts val="0"/>
              </a:spcBef>
            </a:pPr>
            <a:r>
              <a:rPr lang="en-US" dirty="0"/>
              <a:t>Code and run next highest priority changes. Repeat until expected changes in project ridership are small in comparison to the effort required to code the next round of changes</a:t>
            </a:r>
          </a:p>
          <a:p>
            <a:pPr lvl="2">
              <a:spcBef>
                <a:spcPts val="0"/>
              </a:spcBef>
            </a:pPr>
            <a:r>
              <a:rPr lang="en-US" dirty="0"/>
              <a:t>For final run in each year, no-build and build must be consistent in terms of geographic coverage and service levels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62100" y="2494751"/>
            <a:ext cx="1634490" cy="491490"/>
          </a:xfrm>
          <a:prstGeom prst="rect">
            <a:avLst/>
          </a:prstGeom>
          <a:gradFill flip="none" rotWithShape="1">
            <a:gsLst>
              <a:gs pos="0">
                <a:srgbClr val="64849B">
                  <a:shade val="30000"/>
                  <a:satMod val="115000"/>
                </a:srgbClr>
              </a:gs>
              <a:gs pos="50000">
                <a:srgbClr val="64849B">
                  <a:shade val="67500"/>
                  <a:satMod val="115000"/>
                </a:srgbClr>
              </a:gs>
              <a:gs pos="100000">
                <a:srgbClr val="64849B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Year Existing</a:t>
            </a:r>
            <a:endParaRPr lang="en-US" sz="1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45992" y="2498561"/>
            <a:ext cx="1634490" cy="491490"/>
          </a:xfrm>
          <a:prstGeom prst="rect">
            <a:avLst/>
          </a:prstGeom>
          <a:gradFill flip="none" rotWithShape="1">
            <a:gsLst>
              <a:gs pos="0">
                <a:srgbClr val="64849B">
                  <a:shade val="30000"/>
                  <a:satMod val="115000"/>
                </a:srgbClr>
              </a:gs>
              <a:gs pos="50000">
                <a:srgbClr val="64849B">
                  <a:shade val="67500"/>
                  <a:satMod val="115000"/>
                </a:srgbClr>
              </a:gs>
              <a:gs pos="100000">
                <a:srgbClr val="64849B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Year No-Build</a:t>
            </a:r>
            <a:endParaRPr lang="en-US" sz="1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61482" y="2498561"/>
            <a:ext cx="1634490" cy="491490"/>
          </a:xfrm>
          <a:prstGeom prst="rect">
            <a:avLst/>
          </a:prstGeom>
          <a:gradFill flip="none" rotWithShape="1">
            <a:gsLst>
              <a:gs pos="0">
                <a:srgbClr val="64849B">
                  <a:shade val="30000"/>
                  <a:satMod val="115000"/>
                </a:srgbClr>
              </a:gs>
              <a:gs pos="50000">
                <a:srgbClr val="64849B">
                  <a:shade val="67500"/>
                  <a:satMod val="115000"/>
                </a:srgbClr>
              </a:gs>
              <a:gs pos="100000">
                <a:srgbClr val="64849B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Build</a:t>
            </a:r>
            <a:endParaRPr lang="en-US" sz="1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3196590" y="2740496"/>
            <a:ext cx="549402" cy="381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749802" y="3158456"/>
            <a:ext cx="1634490" cy="491490"/>
          </a:xfrm>
          <a:prstGeom prst="rect">
            <a:avLst/>
          </a:prstGeom>
          <a:gradFill flip="none" rotWithShape="1">
            <a:gsLst>
              <a:gs pos="0">
                <a:srgbClr val="64849B">
                  <a:shade val="30000"/>
                  <a:satMod val="115000"/>
                </a:srgbClr>
              </a:gs>
              <a:gs pos="50000">
                <a:srgbClr val="64849B">
                  <a:shade val="67500"/>
                  <a:satMod val="115000"/>
                </a:srgbClr>
              </a:gs>
              <a:gs pos="100000">
                <a:srgbClr val="64849B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Horizon Year No-Build</a:t>
            </a:r>
            <a:endParaRPr lang="en-US" sz="1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65292" y="3158456"/>
            <a:ext cx="1634490" cy="491490"/>
          </a:xfrm>
          <a:prstGeom prst="rect">
            <a:avLst/>
          </a:prstGeom>
          <a:gradFill flip="none" rotWithShape="1">
            <a:gsLst>
              <a:gs pos="0">
                <a:srgbClr val="64849B">
                  <a:shade val="30000"/>
                  <a:satMod val="115000"/>
                </a:srgbClr>
              </a:gs>
              <a:gs pos="50000">
                <a:srgbClr val="64849B">
                  <a:shade val="67500"/>
                  <a:satMod val="115000"/>
                </a:srgbClr>
              </a:gs>
              <a:gs pos="100000">
                <a:srgbClr val="64849B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Horizon Year Build</a:t>
            </a:r>
            <a:endParaRPr lang="en-US" sz="1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stCxn id="9" idx="3"/>
            <a:endCxn id="10" idx="1"/>
          </p:cNvCxnSpPr>
          <p:nvPr/>
        </p:nvCxnSpPr>
        <p:spPr>
          <a:xfrm>
            <a:off x="5384292" y="3404201"/>
            <a:ext cx="381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264920" y="2279486"/>
            <a:ext cx="411480" cy="38481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>
            <a:off x="3471672" y="2279486"/>
            <a:ext cx="411480" cy="38481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Oval 13"/>
          <p:cNvSpPr/>
          <p:nvPr/>
        </p:nvSpPr>
        <p:spPr>
          <a:xfrm>
            <a:off x="7194042" y="2302346"/>
            <a:ext cx="411480" cy="38481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Oval 14"/>
          <p:cNvSpPr/>
          <p:nvPr/>
        </p:nvSpPr>
        <p:spPr>
          <a:xfrm>
            <a:off x="3437001" y="3413726"/>
            <a:ext cx="411480" cy="38481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7194042" y="3398486"/>
            <a:ext cx="411480" cy="38481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6" idx="3"/>
            <a:endCxn id="7" idx="1"/>
          </p:cNvCxnSpPr>
          <p:nvPr/>
        </p:nvCxnSpPr>
        <p:spPr>
          <a:xfrm>
            <a:off x="5380482" y="2744306"/>
            <a:ext cx="3810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</p:cNvCxnSpPr>
          <p:nvPr/>
        </p:nvCxnSpPr>
        <p:spPr>
          <a:xfrm>
            <a:off x="6578727" y="2990051"/>
            <a:ext cx="3810" cy="16840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86395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demographic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Parallel to process used to represent growth from 2000 to today (discussed earlier)</a:t>
            </a:r>
          </a:p>
          <a:p>
            <a:r>
              <a:rPr lang="en-US" sz="2800" dirty="0" smtClean="0"/>
              <a:t>Since growth to the future cannot be observed, extra attention required concerning plausibility of inputs and resulting trip growth in STOPS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This needs to emphasize the need for another look at corridor growth and consideration of extra steps (cloning) that might be necessary to properly represent future travel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99496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Confirming plausibility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that FTA has said for the last 25 years still pertains to forecasts generated by STOPS</a:t>
            </a:r>
          </a:p>
          <a:p>
            <a:pPr lvl="1"/>
            <a:r>
              <a:rPr lang="en-US" dirty="0" smtClean="0"/>
              <a:t>Use the forecasting results to tell a coherent story about the role of the project in the regional transit and transportation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32391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reports and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information required to tell the story of the project comes from STOPS reports and graphical outputs</a:t>
            </a:r>
          </a:p>
          <a:p>
            <a:r>
              <a:rPr lang="en-US" sz="2800" dirty="0" smtClean="0"/>
              <a:t>STOPS generates 1,021 tables (and up to 14 sub-tables for each main table) with each run.  The key is finding what you need.</a:t>
            </a:r>
          </a:p>
          <a:p>
            <a:r>
              <a:rPr lang="en-US" sz="2800" dirty="0" smtClean="0"/>
              <a:t>The report begins with an index of all tables that helps the user locate the information being sought</a:t>
            </a:r>
          </a:p>
        </p:txBody>
      </p:sp>
    </p:spTree>
    <p:extLst>
      <p:ext uri="{BB962C8B-B14F-4D97-AF65-F5344CB8AC3E}">
        <p14:creationId xmlns:p14="http://schemas.microsoft.com/office/powerpoint/2010/main" val="18998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STOPS table </a:t>
            </a:r>
            <a:r>
              <a:rPr lang="en-US" dirty="0"/>
              <a:t>i</a:t>
            </a:r>
            <a:r>
              <a:rPr lang="en-US" dirty="0" smtClean="0"/>
              <a:t>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A8406-D672-4E03-9ABF-F4A7E3A351AA}" type="slidenum">
              <a:rPr lang="en-US" smtClean="0"/>
              <a:pPr/>
              <a:t>107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" t="17147" r="7929" b="7960"/>
          <a:stretch/>
        </p:blipFill>
        <p:spPr bwMode="auto">
          <a:xfrm>
            <a:off x="365762" y="1672048"/>
            <a:ext cx="5564776" cy="3327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08" t="17773" r="4602" b="7334"/>
          <a:stretch/>
        </p:blipFill>
        <p:spPr bwMode="auto">
          <a:xfrm>
            <a:off x="6818811" y="1672047"/>
            <a:ext cx="1283403" cy="3327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17920" y="3332661"/>
            <a:ext cx="41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04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  <a:r>
              <a:rPr lang="en-US" dirty="0" smtClean="0"/>
              <a:t>reports </a:t>
            </a:r>
            <a:r>
              <a:rPr lang="en-US" dirty="0"/>
              <a:t>and </a:t>
            </a:r>
            <a:r>
              <a:rPr lang="en-US" dirty="0" smtClean="0"/>
              <a:t>graphics </a:t>
            </a:r>
            <a:r>
              <a:rPr lang="en-US" sz="2000" dirty="0" smtClean="0"/>
              <a:t>(continued)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Useful reports that help support the story of the project:</a:t>
            </a:r>
            <a:endParaRPr lang="en-US" dirty="0"/>
          </a:p>
          <a:p>
            <a:pPr lvl="1"/>
            <a:r>
              <a:rPr lang="en-US" dirty="0" smtClean="0"/>
              <a:t>District population </a:t>
            </a:r>
            <a:r>
              <a:rPr lang="en-US" dirty="0"/>
              <a:t>and employment </a:t>
            </a:r>
            <a:r>
              <a:rPr lang="en-US" dirty="0" smtClean="0"/>
              <a:t>(Table </a:t>
            </a:r>
            <a:r>
              <a:rPr lang="en-US" dirty="0"/>
              <a:t>12.01)</a:t>
            </a:r>
          </a:p>
          <a:p>
            <a:pPr lvl="1"/>
            <a:r>
              <a:rPr lang="en-US" dirty="0" smtClean="0"/>
              <a:t>District-to-district person </a:t>
            </a:r>
            <a:r>
              <a:rPr lang="en-US" dirty="0"/>
              <a:t>travel </a:t>
            </a:r>
            <a:r>
              <a:rPr lang="en-US" dirty="0" smtClean="0"/>
              <a:t>patterns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vailable for each scenario, trip purpose, auto ownership level (“</a:t>
            </a:r>
            <a:r>
              <a:rPr lang="en-US" dirty="0" err="1" smtClean="0"/>
              <a:t>AllMode</a:t>
            </a:r>
            <a:r>
              <a:rPr lang="en-US" dirty="0" smtClean="0"/>
              <a:t>” in index)</a:t>
            </a:r>
          </a:p>
          <a:p>
            <a:pPr lvl="1"/>
            <a:r>
              <a:rPr lang="en-US" dirty="0" smtClean="0"/>
              <a:t>Transit </a:t>
            </a:r>
            <a:r>
              <a:rPr lang="en-US" dirty="0"/>
              <a:t>trip </a:t>
            </a:r>
            <a:r>
              <a:rPr lang="en-US" dirty="0" smtClean="0"/>
              <a:t>patterns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vailable </a:t>
            </a:r>
            <a:r>
              <a:rPr lang="en-US" dirty="0"/>
              <a:t>for each scenario, trip purpose, auto ownership </a:t>
            </a:r>
            <a:r>
              <a:rPr lang="en-US" dirty="0" smtClean="0"/>
              <a:t>level, access mode, path type (Linked Trips in index)</a:t>
            </a:r>
            <a:endParaRPr lang="en-US" dirty="0"/>
          </a:p>
          <a:p>
            <a:pPr lvl="1"/>
            <a:r>
              <a:rPr lang="en-US" dirty="0"/>
              <a:t>Transit </a:t>
            </a:r>
            <a:r>
              <a:rPr lang="en-US" dirty="0" smtClean="0"/>
              <a:t>volumes </a:t>
            </a:r>
          </a:p>
          <a:p>
            <a:pPr lvl="2"/>
            <a:r>
              <a:rPr lang="en-US" dirty="0" smtClean="0"/>
              <a:t>Station-station unlinked trips available </a:t>
            </a:r>
            <a:r>
              <a:rPr lang="en-US" dirty="0"/>
              <a:t>for each scenario, trip purpose, auto ownership level, access mode, path </a:t>
            </a:r>
            <a:r>
              <a:rPr lang="en-US" dirty="0" smtClean="0"/>
              <a:t>type (</a:t>
            </a:r>
            <a:r>
              <a:rPr lang="en-US" dirty="0" err="1" smtClean="0"/>
              <a:t>Sta-Sta</a:t>
            </a:r>
            <a:r>
              <a:rPr lang="en-US" dirty="0" smtClean="0"/>
              <a:t> in index)</a:t>
            </a:r>
          </a:p>
          <a:p>
            <a:pPr lvl="2"/>
            <a:r>
              <a:rPr lang="en-US" dirty="0" smtClean="0"/>
              <a:t>Route level ridership (Table 10.01 and 10.02)</a:t>
            </a:r>
            <a:endParaRPr lang="en-US" dirty="0"/>
          </a:p>
          <a:p>
            <a:pPr lvl="1"/>
            <a:r>
              <a:rPr lang="en-US" dirty="0"/>
              <a:t>Change in a</a:t>
            </a:r>
            <a:r>
              <a:rPr lang="en-US" dirty="0" smtClean="0"/>
              <a:t>uto mode PMT (Table 8.01)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61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  <a:r>
              <a:rPr lang="en-US" dirty="0" smtClean="0"/>
              <a:t>reports </a:t>
            </a:r>
            <a:r>
              <a:rPr lang="en-US" dirty="0"/>
              <a:t>and graphics </a:t>
            </a:r>
            <a:r>
              <a:rPr lang="en-US" sz="20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in transit service levels</a:t>
            </a:r>
          </a:p>
          <a:p>
            <a:pPr lvl="1"/>
            <a:r>
              <a:rPr lang="en-US" dirty="0" smtClean="0"/>
              <a:t>See GTFPath path report files in skims\ subdirectory</a:t>
            </a:r>
          </a:p>
          <a:p>
            <a:pPr lvl="1"/>
            <a:r>
              <a:rPr lang="en-US" dirty="0" smtClean="0"/>
              <a:t>Provides listing of selected path for each scenario, access mode, path type, and time period for zone-zone pairs where both the origin and destination zone are named in the district file</a:t>
            </a:r>
          </a:p>
          <a:p>
            <a:r>
              <a:rPr lang="en-US" dirty="0" smtClean="0"/>
              <a:t>STOPS can also display selected transit trip table information using linked GIS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8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Availability of STOPS and technical support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Download from the FTA website</a:t>
            </a:r>
          </a:p>
          <a:p>
            <a:pPr lvl="1"/>
            <a:r>
              <a:rPr lang="en-US" altLang="en-US" dirty="0"/>
              <a:t>http://www.fta.dot.gov/grants/15682_15620.html</a:t>
            </a:r>
          </a:p>
          <a:p>
            <a:pPr lvl="1"/>
            <a:r>
              <a:rPr lang="en-US" altLang="en-US" dirty="0" smtClean="0"/>
              <a:t>Software and User Guide</a:t>
            </a:r>
            <a:endParaRPr lang="en-US" altLang="en-US" dirty="0"/>
          </a:p>
          <a:p>
            <a:pPr lvl="1"/>
            <a:r>
              <a:rPr lang="en-US" altLang="en-US" dirty="0"/>
              <a:t>Sample </a:t>
            </a:r>
            <a:r>
              <a:rPr lang="en-US" altLang="en-US" dirty="0" smtClean="0"/>
              <a:t>application</a:t>
            </a:r>
          </a:p>
          <a:p>
            <a:pPr lvl="1"/>
            <a:r>
              <a:rPr lang="en-US" altLang="en-US" dirty="0" smtClean="0"/>
              <a:t>Census data including the 2000 CTPP</a:t>
            </a:r>
            <a:endParaRPr lang="en-US" altLang="en-US" dirty="0"/>
          </a:p>
          <a:p>
            <a:r>
              <a:rPr lang="en-US" altLang="en-US" dirty="0"/>
              <a:t>Request help (after good-faith local effort)</a:t>
            </a:r>
          </a:p>
          <a:p>
            <a:pPr lvl="1"/>
            <a:r>
              <a:rPr lang="en-US" altLang="en-US" dirty="0"/>
              <a:t>FTA – contact </a:t>
            </a:r>
            <a:r>
              <a:rPr lang="en-US" altLang="en-US" dirty="0" smtClean="0"/>
              <a:t>information </a:t>
            </a:r>
            <a:r>
              <a:rPr lang="en-US" altLang="en-US" dirty="0"/>
              <a:t>on STOPS page</a:t>
            </a:r>
          </a:p>
          <a:p>
            <a:pPr lvl="1"/>
            <a:r>
              <a:rPr lang="en-US" altLang="en-US" dirty="0"/>
              <a:t>Assistance from FTA contractor at FTA discretion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0135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graphical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A8406-D672-4E03-9ABF-F4A7E3A351AA}" type="slidenum">
              <a:rPr lang="en-US" smtClean="0"/>
              <a:pPr/>
              <a:t>110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" t="6113" b="5137"/>
          <a:stretch/>
        </p:blipFill>
        <p:spPr bwMode="auto">
          <a:xfrm>
            <a:off x="219075" y="1291016"/>
            <a:ext cx="8687942" cy="47287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2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STOPS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395B74"/>
                </a:solidFill>
              </a:rPr>
              <a:t>QC of ridership forecast prepared with other method(s</a:t>
            </a:r>
            <a:r>
              <a:rPr lang="en-US" sz="2400" dirty="0" smtClean="0">
                <a:solidFill>
                  <a:srgbClr val="395B74"/>
                </a:solidFill>
              </a:rPr>
              <a:t>)</a:t>
            </a:r>
          </a:p>
          <a:p>
            <a:pPr lvl="1">
              <a:spcBef>
                <a:spcPts val="300"/>
              </a:spcBef>
            </a:pPr>
            <a:r>
              <a:rPr lang="en-US" sz="2400" dirty="0" smtClean="0">
                <a:solidFill>
                  <a:schemeClr val="accent1"/>
                </a:solidFill>
              </a:rPr>
              <a:t>Comparison of two forecasts can provide more than twice the insights of either forecast separately</a:t>
            </a:r>
          </a:p>
          <a:p>
            <a:pPr lvl="1">
              <a:spcBef>
                <a:spcPts val="300"/>
              </a:spcBef>
            </a:pPr>
            <a:r>
              <a:rPr lang="en-US" sz="2400" dirty="0" smtClean="0">
                <a:solidFill>
                  <a:schemeClr val="accent1"/>
                </a:solidFill>
              </a:rPr>
              <a:t>Details matter in the comparison</a:t>
            </a:r>
          </a:p>
          <a:p>
            <a:pPr lvl="2">
              <a:spcBef>
                <a:spcPts val="0"/>
              </a:spcBef>
            </a:pPr>
            <a:r>
              <a:rPr lang="en-US" sz="1800" dirty="0" smtClean="0">
                <a:solidFill>
                  <a:schemeClr val="accent1"/>
                </a:solidFill>
              </a:rPr>
              <a:t>Travel markets</a:t>
            </a:r>
          </a:p>
          <a:p>
            <a:pPr lvl="2">
              <a:spcBef>
                <a:spcPts val="0"/>
              </a:spcBef>
            </a:pPr>
            <a:r>
              <a:rPr lang="en-US" sz="1800" dirty="0" smtClean="0">
                <a:solidFill>
                  <a:schemeClr val="accent1"/>
                </a:solidFill>
              </a:rPr>
              <a:t>Market shares</a:t>
            </a:r>
          </a:p>
          <a:p>
            <a:pPr lvl="2">
              <a:spcBef>
                <a:spcPts val="0"/>
              </a:spcBef>
            </a:pPr>
            <a:r>
              <a:rPr lang="en-US" sz="1800" dirty="0" smtClean="0">
                <a:solidFill>
                  <a:schemeClr val="accent1"/>
                </a:solidFill>
              </a:rPr>
              <a:t>Changes in transit level-of-service caused by the project</a:t>
            </a:r>
          </a:p>
          <a:p>
            <a:pPr lvl="1">
              <a:spcBef>
                <a:spcPts val="300"/>
              </a:spcBef>
            </a:pPr>
            <a:r>
              <a:rPr lang="en-US" sz="2400" dirty="0" smtClean="0">
                <a:solidFill>
                  <a:schemeClr val="accent1"/>
                </a:solidFill>
              </a:rPr>
              <a:t>Differences in outcomes should be explored:</a:t>
            </a:r>
          </a:p>
          <a:p>
            <a:pPr lvl="2">
              <a:spcBef>
                <a:spcPts val="0"/>
              </a:spcBef>
            </a:pPr>
            <a:r>
              <a:rPr lang="en-US" sz="1800" dirty="0" smtClean="0">
                <a:solidFill>
                  <a:schemeClr val="accent1"/>
                </a:solidFill>
              </a:rPr>
              <a:t>Data sources?</a:t>
            </a:r>
          </a:p>
          <a:p>
            <a:pPr lvl="2">
              <a:spcBef>
                <a:spcPts val="0"/>
              </a:spcBef>
            </a:pPr>
            <a:r>
              <a:rPr lang="en-US" sz="1800" dirty="0" smtClean="0">
                <a:solidFill>
                  <a:schemeClr val="accent1"/>
                </a:solidFill>
              </a:rPr>
              <a:t>Coding errors?</a:t>
            </a:r>
          </a:p>
          <a:p>
            <a:pPr lvl="2">
              <a:spcBef>
                <a:spcPts val="0"/>
              </a:spcBef>
            </a:pPr>
            <a:r>
              <a:rPr lang="en-US" sz="1800" dirty="0" smtClean="0">
                <a:solidFill>
                  <a:schemeClr val="accent1"/>
                </a:solidFill>
              </a:rPr>
              <a:t>Differences in model response/elasticity</a:t>
            </a:r>
            <a:r>
              <a:rPr lang="en-US" sz="1800" dirty="0" smtClean="0">
                <a:solidFill>
                  <a:schemeClr val="accent1"/>
                </a:solidFill>
              </a:rPr>
              <a:t>?</a:t>
            </a:r>
            <a:endParaRPr lang="en-US" sz="1800" dirty="0" smtClean="0">
              <a:solidFill>
                <a:schemeClr val="accent1"/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sz="2400" dirty="0" smtClean="0">
                <a:solidFill>
                  <a:schemeClr val="accent1"/>
                </a:solidFill>
              </a:rPr>
              <a:t>Results lead to two useful outcomes:</a:t>
            </a:r>
          </a:p>
          <a:p>
            <a:pPr lvl="2"/>
            <a:r>
              <a:rPr lang="en-US" sz="1800" dirty="0" smtClean="0">
                <a:solidFill>
                  <a:schemeClr val="accent1"/>
                </a:solidFill>
              </a:rPr>
              <a:t>Better understanding </a:t>
            </a:r>
            <a:r>
              <a:rPr lang="en-US" sz="1800" dirty="0">
                <a:solidFill>
                  <a:schemeClr val="accent1"/>
                </a:solidFill>
              </a:rPr>
              <a:t>of </a:t>
            </a:r>
            <a:r>
              <a:rPr lang="en-US" sz="1800" dirty="0" smtClean="0">
                <a:solidFill>
                  <a:schemeClr val="accent1"/>
                </a:solidFill>
              </a:rPr>
              <a:t>the project’s contributions to </a:t>
            </a:r>
            <a:r>
              <a:rPr lang="en-US" sz="1800" dirty="0">
                <a:solidFill>
                  <a:schemeClr val="accent1"/>
                </a:solidFill>
              </a:rPr>
              <a:t>mobility</a:t>
            </a:r>
          </a:p>
          <a:p>
            <a:pPr lvl="2"/>
            <a:r>
              <a:rPr lang="en-US" sz="1800" dirty="0" smtClean="0">
                <a:solidFill>
                  <a:schemeClr val="accent1"/>
                </a:solidFill>
              </a:rPr>
              <a:t>Identification of potential uncertainties and their sources</a:t>
            </a:r>
          </a:p>
        </p:txBody>
      </p:sp>
    </p:spTree>
    <p:extLst>
      <p:ext uri="{BB962C8B-B14F-4D97-AF65-F5344CB8AC3E}">
        <p14:creationId xmlns:p14="http://schemas.microsoft.com/office/powerpoint/2010/main" val="326814265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STOPS </a:t>
            </a:r>
            <a:r>
              <a:rPr lang="en-US" sz="2000" dirty="0" smtClean="0"/>
              <a:t>(continued)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9074" y="1246752"/>
            <a:ext cx="8804609" cy="51435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395B74"/>
                </a:solidFill>
              </a:rPr>
              <a:t>Support </a:t>
            </a:r>
            <a:r>
              <a:rPr lang="en-US" sz="2800" dirty="0">
                <a:solidFill>
                  <a:srgbClr val="395B74"/>
                </a:solidFill>
              </a:rPr>
              <a:t>of request to </a:t>
            </a:r>
            <a:r>
              <a:rPr lang="en-US" sz="2800" dirty="0" smtClean="0">
                <a:solidFill>
                  <a:srgbClr val="395B74"/>
                </a:solidFill>
              </a:rPr>
              <a:t>FTA for engineering-entry / funding</a:t>
            </a:r>
            <a:endParaRPr lang="en-US" sz="2800" dirty="0" smtClean="0">
              <a:solidFill>
                <a:schemeClr val="accent1"/>
              </a:solidFill>
            </a:endParaRPr>
          </a:p>
          <a:p>
            <a:pPr lvl="1"/>
            <a:r>
              <a:rPr lang="en-US" sz="2400" dirty="0" smtClean="0">
                <a:solidFill>
                  <a:schemeClr val="accent1"/>
                </a:solidFill>
              </a:rPr>
              <a:t>All information for New Starts templates is in STOPS outputs</a:t>
            </a:r>
          </a:p>
          <a:p>
            <a:pPr lvl="1"/>
            <a:r>
              <a:rPr lang="en-US" sz="2400" dirty="0" smtClean="0">
                <a:solidFill>
                  <a:schemeClr val="accent1"/>
                </a:solidFill>
              </a:rPr>
              <a:t>No additional tabulations are needed to satisfy the reporting requirements in the results report</a:t>
            </a:r>
          </a:p>
          <a:p>
            <a:pPr lvl="1"/>
            <a:r>
              <a:rPr lang="en-US" sz="2400" dirty="0" smtClean="0">
                <a:solidFill>
                  <a:schemeClr val="accent1"/>
                </a:solidFill>
              </a:rPr>
              <a:t>Project sponsors provide to FTA a copy of the entire STOPS implementation (inputs and reports)</a:t>
            </a:r>
          </a:p>
          <a:p>
            <a:pPr lvl="2"/>
            <a:r>
              <a:rPr lang="en-US" sz="2000" dirty="0" smtClean="0">
                <a:solidFill>
                  <a:schemeClr val="accent1"/>
                </a:solidFill>
              </a:rPr>
              <a:t>Satisfying the reporting requirements</a:t>
            </a:r>
          </a:p>
          <a:p>
            <a:pPr lvl="2"/>
            <a:r>
              <a:rPr lang="en-US" sz="2000" dirty="0" smtClean="0">
                <a:solidFill>
                  <a:schemeClr val="accent1"/>
                </a:solidFill>
              </a:rPr>
              <a:t>Allowing FTA to test answers most questions that may arise without having to bug the sponsor about them </a:t>
            </a:r>
          </a:p>
          <a:p>
            <a:pPr lvl="1"/>
            <a:r>
              <a:rPr lang="en-US" sz="2400" dirty="0" smtClean="0">
                <a:solidFill>
                  <a:schemeClr val="accent1"/>
                </a:solidFill>
              </a:rPr>
              <a:t>Project sponsor still required to prepare the story of the mobility benefits of the project from the forecasts</a:t>
            </a:r>
            <a:endParaRPr lang="en-US" sz="2400" dirty="0">
              <a:solidFill>
                <a:schemeClr val="accent1"/>
              </a:solidFill>
            </a:endParaRPr>
          </a:p>
          <a:p>
            <a:pPr lvl="1"/>
            <a:endParaRPr lang="en-US" dirty="0" smtClean="0">
              <a:solidFill>
                <a:schemeClr val="accent1"/>
              </a:solidFill>
            </a:endParaRPr>
          </a:p>
          <a:p>
            <a:pPr lvl="1"/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57307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is image is a group of four photographs: one shows a hybrid bus pulling up to a bus stop shelter on a downtown street; one shows the interior of rail vehicle with passengers standing inside; one shows an underground subway terminal with a departing train; and one shows an approaching light rail vehicle adjacent to a station with people waiting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32" y="703259"/>
            <a:ext cx="7869936" cy="528523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2. How STOPS WORKS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57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2.0  How STOPS works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en-US" sz="2400" dirty="0" smtClean="0"/>
              <a:t>2.1 An overview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en-US" sz="2400" dirty="0" smtClean="0"/>
              <a:t>2.2 Evolution of STOPS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en-US" sz="2400" dirty="0" smtClean="0"/>
              <a:t>2.3 Some details of STOPS v1.50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en-US" sz="2400" dirty="0" smtClean="0"/>
              <a:t>2.4 Tests against national ridership experience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86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2.1 An overview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27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characteristics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Modified 4 step trip-based model</a:t>
            </a:r>
          </a:p>
          <a:p>
            <a:pPr lvl="1"/>
            <a:r>
              <a:rPr lang="en-US" sz="2000" dirty="0" smtClean="0"/>
              <a:t>Highway impedances and SE inputs from regional models maintained by MPOs</a:t>
            </a:r>
          </a:p>
          <a:p>
            <a:pPr lvl="1"/>
            <a:r>
              <a:rPr lang="en-US" sz="2000" dirty="0" smtClean="0"/>
              <a:t>Transit paths and impedances directly from transit schedules in GTFS format</a:t>
            </a:r>
          </a:p>
          <a:p>
            <a:pPr lvl="1"/>
            <a:r>
              <a:rPr lang="en-US" sz="2000" dirty="0" smtClean="0"/>
              <a:t>Trip generation and distribution replaced by CTPP seed matrix used to develop person trip tables</a:t>
            </a:r>
          </a:p>
          <a:p>
            <a:pPr lvl="1"/>
            <a:r>
              <a:rPr lang="en-US" sz="2000" dirty="0" smtClean="0"/>
              <a:t>Standard nested logit mode choice model </a:t>
            </a:r>
          </a:p>
          <a:p>
            <a:r>
              <a:rPr lang="en-US" sz="2400" dirty="0" smtClean="0"/>
              <a:t>Automatic calibration</a:t>
            </a:r>
          </a:p>
          <a:p>
            <a:pPr lvl="1"/>
            <a:r>
              <a:rPr lang="en-US" sz="2000" dirty="0" smtClean="0"/>
              <a:t>User-specified region-wide unlinked transit trips</a:t>
            </a:r>
          </a:p>
          <a:p>
            <a:pPr lvl="1"/>
            <a:r>
              <a:rPr lang="en-US" sz="2000" dirty="0" smtClean="0"/>
              <a:t>Transit shares by attraction district from CTPP</a:t>
            </a:r>
          </a:p>
          <a:p>
            <a:pPr lvl="1"/>
            <a:r>
              <a:rPr lang="en-US" sz="2000" dirty="0" smtClean="0"/>
              <a:t>Optionally, observed transit </a:t>
            </a:r>
            <a:r>
              <a:rPr lang="en-US" sz="2000" dirty="0" err="1" smtClean="0"/>
              <a:t>boardings</a:t>
            </a:r>
            <a:r>
              <a:rPr lang="en-US" sz="2000" dirty="0" smtClean="0"/>
              <a:t> by station group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9435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STOPS components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A8406-D672-4E03-9ABF-F4A7E3A351A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630" y="1152145"/>
            <a:ext cx="6873424" cy="5075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1911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characteristics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Person trips</a:t>
            </a:r>
          </a:p>
          <a:p>
            <a:pPr lvl="1"/>
            <a:r>
              <a:rPr lang="en-US" dirty="0" smtClean="0"/>
              <a:t>CTPP replaces </a:t>
            </a:r>
            <a:r>
              <a:rPr lang="en-US" dirty="0"/>
              <a:t>t</a:t>
            </a:r>
            <a:r>
              <a:rPr lang="en-US" dirty="0" smtClean="0"/>
              <a:t>rip generation and distribution (for ALL trip purposes)</a:t>
            </a:r>
          </a:p>
          <a:p>
            <a:pPr lvl="1"/>
            <a:r>
              <a:rPr lang="en-US" dirty="0"/>
              <a:t>Focus on transit-</a:t>
            </a:r>
            <a:r>
              <a:rPr lang="en-US" b="1" i="1" dirty="0"/>
              <a:t>candidate</a:t>
            </a:r>
            <a:r>
              <a:rPr lang="en-US" dirty="0"/>
              <a:t> person trips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special markets</a:t>
            </a:r>
          </a:p>
          <a:p>
            <a:r>
              <a:rPr lang="en-US" dirty="0" smtClean="0"/>
              <a:t>Transit</a:t>
            </a:r>
          </a:p>
          <a:p>
            <a:pPr lvl="1"/>
            <a:r>
              <a:rPr lang="en-US" dirty="0" smtClean="0"/>
              <a:t>GTFS replaces coded abstract transit network</a:t>
            </a:r>
          </a:p>
          <a:p>
            <a:pPr lvl="1"/>
            <a:r>
              <a:rPr lang="en-US" dirty="0" smtClean="0"/>
              <a:t>Schedule-based path-builder replaces traditional path-builders</a:t>
            </a:r>
          </a:p>
          <a:p>
            <a:r>
              <a:rPr lang="en-US" dirty="0" smtClean="0"/>
              <a:t>Highway</a:t>
            </a:r>
          </a:p>
          <a:p>
            <a:pPr lvl="1"/>
            <a:r>
              <a:rPr lang="en-US" dirty="0" smtClean="0"/>
              <a:t>No internal representation of the highway network</a:t>
            </a:r>
          </a:p>
          <a:p>
            <a:pPr lvl="1"/>
            <a:r>
              <a:rPr lang="en-US" dirty="0" smtClean="0"/>
              <a:t>No assignment, loadings, or loaded conditions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One model to describe transit behavior in dozens of metro areas and differences in actual ridership before and after project implementation in some areas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23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2.2 Evolution of stops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878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Evolving understanding of realities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Initial vision: </a:t>
            </a:r>
          </a:p>
          <a:p>
            <a:pPr lvl="1"/>
            <a:r>
              <a:rPr lang="en-US" sz="2400" dirty="0"/>
              <a:t>Single purpose:  predict trips on the project</a:t>
            </a:r>
          </a:p>
          <a:p>
            <a:pPr lvl="1"/>
            <a:r>
              <a:rPr lang="en-US" sz="2400" dirty="0"/>
              <a:t>ARRF with variable access-mode-specific catchment areas</a:t>
            </a:r>
          </a:p>
          <a:p>
            <a:pPr lvl="1"/>
            <a:r>
              <a:rPr lang="en-US" sz="2400" dirty="0"/>
              <a:t>No applications where transit-ready models already exist</a:t>
            </a:r>
          </a:p>
          <a:p>
            <a:pPr lvl="1"/>
            <a:r>
              <a:rPr lang="en-US" sz="2400" dirty="0"/>
              <a:t>Small projects in smaller metro areas</a:t>
            </a:r>
          </a:p>
          <a:p>
            <a:pPr lvl="1"/>
            <a:r>
              <a:rPr lang="en-US" sz="2400" dirty="0"/>
              <a:t>Transparency more important than processing efficiency</a:t>
            </a:r>
          </a:p>
          <a:p>
            <a:pPr lvl="1"/>
            <a:r>
              <a:rPr lang="en-US" sz="2400" dirty="0"/>
              <a:t>No requirement for commercial software for travel forecasting, </a:t>
            </a:r>
            <a:r>
              <a:rPr lang="en-US" sz="2400" dirty="0" smtClean="0"/>
              <a:t>GIS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285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sz="2400" dirty="0"/>
              <a:t>STOPS and the FTA Capital Grant Investment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400" dirty="0"/>
              <a:t>How STOPS 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400" dirty="0"/>
              <a:t>How to work STOPS (abbreviated version)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400" dirty="0"/>
              <a:t>How to work STOPS (detailed version</a:t>
            </a:r>
            <a:r>
              <a:rPr lang="en-US" altLang="en-US" sz="2400" dirty="0" smtClean="0"/>
              <a:t>)</a:t>
            </a:r>
            <a:endParaRPr lang="en-US" altLang="en-US" sz="2400" i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en-US" sz="2400" dirty="0" smtClean="0"/>
              <a:t>Experiences </a:t>
            </a:r>
            <a:r>
              <a:rPr lang="en-US" altLang="en-US" sz="2400" dirty="0"/>
              <a:t>of early STOPS </a:t>
            </a:r>
            <a:r>
              <a:rPr lang="en-US" altLang="en-US" sz="2400" dirty="0" smtClean="0"/>
              <a:t>adopters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53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Evolving understanding of realities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sz="2800" dirty="0"/>
              <a:t>Evolved vision</a:t>
            </a:r>
          </a:p>
          <a:p>
            <a:pPr lvl="1"/>
            <a:r>
              <a:rPr lang="en-US" sz="2200" dirty="0"/>
              <a:t>Priority FTA support for project-trip forecasts; help with other uses</a:t>
            </a:r>
          </a:p>
          <a:p>
            <a:pPr lvl="1"/>
            <a:r>
              <a:rPr lang="en-US" sz="2200" dirty="0"/>
              <a:t>ARRF-like approach inadequate to the task of project-level forecasts</a:t>
            </a:r>
          </a:p>
          <a:p>
            <a:pPr lvl="1"/>
            <a:r>
              <a:rPr lang="en-US" sz="2200" dirty="0"/>
              <a:t>Applications in metro areas with well-developed travel models</a:t>
            </a:r>
          </a:p>
          <a:p>
            <a:pPr lvl="1"/>
            <a:r>
              <a:rPr lang="en-US" sz="2200" dirty="0"/>
              <a:t>Projects of all sizes in metro areas of all sizes</a:t>
            </a:r>
          </a:p>
          <a:p>
            <a:pPr lvl="1"/>
            <a:r>
              <a:rPr lang="en-US" sz="2200" dirty="0"/>
              <a:t>Processing efficiency crucial for huge problem sizes</a:t>
            </a:r>
          </a:p>
          <a:p>
            <a:pPr lvl="1"/>
            <a:r>
              <a:rPr lang="en-US" sz="2200" dirty="0"/>
              <a:t>Still no commercial software, but </a:t>
            </a:r>
            <a:r>
              <a:rPr lang="en-US" sz="2200" dirty="0">
                <a:solidFill>
                  <a:srgbClr val="FF0000"/>
                </a:solidFill>
              </a:rPr>
              <a:t>looking for a GTFS editor</a:t>
            </a:r>
          </a:p>
        </p:txBody>
      </p:sp>
    </p:spTree>
    <p:extLst>
      <p:ext uri="{BB962C8B-B14F-4D97-AF65-F5344CB8AC3E}">
        <p14:creationId xmlns:p14="http://schemas.microsoft.com/office/powerpoint/2010/main" val="3234336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from early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0890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Unintended situations arose requiring additional error detection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000" dirty="0"/>
              <a:t>NHB components generated too many trips</a:t>
            </a:r>
            <a:r>
              <a:rPr lang="en-US" sz="2000" dirty="0">
                <a:sym typeface="Wingdings" panose="05000000000000000000" pitchFamily="2" charset="2"/>
              </a:rPr>
              <a:t> between and within geographically large or separate CBDs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000" dirty="0"/>
              <a:t>Single departure time (7:30 am) resulted in:</a:t>
            </a:r>
          </a:p>
          <a:p>
            <a:pPr lvl="1"/>
            <a:r>
              <a:rPr lang="en-US" sz="1800" dirty="0"/>
              <a:t>Volatile results for longer headway services</a:t>
            </a:r>
          </a:p>
          <a:p>
            <a:pPr lvl="1"/>
            <a:r>
              <a:rPr lang="en-US" sz="1800" dirty="0"/>
              <a:t>Peak service for very long (e.g., commuter rail) trips occurred before assumed departure time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Station-group factoring may have misled forecasts for new stations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Processing too slow and capacity too limited for very large metro areas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Large CTPP zones in some metro areas distorted forecasts, maybe by a lot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856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the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Version 1.01 – official release in September, 2013</a:t>
            </a:r>
          </a:p>
          <a:p>
            <a:r>
              <a:rPr lang="en-US" dirty="0" smtClean="0"/>
              <a:t>Version 1.02 – official release FTA in February, 2014</a:t>
            </a:r>
          </a:p>
          <a:p>
            <a:r>
              <a:rPr lang="en-US" dirty="0" smtClean="0"/>
              <a:t>Version 1.03 – various interim releases throughout 2014</a:t>
            </a:r>
          </a:p>
          <a:p>
            <a:r>
              <a:rPr lang="en-US" dirty="0"/>
              <a:t>Version 1.50 – official release </a:t>
            </a:r>
            <a:r>
              <a:rPr lang="en-US" dirty="0" smtClean="0"/>
              <a:t>on May 6, 2015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/>
              <a:t>New non-home-based components </a:t>
            </a:r>
            <a:endParaRPr lang="en-US" dirty="0" smtClean="0"/>
          </a:p>
          <a:p>
            <a:pPr lvl="1"/>
            <a:r>
              <a:rPr lang="en-US" dirty="0" smtClean="0"/>
              <a:t>Higher limits on number of zones and stations</a:t>
            </a:r>
          </a:p>
          <a:p>
            <a:pPr lvl="1"/>
            <a:r>
              <a:rPr lang="en-US" dirty="0" smtClean="0"/>
              <a:t>Revised path-builder</a:t>
            </a:r>
          </a:p>
          <a:p>
            <a:pPr lvl="1"/>
            <a:r>
              <a:rPr lang="en-US" dirty="0" smtClean="0"/>
              <a:t>Revised coefficients and nesting structure for mode choice model</a:t>
            </a:r>
            <a:endParaRPr lang="en-US" dirty="0"/>
          </a:p>
          <a:p>
            <a:pPr lvl="1"/>
            <a:r>
              <a:rPr lang="en-US" dirty="0"/>
              <a:t>Revised </a:t>
            </a:r>
            <a:r>
              <a:rPr lang="en-US" dirty="0" smtClean="0"/>
              <a:t>national calibration</a:t>
            </a:r>
          </a:p>
          <a:p>
            <a:pPr lvl="1"/>
            <a:r>
              <a:rPr lang="en-US" dirty="0" smtClean="0"/>
              <a:t>Expanded options for local calibration against station-group counts</a:t>
            </a:r>
          </a:p>
          <a:p>
            <a:pPr lvl="1"/>
            <a:r>
              <a:rPr lang="en-US" dirty="0" smtClean="0"/>
              <a:t>Additional output tables consistent with CGI reporting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37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Upgrades and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STOPS v2.01 (beta release anticipated winter, 2015-2016)</a:t>
            </a:r>
          </a:p>
          <a:p>
            <a:pPr lvl="1"/>
            <a:r>
              <a:rPr lang="en-US" sz="2000" dirty="0" smtClean="0"/>
              <a:t>Update to CTPP from the American Community Survey</a:t>
            </a:r>
          </a:p>
          <a:p>
            <a:pPr lvl="1"/>
            <a:r>
              <a:rPr lang="en-US" sz="2000" dirty="0" smtClean="0"/>
              <a:t>Portal for special-market trips from external methods</a:t>
            </a:r>
          </a:p>
          <a:p>
            <a:pPr lvl="1"/>
            <a:r>
              <a:rPr lang="en-US" sz="2000" dirty="0" smtClean="0"/>
              <a:t>Options for easier GTFS editing</a:t>
            </a:r>
          </a:p>
          <a:p>
            <a:r>
              <a:rPr lang="en-US" sz="2400" dirty="0" smtClean="0"/>
              <a:t>Steps</a:t>
            </a:r>
          </a:p>
          <a:p>
            <a:pPr lvl="1"/>
            <a:r>
              <a:rPr lang="en-US" sz="2000" dirty="0" smtClean="0"/>
              <a:t>Incremental method based on local rider-survey data</a:t>
            </a:r>
          </a:p>
          <a:p>
            <a:pPr lvl="1"/>
            <a:r>
              <a:rPr lang="en-US" sz="2000" dirty="0" smtClean="0"/>
              <a:t>Several components from STOPS</a:t>
            </a:r>
          </a:p>
          <a:p>
            <a:pPr lvl="2"/>
            <a:r>
              <a:rPr lang="en-US" sz="1800" dirty="0" smtClean="0"/>
              <a:t>GTFS transit representation and schedule-based path-builder</a:t>
            </a:r>
          </a:p>
          <a:p>
            <a:pPr lvl="2"/>
            <a:r>
              <a:rPr lang="en-US" sz="1800" dirty="0" smtClean="0"/>
              <a:t>Growth factoring over time with population/employment projections</a:t>
            </a:r>
          </a:p>
          <a:p>
            <a:pPr lvl="2"/>
            <a:r>
              <a:rPr lang="en-US" sz="1800" dirty="0" smtClean="0"/>
              <a:t>Highway impedances from the regional travel model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5669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2.3 some details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of stops v1.50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050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of STOPS v1.50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Highway components</a:t>
            </a:r>
          </a:p>
          <a:p>
            <a:pPr lvl="1"/>
            <a:r>
              <a:rPr lang="en-US" dirty="0" smtClean="0"/>
              <a:t>Transit network </a:t>
            </a:r>
            <a:endParaRPr lang="en-US" dirty="0"/>
          </a:p>
          <a:p>
            <a:pPr lvl="1"/>
            <a:r>
              <a:rPr lang="en-US" dirty="0" smtClean="0"/>
              <a:t>Travel demand and adaptations</a:t>
            </a:r>
          </a:p>
          <a:p>
            <a:pPr lvl="1"/>
            <a:r>
              <a:rPr lang="en-US" dirty="0" smtClean="0"/>
              <a:t>Mode choice</a:t>
            </a:r>
          </a:p>
          <a:p>
            <a:pPr lvl="1"/>
            <a:r>
              <a:rPr lang="en-US" dirty="0" smtClean="0"/>
              <a:t>Automatic adjustments</a:t>
            </a:r>
          </a:p>
          <a:p>
            <a:pPr lvl="1"/>
            <a:r>
              <a:rPr lang="en-US" dirty="0" smtClean="0"/>
              <a:t>Special markets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335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STOPS components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A8406-D672-4E03-9ABF-F4A7E3A351AA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858" y="1168287"/>
            <a:ext cx="6851562" cy="5058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966628" y="1168287"/>
            <a:ext cx="2125133" cy="41486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10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Highway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29223" cy="4525963"/>
          </a:xfrm>
        </p:spPr>
        <p:txBody>
          <a:bodyPr/>
          <a:lstStyle/>
          <a:p>
            <a:r>
              <a:rPr lang="en-US" sz="2400" dirty="0" smtClean="0"/>
              <a:t>Highway impedances</a:t>
            </a:r>
          </a:p>
          <a:p>
            <a:pPr lvl="1"/>
            <a:r>
              <a:rPr lang="en-US" sz="2000" dirty="0" smtClean="0"/>
              <a:t>Zone-to-zone from the regional travel model</a:t>
            </a:r>
          </a:p>
          <a:p>
            <a:pPr lvl="1"/>
            <a:r>
              <a:rPr lang="en-US" sz="2000" dirty="0" smtClean="0"/>
              <a:t>Current year (and future years, if needed)</a:t>
            </a:r>
          </a:p>
          <a:p>
            <a:r>
              <a:rPr lang="en-US" sz="2400" dirty="0" smtClean="0"/>
              <a:t>Calculation of change in person-miles of highway travel (PMHT)</a:t>
            </a:r>
          </a:p>
          <a:p>
            <a:pPr lvl="1"/>
            <a:r>
              <a:rPr lang="en-US" sz="2000" dirty="0" smtClean="0"/>
              <a:t>For each year of interest</a:t>
            </a:r>
          </a:p>
          <a:p>
            <a:pPr lvl="1"/>
            <a:r>
              <a:rPr lang="en-US" sz="2000" dirty="0" smtClean="0"/>
              <a:t>PMHT(I,J) = ∑ [highway person-trips(</a:t>
            </a:r>
            <a:r>
              <a:rPr lang="en-US" sz="2000" dirty="0" err="1" smtClean="0"/>
              <a:t>i,j</a:t>
            </a:r>
            <a:r>
              <a:rPr lang="en-US" sz="2000" dirty="0" smtClean="0"/>
              <a:t>) x highway distance(</a:t>
            </a:r>
            <a:r>
              <a:rPr lang="en-US" sz="2000" dirty="0" err="1"/>
              <a:t>i</a:t>
            </a:r>
            <a:r>
              <a:rPr lang="en-US" sz="2000" dirty="0" err="1" smtClean="0"/>
              <a:t>,j</a:t>
            </a:r>
            <a:r>
              <a:rPr lang="en-US" sz="2000" dirty="0" smtClean="0"/>
              <a:t>)</a:t>
            </a:r>
          </a:p>
          <a:p>
            <a:pPr marL="1828800" lvl="4" indent="0">
              <a:buNone/>
            </a:pPr>
            <a:r>
              <a:rPr lang="en-US" sz="1800" dirty="0" smtClean="0"/>
              <a:t>      + auto-access trips(</a:t>
            </a:r>
            <a:r>
              <a:rPr lang="en-US" sz="1800" dirty="0" err="1"/>
              <a:t>i</a:t>
            </a:r>
            <a:r>
              <a:rPr lang="en-US" sz="1800" dirty="0" err="1" smtClean="0"/>
              <a:t>,j</a:t>
            </a:r>
            <a:r>
              <a:rPr lang="en-US" sz="1800" dirty="0" smtClean="0"/>
              <a:t>) x auto-access distance(</a:t>
            </a:r>
            <a:r>
              <a:rPr lang="en-US" sz="1800" dirty="0" err="1" smtClean="0"/>
              <a:t>i,s</a:t>
            </a:r>
            <a:r>
              <a:rPr lang="en-US" sz="1800" dirty="0" smtClean="0"/>
              <a:t>)] </a:t>
            </a:r>
          </a:p>
          <a:p>
            <a:pPr marL="1371600" lvl="3" indent="0">
              <a:buNone/>
            </a:pPr>
            <a:r>
              <a:rPr lang="en-US" sz="1600" dirty="0" smtClean="0"/>
              <a:t>Where:	I, </a:t>
            </a:r>
            <a:r>
              <a:rPr lang="en-US" sz="1600" dirty="0" err="1" smtClean="0"/>
              <a:t>i</a:t>
            </a:r>
            <a:r>
              <a:rPr lang="en-US" sz="1600" dirty="0" smtClean="0"/>
              <a:t> = production district and zone</a:t>
            </a:r>
          </a:p>
          <a:p>
            <a:pPr marL="1371600" lvl="3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J, j = attraction district and zone</a:t>
            </a:r>
          </a:p>
          <a:p>
            <a:pPr marL="1371600" lvl="3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s = stop used for park-ride or kiss-ride access </a:t>
            </a:r>
          </a:p>
          <a:p>
            <a:pPr marL="1371600" lvl="3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∑ = sum over all </a:t>
            </a:r>
            <a:r>
              <a:rPr lang="en-US" sz="1600" dirty="0" err="1" smtClean="0"/>
              <a:t>i,j</a:t>
            </a:r>
            <a:r>
              <a:rPr lang="en-US" sz="1600" dirty="0" smtClean="0"/>
              <a:t> within each I,J	</a:t>
            </a:r>
          </a:p>
          <a:p>
            <a:pPr lvl="1" algn="just"/>
            <a:r>
              <a:rPr lang="en-US" sz="2000" dirty="0" smtClean="0"/>
              <a:t>PHMT change(I,J)  = Build PMHT(</a:t>
            </a:r>
            <a:r>
              <a:rPr lang="en-US" sz="2000" dirty="0"/>
              <a:t>I,J</a:t>
            </a:r>
            <a:r>
              <a:rPr lang="en-US" sz="2000" dirty="0" smtClean="0"/>
              <a:t>) minus No-build PMHT(</a:t>
            </a:r>
            <a:r>
              <a:rPr lang="en-US" sz="2000" dirty="0"/>
              <a:t>I,J</a:t>
            </a:r>
            <a:r>
              <a:rPr lang="en-US" sz="2000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5109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STOPS components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A8406-D672-4E03-9ABF-F4A7E3A351AA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645" y="1120741"/>
            <a:ext cx="6915956" cy="5106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5816597" y="1120741"/>
            <a:ext cx="2125133" cy="41486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61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General Transit Feed Specification (GTFS)</a:t>
            </a:r>
          </a:p>
          <a:p>
            <a:pPr lvl="1"/>
            <a:r>
              <a:rPr lang="en-US" sz="2000" dirty="0"/>
              <a:t>Key attributes</a:t>
            </a:r>
          </a:p>
          <a:p>
            <a:pPr lvl="2"/>
            <a:r>
              <a:rPr lang="en-US" sz="1800" dirty="0"/>
              <a:t>Current-year data on actual service!</a:t>
            </a:r>
          </a:p>
          <a:p>
            <a:pPr lvl="2"/>
            <a:r>
              <a:rPr lang="en-US" sz="1800" dirty="0"/>
              <a:t>Vetted by transit agencies (with inputs from AVLs, operators, and riders)!</a:t>
            </a:r>
          </a:p>
          <a:p>
            <a:pPr lvl="2"/>
            <a:r>
              <a:rPr lang="en-US" sz="1800" dirty="0"/>
              <a:t>No aggregation (headways) into coded networks with uncertain runtimes!</a:t>
            </a:r>
          </a:p>
          <a:p>
            <a:pPr lvl="1"/>
            <a:r>
              <a:rPr lang="en-US" sz="2000" dirty="0"/>
              <a:t>Download (sometimes public; more often from transit agencies)</a:t>
            </a:r>
          </a:p>
          <a:p>
            <a:pPr lvl="1"/>
            <a:r>
              <a:rPr lang="en-US" sz="2000" dirty="0"/>
              <a:t>Edits to represent:</a:t>
            </a:r>
          </a:p>
          <a:p>
            <a:pPr lvl="2"/>
            <a:r>
              <a:rPr lang="en-US" sz="1800" dirty="0"/>
              <a:t>Current-year No-build (if needed)</a:t>
            </a:r>
          </a:p>
          <a:p>
            <a:pPr lvl="2"/>
            <a:r>
              <a:rPr lang="en-US" sz="1800" dirty="0"/>
              <a:t>Current-year Build (including adjustments to current routes)</a:t>
            </a:r>
          </a:p>
          <a:p>
            <a:pPr lvl="2"/>
            <a:r>
              <a:rPr lang="en-US" sz="1800" dirty="0"/>
              <a:t>Future-year(s) No-build and Build (if considered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3246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STOPS and the FTA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Capital Investment Grant program</a:t>
            </a:r>
          </a:p>
        </p:txBody>
      </p:sp>
    </p:spTree>
    <p:extLst>
      <p:ext uri="{BB962C8B-B14F-4D97-AF65-F5344CB8AC3E}">
        <p14:creationId xmlns:p14="http://schemas.microsoft.com/office/powerpoint/2010/main" val="2687403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Designation </a:t>
            </a:r>
            <a:r>
              <a:rPr lang="en-US" sz="2400" dirty="0"/>
              <a:t>of stations</a:t>
            </a:r>
          </a:p>
          <a:p>
            <a:pPr lvl="1"/>
            <a:r>
              <a:rPr lang="en-US" sz="2000" dirty="0"/>
              <a:t>Aggregation of stop-IDs (train platforms, bus bays, directional stops)</a:t>
            </a:r>
          </a:p>
          <a:p>
            <a:pPr lvl="1"/>
            <a:r>
              <a:rPr lang="en-US" sz="2000" dirty="0"/>
              <a:t>Degree of vertical separation (for inclusion in impedances)</a:t>
            </a:r>
          </a:p>
          <a:p>
            <a:pPr lvl="1"/>
            <a:r>
              <a:rPr lang="en-US" sz="2000" dirty="0"/>
              <a:t>Flags on new stations (that are part of “the project”)</a:t>
            </a:r>
          </a:p>
          <a:p>
            <a:pPr lvl="1"/>
            <a:r>
              <a:rPr lang="en-US" sz="2000" dirty="0"/>
              <a:t>Counts (for use in local calibration)</a:t>
            </a:r>
          </a:p>
          <a:p>
            <a:r>
              <a:rPr lang="en-US" sz="2400" dirty="0"/>
              <a:t>Designation of park-ride lots</a:t>
            </a:r>
          </a:p>
          <a:p>
            <a:pPr lvl="1"/>
            <a:r>
              <a:rPr lang="en-US" sz="2000" dirty="0"/>
              <a:t>Location (that STOPS links to proximate stops)</a:t>
            </a:r>
          </a:p>
          <a:p>
            <a:pPr lvl="1"/>
            <a:r>
              <a:rPr lang="en-US" sz="2000" dirty="0"/>
              <a:t>Type (that defines the catchment area)</a:t>
            </a:r>
          </a:p>
          <a:p>
            <a:pPr lvl="1"/>
            <a:r>
              <a:rPr lang="en-US" sz="2000" dirty="0"/>
              <a:t>Cost (in minutes to represent parking price, shadow price, vertical separation, others)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64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 network </a:t>
            </a:r>
            <a:r>
              <a:rPr lang="en-US" sz="20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STOPS generation of access, egress, and transfer connections</a:t>
            </a:r>
          </a:p>
          <a:p>
            <a:pPr lvl="1"/>
            <a:r>
              <a:rPr lang="en-US" sz="2000" dirty="0"/>
              <a:t>Access, egress:  For each zone centroid and each eligible transit stop</a:t>
            </a:r>
          </a:p>
          <a:p>
            <a:pPr lvl="2"/>
            <a:r>
              <a:rPr lang="en-US" sz="1800" dirty="0"/>
              <a:t>Walk: airline distance +10% at 3 mph to/from useful stops within 1.0 miles</a:t>
            </a:r>
          </a:p>
          <a:p>
            <a:pPr lvl="2"/>
            <a:r>
              <a:rPr lang="en-US" sz="1800" dirty="0" err="1"/>
              <a:t>KnR</a:t>
            </a:r>
            <a:r>
              <a:rPr lang="en-US" sz="1800" dirty="0"/>
              <a:t>: airline distance at 25 mph to any stop within 3.0 miles or a park-ride lot (using the park-ride rules); and</a:t>
            </a:r>
          </a:p>
          <a:p>
            <a:pPr lvl="2"/>
            <a:r>
              <a:rPr lang="en-US" sz="1800" dirty="0" err="1"/>
              <a:t>PnR</a:t>
            </a:r>
            <a:r>
              <a:rPr lang="en-US" sz="1800" dirty="0"/>
              <a:t>: airline distance at 25 mph to user-designated park-ride lots within catchment distance specified for the lot (3, 6, 10, or 25 miles depending on the nature of the lot) </a:t>
            </a:r>
          </a:p>
          <a:p>
            <a:pPr lvl="1"/>
            <a:r>
              <a:rPr lang="en-US" sz="2000" dirty="0"/>
              <a:t>Transfers: For any pair separated by &lt;0.25 airline miles</a:t>
            </a:r>
          </a:p>
          <a:p>
            <a:pPr lvl="2"/>
            <a:r>
              <a:rPr lang="en-US" sz="1800" dirty="0"/>
              <a:t>Stop-to-stop or </a:t>
            </a:r>
            <a:r>
              <a:rPr lang="en-US" sz="1800" dirty="0" err="1"/>
              <a:t>PnR</a:t>
            </a:r>
            <a:r>
              <a:rPr lang="en-US" sz="1800" dirty="0"/>
              <a:t> </a:t>
            </a:r>
            <a:r>
              <a:rPr lang="en-US" sz="1800" dirty="0" smtClean="0"/>
              <a:t>lot-to-stop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276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Transit path-building in STOPS GTF Path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Paths and impedances</a:t>
            </a:r>
          </a:p>
          <a:p>
            <a:pPr lvl="1"/>
            <a:r>
              <a:rPr lang="en-US" dirty="0" smtClean="0"/>
              <a:t>Two time periods</a:t>
            </a:r>
          </a:p>
          <a:p>
            <a:pPr lvl="2"/>
            <a:r>
              <a:rPr lang="en-US" dirty="0" smtClean="0"/>
              <a:t>AM peak (one of six possible arrival times 8:00 and 9:00 am)</a:t>
            </a:r>
          </a:p>
          <a:p>
            <a:pPr lvl="2"/>
            <a:r>
              <a:rPr lang="en-US" dirty="0" smtClean="0"/>
              <a:t>Midday (one of six possible arrival times between 1:00 and 2:00 pm)</a:t>
            </a:r>
          </a:p>
          <a:p>
            <a:pPr lvl="1"/>
            <a:r>
              <a:rPr lang="en-US" dirty="0"/>
              <a:t>Three access type</a:t>
            </a:r>
          </a:p>
          <a:p>
            <a:pPr lvl="2"/>
            <a:r>
              <a:rPr lang="en-US" dirty="0"/>
              <a:t>Walk</a:t>
            </a:r>
          </a:p>
          <a:p>
            <a:pPr lvl="2"/>
            <a:r>
              <a:rPr lang="en-US" dirty="0"/>
              <a:t>Kiss-Ride</a:t>
            </a:r>
          </a:p>
          <a:p>
            <a:pPr lvl="2"/>
            <a:r>
              <a:rPr lang="en-US" dirty="0" smtClean="0"/>
              <a:t>Park-Ride</a:t>
            </a:r>
          </a:p>
          <a:p>
            <a:pPr lvl="1"/>
            <a:r>
              <a:rPr lang="en-US" dirty="0" smtClean="0"/>
              <a:t>Three path types</a:t>
            </a:r>
          </a:p>
          <a:p>
            <a:pPr lvl="2"/>
            <a:r>
              <a:rPr lang="en-US" dirty="0" smtClean="0"/>
              <a:t>FG only</a:t>
            </a:r>
          </a:p>
          <a:p>
            <a:pPr lvl="2"/>
            <a:r>
              <a:rPr lang="en-US" dirty="0" smtClean="0"/>
              <a:t>Bus only</a:t>
            </a:r>
          </a:p>
          <a:p>
            <a:pPr lvl="2"/>
            <a:r>
              <a:rPr lang="en-US" dirty="0" smtClean="0"/>
              <a:t>FG-bus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1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Transit path-building in STOPS GTF Path </a:t>
            </a:r>
            <a:r>
              <a:rPr lang="en-US" sz="1400" dirty="0" smtClean="0"/>
              <a:t>(</a:t>
            </a:r>
            <a:r>
              <a:rPr lang="en-US" sz="1400" dirty="0"/>
              <a:t>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Schedule-based path selection</a:t>
            </a:r>
          </a:p>
          <a:p>
            <a:pPr lvl="1"/>
            <a:r>
              <a:rPr lang="en-US" dirty="0"/>
              <a:t>Motivated by required arrival time (no more than 5 minutes late)</a:t>
            </a:r>
          </a:p>
          <a:p>
            <a:pPr lvl="1"/>
            <a:r>
              <a:rPr lang="en-US" dirty="0" smtClean="0"/>
              <a:t>No headways; instead:</a:t>
            </a:r>
          </a:p>
          <a:p>
            <a:pPr lvl="2"/>
            <a:r>
              <a:rPr lang="en-US" dirty="0" smtClean="0"/>
              <a:t>Actual individual vehicle trips</a:t>
            </a:r>
          </a:p>
          <a:p>
            <a:pPr lvl="2"/>
            <a:r>
              <a:rPr lang="en-US" dirty="0" smtClean="0"/>
              <a:t>Actual vehicle-arrival times at stops (based on actual running times)</a:t>
            </a:r>
          </a:p>
          <a:p>
            <a:pPr lvl="1"/>
            <a:r>
              <a:rPr lang="en-US" dirty="0" smtClean="0"/>
              <a:t>Generalized cost (in weighted minutes) for selection of best path</a:t>
            </a:r>
          </a:p>
          <a:p>
            <a:pPr lvl="2"/>
            <a:r>
              <a:rPr lang="en-US" dirty="0" smtClean="0"/>
              <a:t>In-vehicle time (weight = 1.0 minute per minute)</a:t>
            </a:r>
          </a:p>
          <a:p>
            <a:pPr lvl="2"/>
            <a:r>
              <a:rPr lang="en-US" dirty="0" smtClean="0"/>
              <a:t>Walk time (weight = 1.1 minutes per minute)</a:t>
            </a:r>
          </a:p>
          <a:p>
            <a:pPr lvl="2"/>
            <a:r>
              <a:rPr lang="en-US" dirty="0" err="1"/>
              <a:t>PnR</a:t>
            </a:r>
            <a:r>
              <a:rPr lang="en-US" dirty="0"/>
              <a:t> and </a:t>
            </a:r>
            <a:r>
              <a:rPr lang="en-US" dirty="0" err="1"/>
              <a:t>KnR</a:t>
            </a:r>
            <a:r>
              <a:rPr lang="en-US" dirty="0"/>
              <a:t> time (weight = 1.5 minutes per minute)</a:t>
            </a:r>
          </a:p>
          <a:p>
            <a:pPr lvl="2"/>
            <a:r>
              <a:rPr lang="en-US" dirty="0" smtClean="0"/>
              <a:t>Wait time (weight = 1.0 minutes per minute)</a:t>
            </a:r>
          </a:p>
          <a:p>
            <a:pPr lvl="1"/>
            <a:r>
              <a:rPr lang="en-US" dirty="0" smtClean="0"/>
              <a:t>Wait time</a:t>
            </a:r>
          </a:p>
          <a:p>
            <a:pPr lvl="2"/>
            <a:r>
              <a:rPr lang="en-US" dirty="0" smtClean="0"/>
              <a:t>Transfers:</a:t>
            </a:r>
          </a:p>
          <a:p>
            <a:pPr lvl="3"/>
            <a:r>
              <a:rPr lang="en-US" dirty="0"/>
              <a:t>A</a:t>
            </a:r>
            <a:r>
              <a:rPr lang="en-US" dirty="0" smtClean="0"/>
              <a:t>ctual </a:t>
            </a:r>
            <a:r>
              <a:rPr lang="en-US" dirty="0"/>
              <a:t>waiting </a:t>
            </a:r>
            <a:r>
              <a:rPr lang="en-US" dirty="0" smtClean="0"/>
              <a:t>time between vehicle-1 arrival and vehicle-2 departure</a:t>
            </a:r>
          </a:p>
          <a:p>
            <a:pPr lvl="3"/>
            <a:r>
              <a:rPr lang="en-US" dirty="0" smtClean="0"/>
              <a:t>Minus any stop-stop walk time (to avoid double-counting those minutes)</a:t>
            </a:r>
            <a:endParaRPr lang="en-US" dirty="0"/>
          </a:p>
          <a:p>
            <a:pPr lvl="2"/>
            <a:r>
              <a:rPr lang="en-US" dirty="0"/>
              <a:t>Arrival-time </a:t>
            </a:r>
            <a:r>
              <a:rPr lang="en-US" dirty="0" smtClean="0"/>
              <a:t>difference:  absolute value of desired-minus-actual arrival times</a:t>
            </a:r>
          </a:p>
          <a:p>
            <a:pPr lvl="2"/>
            <a:r>
              <a:rPr lang="en-US" dirty="0" smtClean="0"/>
              <a:t>First wait: none (perfect scheduling of departure)</a:t>
            </a:r>
            <a:endParaRPr lang="en-US" dirty="0"/>
          </a:p>
          <a:p>
            <a:pPr lvl="2"/>
            <a:r>
              <a:rPr lang="en-US" dirty="0" smtClean="0"/>
              <a:t>Boarding (5.0 </a:t>
            </a:r>
            <a:r>
              <a:rPr lang="en-US" dirty="0"/>
              <a:t>minutes each</a:t>
            </a:r>
            <a:r>
              <a:rPr lang="en-US" dirty="0" smtClean="0"/>
              <a:t>) to account for uncertainties and inconvenience</a:t>
            </a:r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5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Transit path-building in STOPS GTF Path </a:t>
            </a:r>
            <a:r>
              <a:rPr lang="en-US" sz="1400" dirty="0" smtClean="0"/>
              <a:t>(continued)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Attributes skimmed from each best path</a:t>
            </a:r>
          </a:p>
          <a:p>
            <a:pPr lvl="1">
              <a:spcBef>
                <a:spcPts val="100"/>
              </a:spcBef>
            </a:pPr>
            <a:r>
              <a:rPr lang="en-US" sz="1800" dirty="0" smtClean="0"/>
              <a:t>Origin-zone and destination-zone</a:t>
            </a:r>
          </a:p>
          <a:p>
            <a:pPr lvl="1">
              <a:spcBef>
                <a:spcPts val="100"/>
              </a:spcBef>
            </a:pPr>
            <a:r>
              <a:rPr lang="en-US" sz="1800" dirty="0" smtClean="0"/>
              <a:t>Origin access mode</a:t>
            </a:r>
          </a:p>
          <a:p>
            <a:pPr lvl="1">
              <a:spcBef>
                <a:spcPts val="100"/>
              </a:spcBef>
            </a:pPr>
            <a:r>
              <a:rPr lang="en-US" sz="1800" dirty="0" smtClean="0"/>
              <a:t>Origin access time</a:t>
            </a:r>
          </a:p>
          <a:p>
            <a:pPr lvl="1">
              <a:spcBef>
                <a:spcPts val="100"/>
              </a:spcBef>
            </a:pPr>
            <a:r>
              <a:rPr lang="en-US" sz="1800" dirty="0" smtClean="0"/>
              <a:t>Transfer walk time</a:t>
            </a:r>
          </a:p>
          <a:p>
            <a:pPr lvl="1">
              <a:spcBef>
                <a:spcPts val="100"/>
              </a:spcBef>
            </a:pPr>
            <a:r>
              <a:rPr lang="en-US" sz="1800" dirty="0" smtClean="0"/>
              <a:t>Destination egress (walk) time</a:t>
            </a:r>
          </a:p>
          <a:p>
            <a:pPr lvl="1">
              <a:spcBef>
                <a:spcPts val="100"/>
              </a:spcBef>
            </a:pPr>
            <a:r>
              <a:rPr lang="en-US" sz="1800" dirty="0" smtClean="0"/>
              <a:t>First wait time</a:t>
            </a:r>
            <a:r>
              <a:rPr lang="en-US" sz="1800" dirty="0"/>
              <a:t> </a:t>
            </a:r>
            <a:r>
              <a:rPr lang="en-US" sz="1800" dirty="0" smtClean="0"/>
              <a:t>plus </a:t>
            </a:r>
            <a:r>
              <a:rPr lang="en-US" sz="1800" dirty="0"/>
              <a:t>arrival-time </a:t>
            </a:r>
            <a:r>
              <a:rPr lang="en-US" sz="1800" dirty="0" smtClean="0"/>
              <a:t>difference</a:t>
            </a:r>
          </a:p>
          <a:p>
            <a:pPr lvl="1">
              <a:spcBef>
                <a:spcPts val="100"/>
              </a:spcBef>
            </a:pPr>
            <a:r>
              <a:rPr lang="en-US" sz="1800" dirty="0" smtClean="0"/>
              <a:t>Transfer wait time</a:t>
            </a:r>
          </a:p>
          <a:p>
            <a:pPr lvl="1">
              <a:spcBef>
                <a:spcPts val="100"/>
              </a:spcBef>
            </a:pPr>
            <a:r>
              <a:rPr lang="en-US" sz="1800" dirty="0" smtClean="0"/>
              <a:t>Number of </a:t>
            </a:r>
            <a:r>
              <a:rPr lang="en-US" sz="1800" dirty="0" err="1" smtClean="0"/>
              <a:t>boardings</a:t>
            </a:r>
            <a:endParaRPr lang="en-US" sz="1800" dirty="0" smtClean="0"/>
          </a:p>
          <a:p>
            <a:pPr lvl="1">
              <a:spcBef>
                <a:spcPts val="100"/>
              </a:spcBef>
            </a:pPr>
            <a:r>
              <a:rPr lang="en-US" sz="1800" dirty="0" smtClean="0"/>
              <a:t>In-vehicle time (fixed </a:t>
            </a:r>
            <a:r>
              <a:rPr lang="en-US" sz="1800" dirty="0" err="1" smtClean="0"/>
              <a:t>guideway</a:t>
            </a:r>
            <a:r>
              <a:rPr lang="en-US" sz="1800" dirty="0" smtClean="0"/>
              <a:t> and bus, separately)</a:t>
            </a:r>
          </a:p>
          <a:p>
            <a:pPr lvl="1">
              <a:spcBef>
                <a:spcPts val="100"/>
              </a:spcBef>
            </a:pPr>
            <a:r>
              <a:rPr lang="en-US" sz="1800" dirty="0" smtClean="0"/>
              <a:t>Indicator of travel on “the project”</a:t>
            </a:r>
          </a:p>
          <a:p>
            <a:pPr lvl="1">
              <a:spcBef>
                <a:spcPts val="100"/>
              </a:spcBef>
            </a:pPr>
            <a:r>
              <a:rPr lang="en-US" sz="1800" dirty="0" smtClean="0"/>
              <a:t>Path details (for up to four transit </a:t>
            </a:r>
            <a:r>
              <a:rPr lang="en-US" sz="1800" dirty="0" err="1" smtClean="0"/>
              <a:t>boardings</a:t>
            </a:r>
            <a:r>
              <a:rPr lang="en-US" sz="1800" dirty="0" smtClean="0"/>
              <a:t>)</a:t>
            </a:r>
          </a:p>
          <a:p>
            <a:pPr lvl="2">
              <a:spcBef>
                <a:spcPts val="100"/>
              </a:spcBef>
            </a:pPr>
            <a:r>
              <a:rPr lang="en-US" sz="1800" dirty="0" smtClean="0"/>
              <a:t>Boarding and alighting stops</a:t>
            </a:r>
          </a:p>
          <a:p>
            <a:pPr lvl="2">
              <a:spcBef>
                <a:spcPts val="100"/>
              </a:spcBef>
            </a:pPr>
            <a:r>
              <a:rPr lang="en-US" sz="1800" dirty="0" smtClean="0"/>
              <a:t>Mode (GTFS type)</a:t>
            </a:r>
          </a:p>
          <a:p>
            <a:pPr lvl="2">
              <a:spcBef>
                <a:spcPts val="100"/>
              </a:spcBef>
            </a:pPr>
            <a:r>
              <a:rPr lang="en-US" sz="1800" dirty="0" smtClean="0"/>
              <a:t>GTFS </a:t>
            </a:r>
            <a:r>
              <a:rPr lang="en-US" sz="1800" dirty="0" err="1" smtClean="0"/>
              <a:t>trip_id</a:t>
            </a:r>
            <a:endParaRPr lang="en-US" sz="18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6713621" y="2009103"/>
            <a:ext cx="505326" cy="25804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6713621" y="4589512"/>
            <a:ext cx="505325" cy="12961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18946" y="2976141"/>
            <a:ext cx="1588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ill Sans MT" panose="020B0502020104020203" pitchFamily="34" charset="0"/>
              </a:rPr>
              <a:t>For </a:t>
            </a:r>
          </a:p>
          <a:p>
            <a:pPr algn="ctr"/>
            <a:r>
              <a:rPr lang="en-US" dirty="0">
                <a:latin typeface="Gill Sans MT" panose="020B0502020104020203" pitchFamily="34" charset="0"/>
              </a:rPr>
              <a:t>m</a:t>
            </a:r>
            <a:r>
              <a:rPr lang="en-US" dirty="0" smtClean="0">
                <a:latin typeface="Gill Sans MT" panose="020B0502020104020203" pitchFamily="34" charset="0"/>
              </a:rPr>
              <a:t>ode choice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18946" y="4775913"/>
            <a:ext cx="1816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ill Sans MT" panose="020B0502020104020203" pitchFamily="34" charset="0"/>
              </a:rPr>
              <a:t>For transit trip loading and summaries</a:t>
            </a:r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05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Transit path-building in STOPS GTF Path </a:t>
            </a:r>
            <a:r>
              <a:rPr lang="en-US" sz="1400" dirty="0"/>
              <a:t>(continued)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075" y="1038224"/>
            <a:ext cx="8687942" cy="130244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Sample path report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3" t="44706" r="43468" b="28067"/>
          <a:stretch/>
        </p:blipFill>
        <p:spPr bwMode="auto">
          <a:xfrm>
            <a:off x="125730" y="2510010"/>
            <a:ext cx="8756248" cy="136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9473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Transit-trip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Immediately after mode choice for each production-attraction pair</a:t>
            </a:r>
          </a:p>
          <a:p>
            <a:pPr lvl="1"/>
            <a:r>
              <a:rPr lang="en-US" sz="2400" dirty="0"/>
              <a:t>Have: transit trips by</a:t>
            </a:r>
          </a:p>
          <a:p>
            <a:pPr lvl="2"/>
            <a:r>
              <a:rPr lang="en-US" sz="2000" dirty="0"/>
              <a:t>Auto ownership</a:t>
            </a:r>
          </a:p>
          <a:p>
            <a:pPr lvl="2"/>
            <a:r>
              <a:rPr lang="en-US" sz="2000" dirty="0"/>
              <a:t>Trip purpose</a:t>
            </a:r>
          </a:p>
          <a:p>
            <a:pPr lvl="2"/>
            <a:r>
              <a:rPr lang="en-US" sz="2000" dirty="0"/>
              <a:t>Origin access mode</a:t>
            </a:r>
          </a:p>
          <a:p>
            <a:pPr lvl="2"/>
            <a:r>
              <a:rPr lang="en-US" sz="2000" dirty="0"/>
              <a:t>Path type</a:t>
            </a:r>
          </a:p>
          <a:p>
            <a:pPr lvl="1"/>
            <a:r>
              <a:rPr lang="en-US" sz="2400" dirty="0"/>
              <a:t>Accumulate: across each transit boarding, stratified by transit-trip characteristics </a:t>
            </a:r>
          </a:p>
          <a:p>
            <a:pPr lvl="2"/>
            <a:r>
              <a:rPr lang="en-US" sz="2000" dirty="0"/>
              <a:t>Daily total of </a:t>
            </a:r>
            <a:r>
              <a:rPr lang="en-US" sz="2000" dirty="0" err="1"/>
              <a:t>boardings</a:t>
            </a:r>
            <a:r>
              <a:rPr lang="en-US" sz="2000" dirty="0"/>
              <a:t> on each route by origin mode of access</a:t>
            </a:r>
          </a:p>
          <a:p>
            <a:pPr lvl="2"/>
            <a:r>
              <a:rPr lang="en-US" sz="2000" dirty="0"/>
              <a:t>Daily total of </a:t>
            </a:r>
            <a:r>
              <a:rPr lang="en-US" sz="2000" dirty="0" err="1"/>
              <a:t>boardings</a:t>
            </a:r>
            <a:r>
              <a:rPr lang="en-US" sz="2000" dirty="0"/>
              <a:t> at each station by station mode of access</a:t>
            </a:r>
          </a:p>
          <a:p>
            <a:pPr lvl="2"/>
            <a:r>
              <a:rPr lang="en-US" sz="2000" dirty="0"/>
              <a:t>Station-station flows for project-related stations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313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STOPS components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A8406-D672-4E03-9ABF-F4A7E3A351AA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523" y="1130251"/>
            <a:ext cx="6903077" cy="5096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3464912" y="1130251"/>
            <a:ext cx="2125133" cy="41486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67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Topics</a:t>
            </a:r>
          </a:p>
          <a:p>
            <a:pPr lvl="1"/>
            <a:r>
              <a:rPr lang="en-US" sz="2400" dirty="0" smtClean="0"/>
              <a:t>CTPP</a:t>
            </a:r>
          </a:p>
          <a:p>
            <a:pPr lvl="1"/>
            <a:r>
              <a:rPr lang="en-US" sz="2400" dirty="0" smtClean="0"/>
              <a:t>Demographics</a:t>
            </a:r>
          </a:p>
          <a:p>
            <a:pPr lvl="1"/>
            <a:r>
              <a:rPr lang="en-US" sz="2400" dirty="0" smtClean="0"/>
              <a:t>Adaptations</a:t>
            </a:r>
          </a:p>
          <a:p>
            <a:pPr lvl="2"/>
            <a:r>
              <a:rPr lang="en-US" sz="2000" dirty="0" smtClean="0"/>
              <a:t>HBW</a:t>
            </a:r>
          </a:p>
          <a:p>
            <a:pPr lvl="2"/>
            <a:r>
              <a:rPr lang="en-US" sz="2000" dirty="0" smtClean="0"/>
              <a:t>HBO</a:t>
            </a:r>
          </a:p>
          <a:p>
            <a:pPr lvl="2"/>
            <a:r>
              <a:rPr lang="en-US" sz="2000" dirty="0" smtClean="0"/>
              <a:t>NHB</a:t>
            </a:r>
          </a:p>
          <a:p>
            <a:pPr lvl="2"/>
            <a:r>
              <a:rPr lang="en-US" sz="2000" dirty="0" smtClean="0"/>
              <a:t>Cloning zones</a:t>
            </a:r>
          </a:p>
          <a:p>
            <a:pPr lvl="2"/>
            <a:r>
              <a:rPr lang="en-US" sz="2000" dirty="0" smtClean="0"/>
              <a:t>Growth factoring</a:t>
            </a:r>
          </a:p>
          <a:p>
            <a:pPr lvl="1"/>
            <a:r>
              <a:rPr lang="en-US" sz="2400" dirty="0" smtClean="0"/>
              <a:t>Mode choice</a:t>
            </a:r>
          </a:p>
          <a:p>
            <a:pPr lvl="1"/>
            <a:r>
              <a:rPr lang="en-US" sz="2400" dirty="0" smtClean="0"/>
              <a:t>Reporting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76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CTPP (2000, for now)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Workers by:</a:t>
            </a:r>
          </a:p>
          <a:p>
            <a:pPr lvl="1"/>
            <a:r>
              <a:rPr lang="en-US" sz="2000" dirty="0"/>
              <a:t>Residence location and workplace location, and</a:t>
            </a:r>
          </a:p>
          <a:p>
            <a:pPr lvl="1"/>
            <a:r>
              <a:rPr lang="en-US" sz="2000" dirty="0"/>
              <a:t>Household auto ownership, and</a:t>
            </a:r>
          </a:p>
          <a:p>
            <a:pPr lvl="1"/>
            <a:r>
              <a:rPr lang="en-US" sz="2000" dirty="0"/>
              <a:t>Usual main mode to work</a:t>
            </a:r>
          </a:p>
          <a:p>
            <a:r>
              <a:rPr lang="en-US" sz="2400" dirty="0"/>
              <a:t>User selections to control CTPP data acquisition by STOPS</a:t>
            </a:r>
          </a:p>
          <a:p>
            <a:pPr lvl="1"/>
            <a:r>
              <a:rPr lang="en-US" sz="2000" dirty="0"/>
              <a:t>Geography: the </a:t>
            </a:r>
            <a:r>
              <a:rPr lang="en-US" sz="2000" u="sng" dirty="0"/>
              <a:t>single</a:t>
            </a:r>
            <a:r>
              <a:rPr lang="en-US" sz="2000" dirty="0"/>
              <a:t> type of geography that STOPS will use</a:t>
            </a:r>
          </a:p>
          <a:p>
            <a:pPr lvl="2"/>
            <a:r>
              <a:rPr lang="en-US" sz="1800" dirty="0"/>
              <a:t>Tracts – good, because tracts are defined everywhere</a:t>
            </a:r>
          </a:p>
          <a:p>
            <a:pPr lvl="2"/>
            <a:r>
              <a:rPr lang="en-US" sz="1800" dirty="0"/>
              <a:t>Block groups – better, because they are smaller but used only where selected by MPO/Census Bureau </a:t>
            </a:r>
          </a:p>
          <a:p>
            <a:pPr lvl="2"/>
            <a:r>
              <a:rPr lang="en-US" sz="1800" dirty="0"/>
              <a:t>TAZs – best, because designed for forecasting but used only where selected by MPO</a:t>
            </a:r>
          </a:p>
          <a:p>
            <a:pPr lvl="1"/>
            <a:r>
              <a:rPr lang="en-US" sz="2000" dirty="0"/>
              <a:t>State(s), up to three</a:t>
            </a:r>
          </a:p>
          <a:p>
            <a:pPr lvl="1"/>
            <a:r>
              <a:rPr lang="en-US" sz="2000" dirty="0"/>
              <a:t>MPO,  if geography is TAZs or block groups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36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Trips-on-Project forecasting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Topics</a:t>
            </a:r>
          </a:p>
          <a:p>
            <a:pPr lvl="1"/>
            <a:r>
              <a:rPr lang="en-US" altLang="en-US" dirty="0"/>
              <a:t>FTA motivations</a:t>
            </a:r>
          </a:p>
          <a:p>
            <a:pPr lvl="1"/>
            <a:r>
              <a:rPr lang="en-US" altLang="en-US" dirty="0"/>
              <a:t>Options for project sponsors</a:t>
            </a:r>
          </a:p>
          <a:p>
            <a:pPr lvl="1"/>
            <a:r>
              <a:rPr lang="en-US" altLang="en-US" dirty="0"/>
              <a:t>Implications for FTA reviews</a:t>
            </a:r>
          </a:p>
          <a:p>
            <a:pPr lvl="1"/>
            <a:r>
              <a:rPr lang="en-US" altLang="en-US" dirty="0"/>
              <a:t>Availability of STOPS and tech support</a:t>
            </a:r>
          </a:p>
          <a:p>
            <a:pPr lvl="1"/>
            <a:r>
              <a:rPr lang="en-US" altLang="en-US" dirty="0"/>
              <a:t>Plans for upgrades and </a:t>
            </a:r>
            <a:r>
              <a:rPr lang="en-US" altLang="en-US" dirty="0" smtClean="0"/>
              <a:t>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3950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GIS layer that includes:</a:t>
            </a:r>
          </a:p>
          <a:p>
            <a:pPr lvl="1"/>
            <a:r>
              <a:rPr lang="en-US" sz="2400" dirty="0" smtClean="0"/>
              <a:t>MPO’s TAZ boundaries in latitude/longitude coordinates</a:t>
            </a:r>
          </a:p>
          <a:p>
            <a:pPr lvl="2"/>
            <a:r>
              <a:rPr lang="en-US" sz="2000" dirty="0" smtClean="0"/>
              <a:t>Must be consistent for all MPO-sourced files</a:t>
            </a:r>
          </a:p>
          <a:p>
            <a:pPr lvl="3"/>
            <a:r>
              <a:rPr lang="en-US" sz="1800" dirty="0" smtClean="0"/>
              <a:t>Demographics for every year of interest</a:t>
            </a:r>
          </a:p>
          <a:p>
            <a:pPr lvl="3"/>
            <a:r>
              <a:rPr lang="en-US" sz="1800" dirty="0" smtClean="0"/>
              <a:t>Highway time/distance file with current year, three horizon years</a:t>
            </a:r>
          </a:p>
          <a:p>
            <a:pPr lvl="2"/>
            <a:r>
              <a:rPr lang="en-US" sz="2000" dirty="0" smtClean="0"/>
              <a:t>Do not have to be consistent with boundaries of census zones</a:t>
            </a:r>
          </a:p>
          <a:p>
            <a:pPr lvl="1"/>
            <a:r>
              <a:rPr lang="en-US" sz="2400" dirty="0" smtClean="0"/>
              <a:t>For up to five years (2000, current year, three horizon years)</a:t>
            </a:r>
          </a:p>
          <a:p>
            <a:pPr lvl="2"/>
            <a:r>
              <a:rPr lang="en-US" sz="2000" dirty="0" smtClean="0"/>
              <a:t>Population in each TAZ</a:t>
            </a:r>
          </a:p>
          <a:p>
            <a:pPr lvl="2"/>
            <a:r>
              <a:rPr lang="en-US" sz="2000" dirty="0" smtClean="0"/>
              <a:t>Employment in each TAZ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4292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demographic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A8406-D672-4E03-9ABF-F4A7E3A351AA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" t="7964" r="1679" b="8143"/>
          <a:stretch/>
        </p:blipFill>
        <p:spPr bwMode="auto">
          <a:xfrm>
            <a:off x="525780" y="1611630"/>
            <a:ext cx="8227936" cy="41948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2514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the context demands adaptability</a:t>
            </a:r>
          </a:p>
          <a:p>
            <a:r>
              <a:rPr lang="en-US" dirty="0" smtClean="0"/>
              <a:t>The kinds of adaptations made on the demand-side of STOPS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875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3200400" y="1905000"/>
            <a:ext cx="2819400" cy="2362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Person trips that are transit </a:t>
            </a:r>
            <a:r>
              <a:rPr lang="en-US" b="1" i="1" dirty="0">
                <a:solidFill>
                  <a:srgbClr val="FFFF00"/>
                </a:solidFill>
              </a:rPr>
              <a:t>c</a:t>
            </a:r>
            <a:r>
              <a:rPr lang="en-US" b="1" i="1" dirty="0" smtClean="0">
                <a:solidFill>
                  <a:srgbClr val="FFFF00"/>
                </a:solidFill>
              </a:rPr>
              <a:t>andidates</a:t>
            </a:r>
          </a:p>
          <a:p>
            <a:pPr algn="ctr"/>
            <a:endParaRPr lang="en-US" dirty="0">
              <a:solidFill>
                <a:schemeClr val="bg2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Non-work </a:t>
            </a:r>
            <a:r>
              <a:rPr lang="en-US" dirty="0">
                <a:solidFill>
                  <a:schemeClr val="bg1"/>
                </a:solidFill>
              </a:rPr>
              <a:t>m</a:t>
            </a:r>
            <a:r>
              <a:rPr lang="en-US" dirty="0" smtClean="0">
                <a:solidFill>
                  <a:schemeClr val="bg1"/>
                </a:solidFill>
              </a:rPr>
              <a:t>ode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hares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1342" y="2247900"/>
            <a:ext cx="2057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CTPP worker </a:t>
            </a:r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en-US" dirty="0" smtClean="0">
                <a:solidFill>
                  <a:schemeClr val="bg1"/>
                </a:solidFill>
              </a:rPr>
              <a:t>lows by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, j, mode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1342" y="3410953"/>
            <a:ext cx="2057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Transit supply by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, j, path type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3374" y="1014663"/>
            <a:ext cx="2057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Transit survey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(in calibration cities)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53200" y="2286000"/>
            <a:ext cx="2057400" cy="1620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Existing transit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</a:rPr>
              <a:t>rips using each transit service (and ultimately the project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3374" y="5650468"/>
            <a:ext cx="192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we know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83542" y="5650468"/>
            <a:ext cx="192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we need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943100" y="4724400"/>
            <a:ext cx="2514600" cy="926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Transit paths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4170" y="5650468"/>
            <a:ext cx="260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we must invent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3"/>
          </p:cNvCxnSpPr>
          <p:nvPr/>
        </p:nvCxnSpPr>
        <p:spPr>
          <a:xfrm>
            <a:off x="2580774" y="1509963"/>
            <a:ext cx="913396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</p:cNvCxnSpPr>
          <p:nvPr/>
        </p:nvCxnSpPr>
        <p:spPr>
          <a:xfrm>
            <a:off x="2568742" y="2743200"/>
            <a:ext cx="631658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3" idx="1"/>
          </p:cNvCxnSpPr>
          <p:nvPr/>
        </p:nvCxnSpPr>
        <p:spPr>
          <a:xfrm>
            <a:off x="1540042" y="4401553"/>
            <a:ext cx="771313" cy="458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7"/>
            <a:endCxn id="4" idx="1"/>
          </p:cNvCxnSpPr>
          <p:nvPr/>
        </p:nvCxnSpPr>
        <p:spPr>
          <a:xfrm flipV="1">
            <a:off x="4089445" y="4264685"/>
            <a:ext cx="520655" cy="595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0"/>
            <a:endCxn id="8" idx="1"/>
          </p:cNvCxnSpPr>
          <p:nvPr/>
        </p:nvCxnSpPr>
        <p:spPr>
          <a:xfrm>
            <a:off x="6017451" y="3086100"/>
            <a:ext cx="535749" cy="10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219075" y="-5778"/>
            <a:ext cx="8687942" cy="9297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n-US" dirty="0" smtClean="0"/>
          </a:p>
          <a:p>
            <a:r>
              <a:rPr lang="en-US" dirty="0" smtClean="0"/>
              <a:t>Adaptations </a:t>
            </a:r>
            <a:r>
              <a:rPr lang="en-US" sz="2000" dirty="0" smtClean="0"/>
              <a:t>(continued)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96390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Adaptations: Trip rates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400" dirty="0" smtClean="0"/>
              <a:t>Trip rates: purpose-specific trips per CTPP worker(</a:t>
            </a:r>
            <a:r>
              <a:rPr lang="en-US" sz="3400" dirty="0" err="1" smtClean="0"/>
              <a:t>i,j</a:t>
            </a:r>
            <a:r>
              <a:rPr lang="en-US" sz="3400" dirty="0" smtClean="0"/>
              <a:t>)</a:t>
            </a:r>
          </a:p>
          <a:p>
            <a:pPr lvl="1"/>
            <a:r>
              <a:rPr lang="en-US" sz="3400" dirty="0" smtClean="0"/>
              <a:t>Derived from NCHRP Report 716 (Quick Response #2), 1997</a:t>
            </a:r>
          </a:p>
          <a:p>
            <a:pPr lvl="2"/>
            <a:r>
              <a:rPr lang="en-US" sz="2600" dirty="0" smtClean="0"/>
              <a:t>HBW trips</a:t>
            </a:r>
          </a:p>
          <a:p>
            <a:pPr lvl="3"/>
            <a:r>
              <a:rPr lang="en-US" sz="2300" dirty="0" smtClean="0"/>
              <a:t>Constant </a:t>
            </a:r>
            <a:r>
              <a:rPr lang="en-US" sz="2300" dirty="0"/>
              <a:t>trip rate </a:t>
            </a:r>
            <a:r>
              <a:rPr lang="en-US" sz="2300" dirty="0" smtClean="0"/>
              <a:t>t(a) for each auto-ownership class</a:t>
            </a:r>
          </a:p>
          <a:p>
            <a:pPr lvl="3"/>
            <a:r>
              <a:rPr lang="en-US" sz="2300" dirty="0" smtClean="0"/>
              <a:t>Calibration parameter C for all auto-ownership classes</a:t>
            </a:r>
          </a:p>
          <a:p>
            <a:pPr lvl="3"/>
            <a:r>
              <a:rPr lang="en-US" sz="2300" dirty="0" smtClean="0"/>
              <a:t>Calibrated so that</a:t>
            </a:r>
          </a:p>
          <a:p>
            <a:pPr marL="1828800" lvl="4" indent="0">
              <a:buNone/>
            </a:pPr>
            <a:r>
              <a:rPr lang="en-US" sz="2300" dirty="0" smtClean="0"/>
              <a:t>Normalized CTPP transit share x [C x t(a) x CTPP workers(a)] </a:t>
            </a:r>
          </a:p>
          <a:p>
            <a:pPr marL="1828800" lvl="4" indent="0">
              <a:buNone/>
            </a:pPr>
            <a:r>
              <a:rPr lang="en-US" sz="2300" dirty="0" smtClean="0"/>
              <a:t>= linked HBW transit trips in rider-survey datasets</a:t>
            </a:r>
          </a:p>
          <a:p>
            <a:pPr lvl="3"/>
            <a:r>
              <a:rPr lang="en-US" sz="2300" dirty="0" smtClean="0"/>
              <a:t>Where the CTPP transit share is normalized to match:</a:t>
            </a:r>
          </a:p>
          <a:p>
            <a:pPr lvl="4"/>
            <a:r>
              <a:rPr lang="en-US" sz="2300" dirty="0" smtClean="0"/>
              <a:t>User-provided HBW linked trips on transit, or</a:t>
            </a:r>
          </a:p>
          <a:p>
            <a:pPr lvl="4"/>
            <a:r>
              <a:rPr lang="en-US" sz="2300" dirty="0" smtClean="0"/>
              <a:t>User-provided unlinked trips (assuming 40% HBW and 1.4 boards/linked trip)</a:t>
            </a:r>
          </a:p>
          <a:p>
            <a:pPr lvl="2"/>
            <a:r>
              <a:rPr lang="en-US" sz="2600" dirty="0" smtClean="0"/>
              <a:t>HBO and NHB trips</a:t>
            </a:r>
          </a:p>
          <a:p>
            <a:pPr lvl="3"/>
            <a:r>
              <a:rPr lang="en-US" sz="2300" dirty="0" smtClean="0"/>
              <a:t>Computations similar to HBW trips but:</a:t>
            </a:r>
          </a:p>
          <a:p>
            <a:pPr lvl="4"/>
            <a:r>
              <a:rPr lang="en-US" sz="2300" dirty="0" smtClean="0"/>
              <a:t>Scaled to shares of travel by purpose reported in NCHRP 716</a:t>
            </a:r>
          </a:p>
          <a:p>
            <a:pPr lvl="4"/>
            <a:r>
              <a:rPr lang="en-US" sz="2300" dirty="0" smtClean="0"/>
              <a:t>Decayed with increasing distance</a:t>
            </a:r>
          </a:p>
          <a:p>
            <a:pPr lvl="3"/>
            <a:r>
              <a:rPr lang="en-US" sz="2300" dirty="0" smtClean="0"/>
              <a:t>Calibrated with same approach as HBW trips</a:t>
            </a:r>
          </a:p>
          <a:p>
            <a:pPr lvl="1"/>
            <a:r>
              <a:rPr lang="en-US" sz="3400" dirty="0" err="1" smtClean="0"/>
              <a:t>Transit.candidate.trips</a:t>
            </a:r>
            <a:r>
              <a:rPr lang="en-US" sz="3400" dirty="0" smtClean="0"/>
              <a:t>(</a:t>
            </a:r>
            <a:r>
              <a:rPr lang="en-US" sz="3400" dirty="0" err="1" smtClean="0"/>
              <a:t>i,j,purp</a:t>
            </a:r>
            <a:r>
              <a:rPr lang="en-US" sz="3400" dirty="0" smtClean="0"/>
              <a:t>) = workers(</a:t>
            </a:r>
            <a:r>
              <a:rPr lang="en-US" sz="3400" dirty="0" err="1"/>
              <a:t>i</a:t>
            </a:r>
            <a:r>
              <a:rPr lang="en-US" sz="3400" dirty="0" err="1" smtClean="0"/>
              <a:t>,j</a:t>
            </a:r>
            <a:r>
              <a:rPr lang="en-US" sz="3400" dirty="0" smtClean="0"/>
              <a:t>) x </a:t>
            </a:r>
            <a:r>
              <a:rPr lang="en-US" sz="3400" dirty="0" err="1" smtClean="0"/>
              <a:t>trip.rate</a:t>
            </a:r>
            <a:r>
              <a:rPr lang="en-US" sz="3400" dirty="0" smtClean="0"/>
              <a:t>(</a:t>
            </a:r>
            <a:r>
              <a:rPr lang="en-US" sz="3400" dirty="0" err="1" smtClean="0"/>
              <a:t>purp</a:t>
            </a:r>
            <a:r>
              <a:rPr lang="en-US" sz="3400" dirty="0" smtClean="0"/>
              <a:t>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5810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Adaptations: Trip rates </a:t>
            </a:r>
            <a:r>
              <a:rPr lang="en-US" sz="2000" dirty="0" smtClean="0"/>
              <a:t>(continued)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Thoughts on CTPP flows representing HBO travel (in the </a:t>
            </a:r>
            <a:r>
              <a:rPr lang="en-US" dirty="0" smtClean="0">
                <a:latin typeface="Forte" panose="03060902040502070203" pitchFamily="66" charset="0"/>
              </a:rPr>
              <a:t>cloud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Observations / hypotheses</a:t>
            </a:r>
          </a:p>
          <a:p>
            <a:pPr lvl="2"/>
            <a:r>
              <a:rPr lang="en-US" dirty="0" smtClean="0"/>
              <a:t>HBO is largest fraction of total person trips but not the largest fraction of transit trips</a:t>
            </a:r>
          </a:p>
          <a:p>
            <a:pPr lvl="2"/>
            <a:r>
              <a:rPr lang="en-US" dirty="0" smtClean="0"/>
              <a:t>HBW and HBO transit trips appear to have similar patterns but with shorter HBO trip lengths</a:t>
            </a:r>
          </a:p>
          <a:p>
            <a:pPr lvl="2"/>
            <a:r>
              <a:rPr lang="en-US" dirty="0" smtClean="0"/>
              <a:t>Same </a:t>
            </a:r>
            <a:r>
              <a:rPr lang="en-US" dirty="0"/>
              <a:t>economic drivers (</a:t>
            </a:r>
            <a:r>
              <a:rPr lang="en-US" dirty="0" smtClean="0"/>
              <a:t>work force and employment) produce and attract </a:t>
            </a:r>
            <a:r>
              <a:rPr lang="en-US" dirty="0"/>
              <a:t>both kinds of </a:t>
            </a:r>
            <a:r>
              <a:rPr lang="en-US" dirty="0" smtClean="0"/>
              <a:t>travel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Implementation within STOPS</a:t>
            </a:r>
          </a:p>
          <a:p>
            <a:pPr lvl="2"/>
            <a:r>
              <a:rPr lang="en-US" dirty="0" smtClean="0"/>
              <a:t>HBO trips start with CTPP JTW flows (like HBW trips)</a:t>
            </a:r>
          </a:p>
          <a:p>
            <a:pPr lvl="2"/>
            <a:r>
              <a:rPr lang="en-US" dirty="0" smtClean="0"/>
              <a:t>HBO-specific trip rates</a:t>
            </a:r>
          </a:p>
          <a:p>
            <a:pPr lvl="2"/>
            <a:r>
              <a:rPr lang="en-US" dirty="0" smtClean="0"/>
              <a:t>HBO </a:t>
            </a:r>
            <a:r>
              <a:rPr lang="en-US" dirty="0"/>
              <a:t>trips drop off more quickly with distance than do HBW trips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980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Adaptations: Trip rates </a:t>
            </a:r>
            <a:r>
              <a:rPr lang="en-US" sz="2000" dirty="0" smtClean="0"/>
              <a:t>(continued)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77707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Thoughts on CTPP flows representing NHB travel (in the </a:t>
            </a:r>
            <a:r>
              <a:rPr lang="en-US" dirty="0" smtClean="0">
                <a:latin typeface="Forte" panose="03060902040502070203" pitchFamily="66" charset="0"/>
              </a:rPr>
              <a:t>cloud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Observations / hypotheses</a:t>
            </a:r>
          </a:p>
          <a:p>
            <a:pPr lvl="2"/>
            <a:r>
              <a:rPr lang="en-US" dirty="0"/>
              <a:t>Workers </a:t>
            </a:r>
            <a:r>
              <a:rPr lang="en-US" dirty="0" smtClean="0"/>
              <a:t>holding jobs in </a:t>
            </a:r>
            <a:r>
              <a:rPr lang="en-US" dirty="0"/>
              <a:t>a </a:t>
            </a:r>
            <a:r>
              <a:rPr lang="en-US" dirty="0" smtClean="0"/>
              <a:t>neighborhood are attracted to economic activities located in places similar to the residents living in that neighborhood</a:t>
            </a:r>
          </a:p>
          <a:p>
            <a:pPr lvl="2"/>
            <a:r>
              <a:rPr lang="en-US" dirty="0" smtClean="0"/>
              <a:t>NHB transit trips have a shorter average trip length than HBW trips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Implementation in broad strokes within STOPS</a:t>
            </a:r>
          </a:p>
          <a:p>
            <a:pPr lvl="2"/>
            <a:r>
              <a:rPr lang="en-US" dirty="0" smtClean="0"/>
              <a:t>NHB person trip flows from a zone are scaled by </a:t>
            </a:r>
          </a:p>
          <a:p>
            <a:pPr marL="914400" lvl="2" indent="0">
              <a:buNone/>
            </a:pPr>
            <a:r>
              <a:rPr lang="en-US" dirty="0" smtClean="0"/>
              <a:t>     (total CTPP attractions in zone) / (total CTPP productions in zone)</a:t>
            </a:r>
          </a:p>
          <a:p>
            <a:pPr lvl="2"/>
            <a:r>
              <a:rPr lang="en-US" dirty="0" smtClean="0"/>
              <a:t>NHB-specific trip rates</a:t>
            </a:r>
          </a:p>
          <a:p>
            <a:pPr lvl="2"/>
            <a:r>
              <a:rPr lang="en-US" dirty="0" smtClean="0"/>
              <a:t>NHB trips drop off more quickly with distance than do HBW trips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721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Adaptations: Trip rates </a:t>
            </a:r>
            <a:r>
              <a:rPr lang="en-US" sz="20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Sources</a:t>
            </a:r>
            <a:endParaRPr lang="en-US" sz="1800" dirty="0"/>
          </a:p>
          <a:p>
            <a:pPr lvl="2"/>
            <a:r>
              <a:rPr lang="en-US" sz="1600" dirty="0"/>
              <a:t>HBW</a:t>
            </a:r>
          </a:p>
          <a:p>
            <a:pPr lvl="3"/>
            <a:r>
              <a:rPr lang="en-US" sz="1400" dirty="0"/>
              <a:t>NCHRP 716 HBW trip rates</a:t>
            </a:r>
          </a:p>
          <a:p>
            <a:pPr lvl="3"/>
            <a:r>
              <a:rPr lang="en-US" sz="1400" dirty="0"/>
              <a:t>Adjusted to match on-board survey trips while holding CTPP transit shares</a:t>
            </a:r>
          </a:p>
          <a:p>
            <a:pPr lvl="2"/>
            <a:r>
              <a:rPr lang="en-US" sz="1600" dirty="0"/>
              <a:t>HBO</a:t>
            </a:r>
          </a:p>
          <a:p>
            <a:pPr lvl="3"/>
            <a:r>
              <a:rPr lang="en-US" sz="1400" dirty="0"/>
              <a:t> = HBW rate x (4.0) (the ratio of NHTS HBO/HBW fractions of all travel)</a:t>
            </a:r>
          </a:p>
          <a:p>
            <a:pPr lvl="3"/>
            <a:r>
              <a:rPr lang="en-US" sz="1400" dirty="0"/>
              <a:t> x 0.37 for 0-car households only, to avoid inflating mode choice K’s</a:t>
            </a:r>
          </a:p>
          <a:p>
            <a:pPr lvl="2"/>
            <a:r>
              <a:rPr lang="en-US" sz="1600" dirty="0"/>
              <a:t>NHB</a:t>
            </a:r>
          </a:p>
          <a:p>
            <a:pPr lvl="3"/>
            <a:r>
              <a:rPr lang="en-US" sz="1400" dirty="0"/>
              <a:t> = HBW rate x (2.1) (the ratio of NHTS NHB/HBW fractions of all travel)</a:t>
            </a:r>
          </a:p>
          <a:p>
            <a:pPr lvl="3"/>
            <a:r>
              <a:rPr lang="en-US" sz="1400" dirty="0"/>
              <a:t> x 0.21 for 0-car households only, to avoid inflating mode choice K’s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46124" y="1372749"/>
            <a:ext cx="606995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 smtClean="0">
                <a:solidFill>
                  <a:srgbClr val="004573"/>
                </a:solidFill>
              </a:rPr>
              <a:t>Trip rates applied to CTPP worker flows</a:t>
            </a:r>
          </a:p>
          <a:p>
            <a:pPr algn="ctr"/>
            <a:r>
              <a:rPr lang="en-US" dirty="0" smtClean="0">
                <a:solidFill>
                  <a:srgbClr val="004573"/>
                </a:solidFill>
              </a:rPr>
              <a:t>Transit-candidate trips(</a:t>
            </a:r>
            <a:r>
              <a:rPr lang="en-US" dirty="0" err="1">
                <a:solidFill>
                  <a:srgbClr val="004573"/>
                </a:solidFill>
              </a:rPr>
              <a:t>i</a:t>
            </a:r>
            <a:r>
              <a:rPr lang="en-US" dirty="0" err="1" smtClean="0">
                <a:solidFill>
                  <a:srgbClr val="004573"/>
                </a:solidFill>
              </a:rPr>
              <a:t>,j</a:t>
            </a:r>
            <a:r>
              <a:rPr lang="en-US" dirty="0" smtClean="0">
                <a:solidFill>
                  <a:srgbClr val="004573"/>
                </a:solidFill>
              </a:rPr>
              <a:t>) per CTPP worker(</a:t>
            </a:r>
            <a:r>
              <a:rPr lang="en-US" dirty="0" err="1" smtClean="0">
                <a:solidFill>
                  <a:srgbClr val="004573"/>
                </a:solidFill>
              </a:rPr>
              <a:t>i,j</a:t>
            </a:r>
            <a:r>
              <a:rPr lang="en-US" dirty="0" smtClean="0">
                <a:solidFill>
                  <a:srgbClr val="004573"/>
                </a:solidFill>
              </a:rPr>
              <a:t>)</a:t>
            </a:r>
            <a:endParaRPr lang="en-US" dirty="0">
              <a:solidFill>
                <a:srgbClr val="004573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74799"/>
              </p:ext>
            </p:extLst>
          </p:nvPr>
        </p:nvGraphicFramePr>
        <p:xfrm>
          <a:off x="2376210" y="2188357"/>
          <a:ext cx="522774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937"/>
                <a:gridCol w="1306937"/>
                <a:gridCol w="1306937"/>
                <a:gridCol w="1306937"/>
              </a:tblGrid>
              <a:tr h="32351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0 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r>
                        <a:rPr lang="en-US" baseline="0" dirty="0" smtClean="0">
                          <a:solidFill>
                            <a:schemeClr val="bg2"/>
                          </a:solidFill>
                        </a:rPr>
                        <a:t> car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2+ cars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2344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4573"/>
                          </a:solidFill>
                        </a:rPr>
                        <a:t>HBW</a:t>
                      </a:r>
                      <a:endParaRPr lang="en-US" dirty="0">
                        <a:solidFill>
                          <a:srgbClr val="00457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4573"/>
                          </a:solidFill>
                        </a:rPr>
                        <a:t>1.32</a:t>
                      </a:r>
                      <a:endParaRPr lang="en-US" dirty="0">
                        <a:solidFill>
                          <a:srgbClr val="00457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4573"/>
                          </a:solidFill>
                        </a:rPr>
                        <a:t>1.44</a:t>
                      </a:r>
                      <a:endParaRPr lang="en-US" dirty="0">
                        <a:solidFill>
                          <a:srgbClr val="00457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4573"/>
                          </a:solidFill>
                        </a:rPr>
                        <a:t>1.56</a:t>
                      </a:r>
                      <a:endParaRPr lang="en-US" dirty="0">
                        <a:solidFill>
                          <a:srgbClr val="004573"/>
                        </a:solidFill>
                      </a:endParaRPr>
                    </a:p>
                  </a:txBody>
                  <a:tcPr/>
                </a:tc>
              </a:tr>
              <a:tr h="2537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4573"/>
                          </a:solidFill>
                        </a:rPr>
                        <a:t>HBO</a:t>
                      </a:r>
                      <a:endParaRPr lang="en-US" dirty="0">
                        <a:solidFill>
                          <a:srgbClr val="00457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4573"/>
                          </a:solidFill>
                        </a:rPr>
                        <a:t>1.78</a:t>
                      </a:r>
                      <a:endParaRPr lang="en-US" dirty="0">
                        <a:solidFill>
                          <a:srgbClr val="00457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4573"/>
                          </a:solidFill>
                        </a:rPr>
                        <a:t>5.20</a:t>
                      </a:r>
                      <a:endParaRPr lang="en-US" dirty="0">
                        <a:solidFill>
                          <a:srgbClr val="00457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4573"/>
                          </a:solidFill>
                        </a:rPr>
                        <a:t>5.60</a:t>
                      </a:r>
                      <a:endParaRPr lang="en-US" dirty="0">
                        <a:solidFill>
                          <a:srgbClr val="004573"/>
                        </a:solidFill>
                      </a:endParaRPr>
                    </a:p>
                  </a:txBody>
                  <a:tcPr/>
                </a:tc>
              </a:tr>
              <a:tr h="1887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4573"/>
                          </a:solidFill>
                        </a:rPr>
                        <a:t>NHB</a:t>
                      </a:r>
                      <a:endParaRPr lang="en-US" dirty="0">
                        <a:solidFill>
                          <a:srgbClr val="00457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4573"/>
                          </a:solidFill>
                        </a:rPr>
                        <a:t>0.54</a:t>
                      </a:r>
                      <a:endParaRPr lang="en-US" dirty="0">
                        <a:solidFill>
                          <a:srgbClr val="00457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4573"/>
                          </a:solidFill>
                        </a:rPr>
                        <a:t>2.79</a:t>
                      </a:r>
                      <a:endParaRPr lang="en-US" dirty="0">
                        <a:solidFill>
                          <a:srgbClr val="00457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4573"/>
                          </a:solidFill>
                        </a:rPr>
                        <a:t>3.00</a:t>
                      </a:r>
                      <a:endParaRPr lang="en-US" dirty="0">
                        <a:solidFill>
                          <a:srgbClr val="004573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0504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300767"/>
            <a:ext cx="8435396" cy="47044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Adaptations: Trip rates </a:t>
            </a:r>
            <a:r>
              <a:rPr lang="en-US" sz="2000" dirty="0"/>
              <a:t>(continued)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A8406-D672-4E03-9ABF-F4A7E3A351AA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38502" y="5632231"/>
            <a:ext cx="4872789" cy="372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Distance from </a:t>
            </a:r>
            <a:r>
              <a:rPr lang="en-US" dirty="0" err="1" smtClean="0"/>
              <a:t>i</a:t>
            </a:r>
            <a:r>
              <a:rPr lang="en-US" dirty="0" smtClean="0"/>
              <a:t> to j (miles)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3601" y="1398187"/>
            <a:ext cx="487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Non-work Decay Multiplier versus Distance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1" y="3304567"/>
            <a:ext cx="118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Decay Multiplier</a:t>
            </a:r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3580861"/>
              </p:ext>
            </p:extLst>
          </p:nvPr>
        </p:nvGraphicFramePr>
        <p:xfrm>
          <a:off x="906836" y="1775178"/>
          <a:ext cx="7985760" cy="3876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11990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Adaptations</a:t>
            </a:r>
            <a:r>
              <a:rPr lang="en-US" sz="4000" dirty="0" smtClean="0"/>
              <a:t>:</a:t>
            </a:r>
            <a:br>
              <a:rPr lang="en-US" sz="4000" dirty="0" smtClean="0"/>
            </a:br>
            <a:r>
              <a:rPr lang="en-US" sz="4000" dirty="0" smtClean="0"/>
              <a:t> </a:t>
            </a:r>
            <a:r>
              <a:rPr lang="en-US" sz="2800" dirty="0"/>
              <a:t>Growth factoring between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Basic approach within STOPS</a:t>
            </a:r>
          </a:p>
          <a:p>
            <a:pPr lvl="1"/>
            <a:r>
              <a:rPr lang="en-US" sz="2400" dirty="0" smtClean="0"/>
              <a:t>Compute Y2000 home-end and work-end zone trip ends from existing CTPP JTW</a:t>
            </a:r>
          </a:p>
          <a:p>
            <a:pPr lvl="1"/>
            <a:r>
              <a:rPr lang="en-US" sz="2400" dirty="0" smtClean="0"/>
              <a:t>Estimate forecast year zone trip ends based on increase in zone population (home-end) and employment (work-end)</a:t>
            </a:r>
          </a:p>
          <a:p>
            <a:pPr lvl="1"/>
            <a:r>
              <a:rPr lang="en-US" sz="2400" dirty="0" smtClean="0"/>
              <a:t>IPF CTPP to match future trip ends</a:t>
            </a:r>
          </a:p>
        </p:txBody>
      </p:sp>
    </p:spTree>
    <p:extLst>
      <p:ext uri="{BB962C8B-B14F-4D97-AF65-F5344CB8AC3E}">
        <p14:creationId xmlns:p14="http://schemas.microsoft.com/office/powerpoint/2010/main" val="14467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FTA 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Streamlining</a:t>
            </a:r>
          </a:p>
          <a:p>
            <a:pPr lvl="1"/>
            <a:r>
              <a:rPr lang="en-US" altLang="en-US" sz="2400" dirty="0"/>
              <a:t>Project-evaluation measures</a:t>
            </a:r>
          </a:p>
          <a:p>
            <a:pPr lvl="2"/>
            <a:r>
              <a:rPr lang="en-US" altLang="en-US" sz="2000" dirty="0"/>
              <a:t>Mobility </a:t>
            </a:r>
            <a:r>
              <a:rPr lang="en-US" altLang="en-US" sz="2000" dirty="0">
                <a:sym typeface="Wingdings" pitchFamily="2" charset="2"/>
              </a:rPr>
              <a:t> trips on project (total, transit-dependent)</a:t>
            </a:r>
          </a:p>
          <a:p>
            <a:pPr lvl="2"/>
            <a:r>
              <a:rPr lang="en-US" altLang="en-US" sz="2000" dirty="0">
                <a:sym typeface="Wingdings" pitchFamily="2" charset="2"/>
              </a:rPr>
              <a:t>Environment  change in auto vehicle-miles traveled</a:t>
            </a:r>
          </a:p>
          <a:p>
            <a:pPr lvl="2"/>
            <a:r>
              <a:rPr lang="en-US" altLang="en-US" sz="2000" dirty="0">
                <a:sym typeface="Wingdings" pitchFamily="2" charset="2"/>
              </a:rPr>
              <a:t>Cost effectiveness  project cost per trip on project</a:t>
            </a:r>
          </a:p>
          <a:p>
            <a:pPr lvl="1"/>
            <a:r>
              <a:rPr lang="en-US" altLang="en-US" sz="2400" dirty="0">
                <a:sym typeface="Wingdings" pitchFamily="2" charset="2"/>
              </a:rPr>
              <a:t>Travel forecasting</a:t>
            </a:r>
          </a:p>
          <a:p>
            <a:pPr lvl="2"/>
            <a:r>
              <a:rPr lang="en-US" altLang="en-US" sz="2000" dirty="0">
                <a:sym typeface="Wingdings" pitchFamily="2" charset="2"/>
              </a:rPr>
              <a:t>FTA to provide a simplified method</a:t>
            </a:r>
          </a:p>
          <a:p>
            <a:pPr lvl="2"/>
            <a:r>
              <a:rPr lang="en-US" altLang="en-US" sz="2000" dirty="0">
                <a:sym typeface="Wingdings" pitchFamily="2" charset="2"/>
              </a:rPr>
              <a:t>Simplified method to be “good enough”</a:t>
            </a:r>
          </a:p>
          <a:p>
            <a:r>
              <a:rPr lang="en-US" altLang="en-US" sz="2800" dirty="0">
                <a:sym typeface="Wingdings" pitchFamily="2" charset="2"/>
              </a:rPr>
              <a:t>Reductions in level of effort (sponsors and FTA)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276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Adaptations</a:t>
            </a:r>
            <a:r>
              <a:rPr lang="en-US" sz="4000" dirty="0" smtClean="0"/>
              <a:t>:</a:t>
            </a:r>
            <a:br>
              <a:rPr lang="en-US" sz="4000" dirty="0" smtClean="0"/>
            </a:br>
            <a:r>
              <a:rPr lang="en-US" sz="4000" dirty="0" smtClean="0"/>
              <a:t> </a:t>
            </a:r>
            <a:r>
              <a:rPr lang="en-US" sz="2800" dirty="0"/>
              <a:t>Growth factoring between </a:t>
            </a:r>
            <a:r>
              <a:rPr lang="en-US" sz="2800" dirty="0" smtClean="0"/>
              <a:t>years </a:t>
            </a:r>
            <a:r>
              <a:rPr lang="en-US" sz="2000" dirty="0" smtClean="0"/>
              <a:t>(continued)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User-selected options for estimating trip-end growth</a:t>
            </a:r>
          </a:p>
          <a:p>
            <a:pPr lvl="1"/>
            <a:r>
              <a:rPr lang="en-US" sz="2400" dirty="0" smtClean="0"/>
              <a:t>District level:  Compute district level population and employment growth ratio and apply to all zones in district</a:t>
            </a:r>
          </a:p>
          <a:p>
            <a:pPr lvl="1"/>
            <a:r>
              <a:rPr lang="en-US" sz="2400" dirty="0" smtClean="0"/>
              <a:t>Zone level: </a:t>
            </a:r>
          </a:p>
          <a:p>
            <a:pPr lvl="2"/>
            <a:r>
              <a:rPr lang="en-US" sz="2000" dirty="0" smtClean="0"/>
              <a:t>Compute 2000 CTPP home trip-ends to population ratio</a:t>
            </a:r>
          </a:p>
          <a:p>
            <a:pPr lvl="2"/>
            <a:r>
              <a:rPr lang="en-US" sz="2000" dirty="0" smtClean="0"/>
              <a:t>Apply ratio to forecast year zone population to compute future home trip ends</a:t>
            </a:r>
          </a:p>
          <a:p>
            <a:pPr lvl="2"/>
            <a:r>
              <a:rPr lang="en-US" sz="2000" dirty="0" smtClean="0"/>
              <a:t>Repeat for work trip ends using employment as basis for growth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04847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Adaptations: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800" dirty="0" smtClean="0"/>
              <a:t>Cloning zones for growth factoring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Problems can occur in high-growth areas</a:t>
            </a:r>
          </a:p>
          <a:p>
            <a:pPr lvl="1"/>
            <a:r>
              <a:rPr lang="en-US" dirty="0" smtClean="0"/>
              <a:t>Sparse residential areas in 2000 that are well populated in forecast year </a:t>
            </a:r>
          </a:p>
          <a:p>
            <a:pPr lvl="1"/>
            <a:r>
              <a:rPr lang="en-US" dirty="0" smtClean="0"/>
              <a:t>Sparse employment areas in 2000 have many jobs in forecast year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User assigns one or more “clone” zones for each high-growth zone</a:t>
            </a:r>
          </a:p>
          <a:p>
            <a:pPr lvl="1"/>
            <a:r>
              <a:rPr lang="en-US" dirty="0" smtClean="0"/>
              <a:t>STOPS</a:t>
            </a:r>
          </a:p>
          <a:p>
            <a:pPr lvl="2"/>
            <a:r>
              <a:rPr lang="en-US" dirty="0" smtClean="0"/>
              <a:t>Applies trip patterns (e.g., destinations) from clone zones to the high-growth zone</a:t>
            </a:r>
          </a:p>
          <a:p>
            <a:pPr lvl="2"/>
            <a:r>
              <a:rPr lang="en-US" dirty="0" smtClean="0"/>
              <a:t>Factors trip patterns to maintain trip- ends consistent with forecast-year population and employment</a:t>
            </a:r>
          </a:p>
          <a:p>
            <a:r>
              <a:rPr lang="en-US" dirty="0" smtClean="0"/>
              <a:t>Considerations</a:t>
            </a:r>
          </a:p>
          <a:p>
            <a:pPr lvl="1"/>
            <a:r>
              <a:rPr lang="en-US" dirty="0" smtClean="0"/>
              <a:t>Clone zones must be nearby so that its trip patterns are reasonable for the high-growth zone</a:t>
            </a:r>
          </a:p>
          <a:p>
            <a:pPr lvl="1"/>
            <a:r>
              <a:rPr lang="en-US" dirty="0" smtClean="0"/>
              <a:t>Clone zones must (in aggregate) have development types in 2000 similar to expected development in the high-growth zone for horizon year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729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Nested logit model</a:t>
            </a:r>
          </a:p>
          <a:p>
            <a:pPr lvl="1"/>
            <a:r>
              <a:rPr lang="en-US" dirty="0" smtClean="0"/>
              <a:t>Discrete choices</a:t>
            </a:r>
          </a:p>
          <a:p>
            <a:pPr lvl="2"/>
            <a:r>
              <a:rPr lang="en-US" dirty="0" smtClean="0"/>
              <a:t>Auto, non-motorized</a:t>
            </a:r>
          </a:p>
          <a:p>
            <a:pPr lvl="2"/>
            <a:r>
              <a:rPr lang="en-US" dirty="0" smtClean="0"/>
              <a:t>Transit (walk, </a:t>
            </a:r>
            <a:r>
              <a:rPr lang="en-US" dirty="0" err="1" smtClean="0"/>
              <a:t>knr</a:t>
            </a:r>
            <a:r>
              <a:rPr lang="en-US" dirty="0" smtClean="0"/>
              <a:t>, </a:t>
            </a:r>
            <a:r>
              <a:rPr lang="en-US" dirty="0" err="1" smtClean="0"/>
              <a:t>pnr</a:t>
            </a:r>
            <a:r>
              <a:rPr lang="en-US" dirty="0" smtClean="0"/>
              <a:t>) x (bus only, fixed-</a:t>
            </a:r>
            <a:r>
              <a:rPr lang="en-US" dirty="0" err="1" smtClean="0"/>
              <a:t>guideway</a:t>
            </a:r>
            <a:r>
              <a:rPr lang="en-US" dirty="0" smtClean="0"/>
              <a:t> only, bus-and-fixed-</a:t>
            </a:r>
            <a:r>
              <a:rPr lang="en-US" dirty="0" err="1" smtClean="0"/>
              <a:t>guideway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Segmentation</a:t>
            </a:r>
          </a:p>
          <a:p>
            <a:pPr lvl="2"/>
            <a:r>
              <a:rPr lang="en-US" dirty="0" smtClean="0"/>
              <a:t>Trip purposes:  home-based work, home-based other, non-home-based</a:t>
            </a:r>
          </a:p>
          <a:p>
            <a:pPr lvl="2"/>
            <a:r>
              <a:rPr lang="en-US" dirty="0" smtClean="0"/>
              <a:t>Car ownership:  0 car, 1 car, 2+ cars</a:t>
            </a:r>
          </a:p>
          <a:p>
            <a:pPr lvl="2"/>
            <a:r>
              <a:rPr lang="en-US" dirty="0" smtClean="0"/>
              <a:t>Times of day: peak (for HBW trips), mid-day for non-work trips</a:t>
            </a:r>
          </a:p>
          <a:p>
            <a:pPr lvl="1"/>
            <a:r>
              <a:rPr lang="en-US" dirty="0" smtClean="0"/>
              <a:t>Parameters</a:t>
            </a:r>
          </a:p>
          <a:p>
            <a:pPr lvl="2"/>
            <a:r>
              <a:rPr lang="en-US" dirty="0" smtClean="0"/>
              <a:t>Nesting coefficients: </a:t>
            </a:r>
          </a:p>
          <a:p>
            <a:pPr lvl="3"/>
            <a:r>
              <a:rPr lang="en-US" dirty="0" smtClean="0"/>
              <a:t>0.7 for auto/walk</a:t>
            </a:r>
          </a:p>
          <a:p>
            <a:pPr lvl="3"/>
            <a:r>
              <a:rPr lang="en-US" dirty="0" smtClean="0"/>
              <a:t>0.7 for transit access mode choice</a:t>
            </a:r>
          </a:p>
          <a:p>
            <a:pPr lvl="3"/>
            <a:r>
              <a:rPr lang="en-US" dirty="0" smtClean="0"/>
              <a:t>0.7 x fixed </a:t>
            </a:r>
            <a:r>
              <a:rPr lang="en-US" dirty="0" err="1" smtClean="0"/>
              <a:t>guideway</a:t>
            </a:r>
            <a:r>
              <a:rPr lang="en-US" dirty="0" smtClean="0"/>
              <a:t> “visibility” (0.1 ≤ visibility </a:t>
            </a:r>
            <a:r>
              <a:rPr lang="en-US" dirty="0"/>
              <a:t>≤ 1.0</a:t>
            </a:r>
            <a:r>
              <a:rPr lang="en-US" dirty="0" smtClean="0"/>
              <a:t>) for path type choice</a:t>
            </a:r>
          </a:p>
          <a:p>
            <a:pPr lvl="2"/>
            <a:r>
              <a:rPr lang="en-US" dirty="0" smtClean="0"/>
              <a:t>Coefficients on travel times and transit number of transfers</a:t>
            </a:r>
          </a:p>
          <a:p>
            <a:pPr lvl="2"/>
            <a:r>
              <a:rPr lang="en-US" dirty="0" smtClean="0"/>
              <a:t>Static constants: </a:t>
            </a:r>
          </a:p>
          <a:p>
            <a:pPr lvl="3"/>
            <a:r>
              <a:rPr lang="en-US" dirty="0" smtClean="0"/>
              <a:t>Auto, by trip purpose and household auto-ownership</a:t>
            </a:r>
            <a:endParaRPr lang="en-US" dirty="0"/>
          </a:p>
          <a:p>
            <a:pPr lvl="3"/>
            <a:r>
              <a:rPr lang="en-US" dirty="0" smtClean="0"/>
              <a:t>Transit, by trip purpose, access mode, and household auto-ownership</a:t>
            </a:r>
          </a:p>
          <a:p>
            <a:pPr lvl="2"/>
            <a:r>
              <a:rPr lang="en-US" dirty="0" smtClean="0"/>
              <a:t>Path-type constants</a:t>
            </a:r>
          </a:p>
          <a:p>
            <a:pPr lvl="2"/>
            <a:r>
              <a:rPr lang="en-US" dirty="0" smtClean="0"/>
              <a:t>Local-calibration constants for auto, by attraction district and auto-ownership</a:t>
            </a: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lvl="3"/>
            <a:endParaRPr lang="en-US" dirty="0" smtClean="0">
              <a:solidFill>
                <a:schemeClr val="bg1"/>
              </a:solidFill>
            </a:endParaRP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5049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</a:t>
            </a:r>
            <a:r>
              <a:rPr lang="en-US" dirty="0"/>
              <a:t>c</a:t>
            </a:r>
            <a:r>
              <a:rPr lang="en-US" dirty="0" smtClean="0"/>
              <a:t>hoice tree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A8406-D672-4E03-9ABF-F4A7E3A351AA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56089" y="1301315"/>
            <a:ext cx="1463040" cy="560070"/>
          </a:xfrm>
          <a:prstGeom prst="rect">
            <a:avLst/>
          </a:prstGeom>
          <a:solidFill>
            <a:srgbClr val="64849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All-mode person trips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0499" y="2303345"/>
            <a:ext cx="1463040" cy="560070"/>
          </a:xfrm>
          <a:prstGeom prst="rect">
            <a:avLst/>
          </a:prstGeom>
          <a:solidFill>
            <a:srgbClr val="64849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Non-transit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72469" y="2303345"/>
            <a:ext cx="1463040" cy="560070"/>
          </a:xfrm>
          <a:prstGeom prst="rect">
            <a:avLst/>
          </a:prstGeom>
          <a:solidFill>
            <a:srgbClr val="64849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Transit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4749" y="3419675"/>
            <a:ext cx="910590" cy="560070"/>
          </a:xfrm>
          <a:prstGeom prst="rect">
            <a:avLst/>
          </a:prstGeom>
          <a:solidFill>
            <a:srgbClr val="64849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Auto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05369" y="3419675"/>
            <a:ext cx="933450" cy="560070"/>
          </a:xfrm>
          <a:prstGeom prst="rect">
            <a:avLst/>
          </a:prstGeom>
          <a:solidFill>
            <a:srgbClr val="64849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Walk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39909" y="3419675"/>
            <a:ext cx="956310" cy="560070"/>
          </a:xfrm>
          <a:prstGeom prst="rect">
            <a:avLst/>
          </a:prstGeom>
          <a:solidFill>
            <a:srgbClr val="64849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Walk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23929" y="3423485"/>
            <a:ext cx="956310" cy="560070"/>
          </a:xfrm>
          <a:prstGeom prst="rect">
            <a:avLst/>
          </a:prstGeom>
          <a:solidFill>
            <a:srgbClr val="64849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KNR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93649" y="3419675"/>
            <a:ext cx="956310" cy="560070"/>
          </a:xfrm>
          <a:prstGeom prst="rect">
            <a:avLst/>
          </a:prstGeom>
          <a:solidFill>
            <a:srgbClr val="64849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PNR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42832" y="4894145"/>
            <a:ext cx="696087" cy="365760"/>
          </a:xfrm>
          <a:prstGeom prst="rect">
            <a:avLst/>
          </a:prstGeom>
          <a:solidFill>
            <a:srgbClr val="64849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FGO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02355" y="4894145"/>
            <a:ext cx="696087" cy="365760"/>
          </a:xfrm>
          <a:prstGeom prst="rect">
            <a:avLst/>
          </a:prstGeom>
          <a:solidFill>
            <a:srgbClr val="64849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FGB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44162" y="4894145"/>
            <a:ext cx="696087" cy="365760"/>
          </a:xfrm>
          <a:prstGeom prst="rect">
            <a:avLst/>
          </a:prstGeom>
          <a:solidFill>
            <a:srgbClr val="64849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92612" y="5389445"/>
            <a:ext cx="696087" cy="365760"/>
          </a:xfrm>
          <a:prstGeom prst="rect">
            <a:avLst/>
          </a:prstGeom>
          <a:solidFill>
            <a:srgbClr val="64849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FGO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52135" y="5389445"/>
            <a:ext cx="696087" cy="365760"/>
          </a:xfrm>
          <a:prstGeom prst="rect">
            <a:avLst/>
          </a:prstGeom>
          <a:solidFill>
            <a:srgbClr val="64849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FGB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393942" y="5389445"/>
            <a:ext cx="696087" cy="365760"/>
          </a:xfrm>
          <a:prstGeom prst="rect">
            <a:avLst/>
          </a:prstGeom>
          <a:solidFill>
            <a:srgbClr val="64849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62382" y="4890335"/>
            <a:ext cx="696087" cy="365760"/>
          </a:xfrm>
          <a:prstGeom prst="rect">
            <a:avLst/>
          </a:prstGeom>
          <a:solidFill>
            <a:srgbClr val="64849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FGO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21905" y="4890335"/>
            <a:ext cx="696087" cy="365760"/>
          </a:xfrm>
          <a:prstGeom prst="rect">
            <a:avLst/>
          </a:prstGeom>
          <a:solidFill>
            <a:srgbClr val="64849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FGB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363712" y="4890335"/>
            <a:ext cx="696087" cy="365760"/>
          </a:xfrm>
          <a:prstGeom prst="rect">
            <a:avLst/>
          </a:prstGeom>
          <a:solidFill>
            <a:srgbClr val="64849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Bus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Elbow Connector 28"/>
          <p:cNvCxnSpPr>
            <a:stCxn id="13" idx="2"/>
            <a:endCxn id="21" idx="0"/>
          </p:cNvCxnSpPr>
          <p:nvPr/>
        </p:nvCxnSpPr>
        <p:spPr>
          <a:xfrm rot="5400000">
            <a:off x="5298187" y="4685548"/>
            <a:ext cx="1405890" cy="190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3" idx="2"/>
            <a:endCxn id="20" idx="0"/>
          </p:cNvCxnSpPr>
          <p:nvPr/>
        </p:nvCxnSpPr>
        <p:spPr>
          <a:xfrm rot="5400000">
            <a:off x="4918425" y="4305786"/>
            <a:ext cx="1405890" cy="76142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3" idx="2"/>
            <a:endCxn id="22" idx="0"/>
          </p:cNvCxnSpPr>
          <p:nvPr/>
        </p:nvCxnSpPr>
        <p:spPr>
          <a:xfrm rot="16200000" flipH="1">
            <a:off x="5669090" y="4316549"/>
            <a:ext cx="1405890" cy="73990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4" idx="2"/>
            <a:endCxn id="23" idx="0"/>
          </p:cNvCxnSpPr>
          <p:nvPr/>
        </p:nvCxnSpPr>
        <p:spPr>
          <a:xfrm rot="5400000">
            <a:off x="6935820" y="4254351"/>
            <a:ext cx="910590" cy="36137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4" idx="2"/>
            <a:endCxn id="24" idx="0"/>
          </p:cNvCxnSpPr>
          <p:nvPr/>
        </p:nvCxnSpPr>
        <p:spPr>
          <a:xfrm rot="16200000" flipH="1">
            <a:off x="7315581" y="4235967"/>
            <a:ext cx="910590" cy="39814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4" idx="2"/>
            <a:endCxn id="25" idx="0"/>
          </p:cNvCxnSpPr>
          <p:nvPr/>
        </p:nvCxnSpPr>
        <p:spPr>
          <a:xfrm rot="16200000" flipH="1">
            <a:off x="7686485" y="3865064"/>
            <a:ext cx="910590" cy="113995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2" idx="2"/>
            <a:endCxn id="17" idx="0"/>
          </p:cNvCxnSpPr>
          <p:nvPr/>
        </p:nvCxnSpPr>
        <p:spPr>
          <a:xfrm rot="5400000">
            <a:off x="3297270" y="3873351"/>
            <a:ext cx="914400" cy="11271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2" idx="2"/>
            <a:endCxn id="18" idx="0"/>
          </p:cNvCxnSpPr>
          <p:nvPr/>
        </p:nvCxnSpPr>
        <p:spPr>
          <a:xfrm rot="5400000">
            <a:off x="3677032" y="4253113"/>
            <a:ext cx="914400" cy="36766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2" idx="2"/>
            <a:endCxn id="19" idx="0"/>
          </p:cNvCxnSpPr>
          <p:nvPr/>
        </p:nvCxnSpPr>
        <p:spPr>
          <a:xfrm rot="16200000" flipH="1">
            <a:off x="4047935" y="4249874"/>
            <a:ext cx="914400" cy="37414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8" idx="2"/>
            <a:endCxn id="12" idx="0"/>
          </p:cNvCxnSpPr>
          <p:nvPr/>
        </p:nvCxnSpPr>
        <p:spPr>
          <a:xfrm rot="5400000">
            <a:off x="4882897" y="2298583"/>
            <a:ext cx="556260" cy="168592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8" idx="2"/>
            <a:endCxn id="13" idx="0"/>
          </p:cNvCxnSpPr>
          <p:nvPr/>
        </p:nvCxnSpPr>
        <p:spPr>
          <a:xfrm rot="5400000">
            <a:off x="5723002" y="3142498"/>
            <a:ext cx="560070" cy="190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8" idx="2"/>
            <a:endCxn id="14" idx="0"/>
          </p:cNvCxnSpPr>
          <p:nvPr/>
        </p:nvCxnSpPr>
        <p:spPr>
          <a:xfrm rot="16200000" flipH="1">
            <a:off x="6509766" y="2357637"/>
            <a:ext cx="556260" cy="156781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7" idx="2"/>
            <a:endCxn id="9" idx="0"/>
          </p:cNvCxnSpPr>
          <p:nvPr/>
        </p:nvCxnSpPr>
        <p:spPr>
          <a:xfrm rot="5400000">
            <a:off x="1112902" y="2860558"/>
            <a:ext cx="556260" cy="56197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7" idx="2"/>
            <a:endCxn id="10" idx="0"/>
          </p:cNvCxnSpPr>
          <p:nvPr/>
        </p:nvCxnSpPr>
        <p:spPr>
          <a:xfrm rot="16200000" flipH="1">
            <a:off x="1693926" y="2841507"/>
            <a:ext cx="556260" cy="60007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6" idx="2"/>
            <a:endCxn id="7" idx="0"/>
          </p:cNvCxnSpPr>
          <p:nvPr/>
        </p:nvCxnSpPr>
        <p:spPr>
          <a:xfrm rot="5400000">
            <a:off x="2858834" y="674570"/>
            <a:ext cx="441960" cy="281559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6" idx="2"/>
            <a:endCxn id="8" idx="0"/>
          </p:cNvCxnSpPr>
          <p:nvPr/>
        </p:nvCxnSpPr>
        <p:spPr>
          <a:xfrm rot="16200000" flipH="1">
            <a:off x="5024819" y="1324175"/>
            <a:ext cx="441960" cy="15163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656778" y="2810194"/>
            <a:ext cx="101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Arial"/>
                <a:cs typeface="Arial"/>
              </a:rPr>
              <a:t>φ</a:t>
            </a:r>
            <a:r>
              <a:rPr lang="en-US" dirty="0" smtClean="0">
                <a:latin typeface="Arial"/>
                <a:cs typeface="Arial"/>
              </a:rPr>
              <a:t>=0.7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981128" y="2814004"/>
            <a:ext cx="101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Arial"/>
                <a:cs typeface="Arial"/>
              </a:rPr>
              <a:t>φ</a:t>
            </a:r>
            <a:r>
              <a:rPr lang="en-US" dirty="0" smtClean="0">
                <a:latin typeface="Arial"/>
                <a:cs typeface="Arial"/>
              </a:rPr>
              <a:t>=0.7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121153" y="4063921"/>
            <a:ext cx="136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Arial"/>
                <a:cs typeface="Arial"/>
              </a:rPr>
              <a:t>φ</a:t>
            </a:r>
            <a:r>
              <a:rPr lang="en-US" dirty="0" smtClean="0">
                <a:latin typeface="Arial"/>
                <a:cs typeface="Arial"/>
              </a:rPr>
              <a:t>=0.7*Vis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796219" y="4233134"/>
            <a:ext cx="136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Arial"/>
                <a:cs typeface="Arial"/>
              </a:rPr>
              <a:t>φ</a:t>
            </a:r>
            <a:r>
              <a:rPr lang="en-US" dirty="0" smtClean="0">
                <a:latin typeface="Arial"/>
                <a:cs typeface="Arial"/>
              </a:rPr>
              <a:t>=0.7*Vis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596304" y="4067613"/>
            <a:ext cx="136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Arial"/>
                <a:cs typeface="Arial"/>
              </a:rPr>
              <a:t>φ</a:t>
            </a:r>
            <a:r>
              <a:rPr lang="en-US" dirty="0" smtClean="0">
                <a:latin typeface="Arial"/>
                <a:cs typeface="Arial"/>
              </a:rPr>
              <a:t>=0.7*Vis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7744" y="4690686"/>
            <a:ext cx="26207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Key:</a:t>
            </a:r>
          </a:p>
          <a:p>
            <a:r>
              <a:rPr lang="en-US" sz="1400" dirty="0" smtClean="0"/>
              <a:t>Vis=Guideway visibility factor</a:t>
            </a:r>
          </a:p>
          <a:p>
            <a:r>
              <a:rPr lang="en-US" sz="1400" dirty="0" smtClean="0"/>
              <a:t>FGO=Fixed guideway only</a:t>
            </a:r>
          </a:p>
          <a:p>
            <a:r>
              <a:rPr lang="en-US" sz="1400" dirty="0" smtClean="0"/>
              <a:t>FGB=Fixed </a:t>
            </a:r>
            <a:r>
              <a:rPr lang="en-US" sz="1400" dirty="0" err="1" smtClean="0"/>
              <a:t>guideway+bus</a:t>
            </a:r>
            <a:endParaRPr lang="en-US" sz="1400" dirty="0" smtClean="0"/>
          </a:p>
          <a:p>
            <a:r>
              <a:rPr lang="en-US" sz="1400" dirty="0" smtClean="0"/>
              <a:t>Bus= Bus only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021341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choice </a:t>
            </a:r>
            <a:r>
              <a:rPr lang="en-US" sz="2000" dirty="0" smtClean="0"/>
              <a:t>(continued)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2254" cy="4525963"/>
          </a:xfrm>
        </p:spPr>
        <p:txBody>
          <a:bodyPr/>
          <a:lstStyle/>
          <a:p>
            <a:r>
              <a:rPr lang="en-US" sz="2800" dirty="0" smtClean="0"/>
              <a:t>Coefficients </a:t>
            </a:r>
          </a:p>
          <a:p>
            <a:pPr lvl="1"/>
            <a:r>
              <a:rPr lang="en-US" sz="2400" dirty="0" smtClean="0"/>
              <a:t>In-vehicle minutes: 	-0.030 (x 0.8 for fixed-guideway time)</a:t>
            </a:r>
          </a:p>
          <a:p>
            <a:pPr lvl="1"/>
            <a:r>
              <a:rPr lang="en-US" sz="2400" dirty="0" smtClean="0"/>
              <a:t>Walk minutes: </a:t>
            </a:r>
            <a:r>
              <a:rPr lang="en-US" sz="2400" dirty="0"/>
              <a:t>	</a:t>
            </a:r>
            <a:r>
              <a:rPr lang="en-US" sz="2400" dirty="0" smtClean="0"/>
              <a:t>	1.0 </a:t>
            </a:r>
            <a:r>
              <a:rPr lang="en-US" sz="2400" dirty="0"/>
              <a:t>x C(in-vehicle time)</a:t>
            </a:r>
          </a:p>
          <a:p>
            <a:pPr lvl="1"/>
            <a:r>
              <a:rPr lang="en-US" sz="2400" dirty="0" smtClean="0"/>
              <a:t>First-wait minutes: 	1.0 x C(in-vehicle time)</a:t>
            </a:r>
          </a:p>
          <a:p>
            <a:pPr lvl="1"/>
            <a:r>
              <a:rPr lang="en-US" sz="2400" dirty="0" smtClean="0"/>
              <a:t>Transfer-wait minutes: 	1.0 </a:t>
            </a:r>
            <a:r>
              <a:rPr lang="en-US" sz="2400" dirty="0"/>
              <a:t>x C(in-vehicle time)</a:t>
            </a:r>
          </a:p>
          <a:p>
            <a:pPr lvl="1"/>
            <a:r>
              <a:rPr lang="en-US" sz="2400" dirty="0" smtClean="0"/>
              <a:t>Number of transfers:	5 minutes per transfer</a:t>
            </a:r>
          </a:p>
        </p:txBody>
      </p:sp>
    </p:spTree>
    <p:extLst>
      <p:ext uri="{BB962C8B-B14F-4D97-AF65-F5344CB8AC3E}">
        <p14:creationId xmlns:p14="http://schemas.microsoft.com/office/powerpoint/2010/main" val="5588810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choice </a:t>
            </a:r>
            <a:r>
              <a:rPr lang="en-US" sz="2000" dirty="0" smtClean="0"/>
              <a:t>(continued)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Adjustments</a:t>
            </a:r>
          </a:p>
          <a:p>
            <a:pPr lvl="1"/>
            <a:r>
              <a:rPr lang="en-US" sz="2400" dirty="0" smtClean="0"/>
              <a:t>Park-ride circuity</a:t>
            </a:r>
          </a:p>
          <a:p>
            <a:pPr lvl="1"/>
            <a:r>
              <a:rPr lang="en-US" sz="2400" dirty="0" smtClean="0"/>
              <a:t>Walk circuity</a:t>
            </a:r>
          </a:p>
          <a:p>
            <a:pPr lvl="1"/>
            <a:r>
              <a:rPr lang="en-US" sz="2400" dirty="0" smtClean="0"/>
              <a:t>Short FG time on FG/bus path</a:t>
            </a:r>
          </a:p>
          <a:p>
            <a:pPr lvl="1"/>
            <a:r>
              <a:rPr lang="en-US" sz="2400" dirty="0" smtClean="0"/>
              <a:t>Very long walk</a:t>
            </a:r>
          </a:p>
          <a:p>
            <a:pPr lvl="1"/>
            <a:r>
              <a:rPr lang="en-US" sz="2400" dirty="0" err="1" smtClean="0"/>
              <a:t>PnR</a:t>
            </a:r>
            <a:r>
              <a:rPr lang="en-US" sz="2400" dirty="0" smtClean="0"/>
              <a:t>/</a:t>
            </a:r>
            <a:r>
              <a:rPr lang="en-US" sz="2400" dirty="0" err="1" smtClean="0"/>
              <a:t>KnR</a:t>
            </a:r>
            <a:r>
              <a:rPr lang="en-US" sz="2400" dirty="0" smtClean="0"/>
              <a:t> short transit IVTT</a:t>
            </a:r>
          </a:p>
          <a:p>
            <a:pPr lvl="1"/>
            <a:r>
              <a:rPr lang="en-US" sz="2400" dirty="0" smtClean="0"/>
              <a:t>Auto penalty = f(</a:t>
            </a:r>
            <a:r>
              <a:rPr lang="en-US" sz="2400" dirty="0" err="1" smtClean="0"/>
              <a:t>emp</a:t>
            </a:r>
            <a:r>
              <a:rPr lang="en-US" sz="2400" dirty="0" smtClean="0"/>
              <a:t> density)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6191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choice: static constants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1797917"/>
            <a:ext cx="8229600" cy="4525963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603420"/>
              </p:ext>
            </p:extLst>
          </p:nvPr>
        </p:nvGraphicFramePr>
        <p:xfrm>
          <a:off x="2802908" y="1417637"/>
          <a:ext cx="522774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937"/>
                <a:gridCol w="1306937"/>
                <a:gridCol w="1306937"/>
                <a:gridCol w="1306937"/>
              </a:tblGrid>
              <a:tr h="32351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 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car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2+ cars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344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HBW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</a:t>
                      </a:r>
                      <a:endParaRPr lang="en-US" dirty="0"/>
                    </a:p>
                  </a:txBody>
                  <a:tcPr/>
                </a:tc>
              </a:tr>
              <a:tr h="2537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HBO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-47.26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-24.84</a:t>
                      </a:r>
                      <a:endParaRPr lang="en-US" dirty="0"/>
                    </a:p>
                  </a:txBody>
                  <a:tcPr/>
                </a:tc>
              </a:tr>
              <a:tr h="1887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NHB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-76.76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-56.19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4737" y="1701997"/>
            <a:ext cx="1973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 auto</a:t>
            </a:r>
          </a:p>
          <a:p>
            <a:r>
              <a:rPr lang="en-US" dirty="0" smtClean="0"/>
              <a:t>in minutes added to auto utility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135777"/>
              </p:ext>
            </p:extLst>
          </p:nvPr>
        </p:nvGraphicFramePr>
        <p:xfrm>
          <a:off x="2802908" y="3053011"/>
          <a:ext cx="522774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937"/>
                <a:gridCol w="1306937"/>
                <a:gridCol w="1306937"/>
                <a:gridCol w="1306937"/>
              </a:tblGrid>
              <a:tr h="32351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 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car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2+ cars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344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HBW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69.08</a:t>
                      </a:r>
                      <a:endParaRPr lang="en-US" dirty="0"/>
                    </a:p>
                  </a:txBody>
                  <a:tcPr/>
                </a:tc>
              </a:tr>
              <a:tr h="2537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HBO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55.73</a:t>
                      </a:r>
                      <a:endParaRPr lang="en-US" dirty="0"/>
                    </a:p>
                  </a:txBody>
                  <a:tcPr/>
                </a:tc>
              </a:tr>
              <a:tr h="1887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NHB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73.34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213171"/>
              </p:ext>
            </p:extLst>
          </p:nvPr>
        </p:nvGraphicFramePr>
        <p:xfrm>
          <a:off x="2802908" y="4740704"/>
          <a:ext cx="522774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937"/>
                <a:gridCol w="1306937"/>
                <a:gridCol w="1306937"/>
                <a:gridCol w="1306937"/>
              </a:tblGrid>
              <a:tr h="32351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 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car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2+ cars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344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HBW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19.56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19.09</a:t>
                      </a:r>
                      <a:endParaRPr lang="en-US" dirty="0"/>
                    </a:p>
                  </a:txBody>
                  <a:tcPr/>
                </a:tc>
              </a:tr>
              <a:tr h="2537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HBO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106.88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50.77</a:t>
                      </a:r>
                      <a:endParaRPr lang="en-US" dirty="0"/>
                    </a:p>
                  </a:txBody>
                  <a:tcPr/>
                </a:tc>
              </a:tr>
              <a:tr h="1887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NHB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47.46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28965" y="3348090"/>
            <a:ext cx="1973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 kiss-ride</a:t>
            </a:r>
          </a:p>
          <a:p>
            <a:r>
              <a:rPr lang="en-US" dirty="0" smtClean="0"/>
              <a:t>in minutes added to kiss-ride utility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8965" y="4998644"/>
            <a:ext cx="1973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 park-ride</a:t>
            </a:r>
          </a:p>
          <a:p>
            <a:r>
              <a:rPr lang="en-US" dirty="0" smtClean="0"/>
              <a:t>in minutes added to park-ride utility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4750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choice: path-type constants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891833"/>
              </p:ext>
            </p:extLst>
          </p:nvPr>
        </p:nvGraphicFramePr>
        <p:xfrm>
          <a:off x="1058779" y="2622655"/>
          <a:ext cx="705050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189"/>
                <a:gridCol w="1395664"/>
                <a:gridCol w="1503947"/>
                <a:gridCol w="1527991"/>
                <a:gridCol w="1407714"/>
              </a:tblGrid>
              <a:tr h="32351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 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car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2+ cars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34482">
                <a:tc row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Walk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Bus/FG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11.25</a:t>
                      </a:r>
                      <a:endParaRPr lang="en-US" dirty="0"/>
                    </a:p>
                  </a:txBody>
                  <a:tcPr/>
                </a:tc>
              </a:tr>
              <a:tr h="253733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 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22.5</a:t>
                      </a:r>
                      <a:endParaRPr lang="en-US" dirty="0"/>
                    </a:p>
                  </a:txBody>
                  <a:tcPr/>
                </a:tc>
              </a:tr>
              <a:tr h="188762">
                <a:tc row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Kiss-ride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Bus/FG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11.25</a:t>
                      </a:r>
                      <a:endParaRPr lang="en-US" dirty="0"/>
                    </a:p>
                  </a:txBody>
                  <a:tcPr/>
                </a:tc>
              </a:tr>
              <a:tr h="188762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 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22.5</a:t>
                      </a:r>
                      <a:endParaRPr lang="en-US" dirty="0"/>
                    </a:p>
                  </a:txBody>
                  <a:tcPr/>
                </a:tc>
              </a:tr>
              <a:tr h="188762">
                <a:tc rowSpan="2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Park-ride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Bus/FG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22.5</a:t>
                      </a:r>
                      <a:endParaRPr lang="en-US" dirty="0"/>
                    </a:p>
                  </a:txBody>
                  <a:tcPr/>
                </a:tc>
              </a:tr>
              <a:tr h="188762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 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51284" y="1851275"/>
            <a:ext cx="6460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Path-type constants in minutes of in-vehicle time</a:t>
            </a:r>
          </a:p>
          <a:p>
            <a:pPr algn="ctr"/>
            <a:r>
              <a:rPr lang="en-US" dirty="0" smtClean="0"/>
              <a:t>Added as penalties to transit utility expressions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0059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35" y="436562"/>
            <a:ext cx="8603088" cy="981075"/>
          </a:xfrm>
        </p:spPr>
        <p:txBody>
          <a:bodyPr/>
          <a:lstStyle/>
          <a:p>
            <a:r>
              <a:rPr lang="en-US" sz="3600" dirty="0" smtClean="0"/>
              <a:t>Automatic adjustments with local data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Mode choice</a:t>
            </a:r>
          </a:p>
          <a:p>
            <a:pPr lvl="1"/>
            <a:r>
              <a:rPr lang="en-US" dirty="0" smtClean="0"/>
              <a:t>Constants derived from CTPP attraction shares, by autos owned</a:t>
            </a:r>
          </a:p>
          <a:p>
            <a:pPr lvl="1"/>
            <a:r>
              <a:rPr lang="en-US" dirty="0" smtClean="0"/>
              <a:t>Specific to trip attractions in user-defined districts</a:t>
            </a:r>
          </a:p>
          <a:p>
            <a:pPr lvl="1"/>
            <a:r>
              <a:rPr lang="en-US" dirty="0" smtClean="0"/>
              <a:t>Employed conventionally in utility expressions</a:t>
            </a:r>
          </a:p>
          <a:p>
            <a:r>
              <a:rPr lang="en-US" dirty="0" smtClean="0"/>
              <a:t>Total unlinked transit trips</a:t>
            </a:r>
          </a:p>
          <a:p>
            <a:pPr lvl="1"/>
            <a:r>
              <a:rPr lang="en-US" dirty="0" smtClean="0"/>
              <a:t>Single, fine-tuning factor</a:t>
            </a:r>
          </a:p>
          <a:p>
            <a:pPr lvl="1"/>
            <a:r>
              <a:rPr lang="en-US" dirty="0" smtClean="0"/>
              <a:t>System-wide trips for all trip purposes</a:t>
            </a:r>
          </a:p>
          <a:p>
            <a:pPr lvl="1"/>
            <a:r>
              <a:rPr lang="en-US" dirty="0" smtClean="0"/>
              <a:t>Adjusts trips from mode-choice and transit paths to match user-provided target</a:t>
            </a:r>
          </a:p>
          <a:p>
            <a:r>
              <a:rPr lang="en-US" dirty="0" err="1" smtClean="0"/>
              <a:t>Boardings</a:t>
            </a:r>
            <a:r>
              <a:rPr lang="en-US" dirty="0" smtClean="0"/>
              <a:t> by station-group (SG)</a:t>
            </a:r>
          </a:p>
          <a:p>
            <a:pPr lvl="1"/>
            <a:r>
              <a:rPr lang="en-US" dirty="0" smtClean="0"/>
              <a:t>IPF of SG-to-SG flows</a:t>
            </a:r>
          </a:p>
          <a:p>
            <a:pPr lvl="1"/>
            <a:r>
              <a:rPr lang="en-US" dirty="0" smtClean="0"/>
              <a:t>Depending on method, improves agreement with actual SG counts for existing stations</a:t>
            </a:r>
          </a:p>
        </p:txBody>
      </p:sp>
    </p:spTree>
    <p:extLst>
      <p:ext uri="{BB962C8B-B14F-4D97-AF65-F5344CB8AC3E}">
        <p14:creationId xmlns:p14="http://schemas.microsoft.com/office/powerpoint/2010/main" val="21955610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markets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No explicit treatment of special markets</a:t>
            </a:r>
          </a:p>
          <a:p>
            <a:pPr lvl="1"/>
            <a:r>
              <a:rPr lang="en-US" dirty="0" smtClean="0"/>
              <a:t>Students</a:t>
            </a:r>
          </a:p>
          <a:p>
            <a:pPr lvl="1"/>
            <a:r>
              <a:rPr lang="en-US" dirty="0" smtClean="0"/>
              <a:t>Out-of-town visitors</a:t>
            </a:r>
            <a:endParaRPr lang="en-US" dirty="0"/>
          </a:p>
          <a:p>
            <a:pPr lvl="1"/>
            <a:r>
              <a:rPr lang="en-US" dirty="0"/>
              <a:t>International border crossings</a:t>
            </a:r>
          </a:p>
          <a:p>
            <a:pPr lvl="1"/>
            <a:r>
              <a:rPr lang="en-US" dirty="0"/>
              <a:t>Special events (baseball</a:t>
            </a:r>
            <a:r>
              <a:rPr lang="en-US" dirty="0" smtClean="0"/>
              <a:t>!)</a:t>
            </a:r>
          </a:p>
          <a:p>
            <a:pPr lvl="1"/>
            <a:r>
              <a:rPr lang="en-US" dirty="0" smtClean="0"/>
              <a:t>Airport access trips by air passengers</a:t>
            </a:r>
            <a:endParaRPr lang="en-US" dirty="0"/>
          </a:p>
          <a:p>
            <a:pPr lvl="1"/>
            <a:r>
              <a:rPr lang="en-US" dirty="0" smtClean="0"/>
              <a:t>Access to other inter-city terminals</a:t>
            </a:r>
          </a:p>
          <a:p>
            <a:pPr lvl="1"/>
            <a:r>
              <a:rPr lang="en-US" dirty="0" smtClean="0"/>
              <a:t>Inter-city travel</a:t>
            </a:r>
          </a:p>
          <a:p>
            <a:r>
              <a:rPr lang="en-US" dirty="0" smtClean="0"/>
              <a:t>Until STOPS v2.0 is available</a:t>
            </a:r>
          </a:p>
          <a:p>
            <a:pPr lvl="1"/>
            <a:r>
              <a:rPr lang="en-US" dirty="0" smtClean="0"/>
              <a:t>Where special market trips are sizable and relevant to the project</a:t>
            </a:r>
          </a:p>
          <a:p>
            <a:pPr lvl="2"/>
            <a:r>
              <a:rPr lang="en-US" dirty="0" smtClean="0"/>
              <a:t>Calibrate STOPS with special market trips </a:t>
            </a:r>
            <a:r>
              <a:rPr lang="en-US" b="1" i="1" dirty="0" smtClean="0"/>
              <a:t>removed</a:t>
            </a:r>
            <a:r>
              <a:rPr lang="en-US" dirty="0" smtClean="0"/>
              <a:t> from calibration counts</a:t>
            </a:r>
          </a:p>
          <a:p>
            <a:pPr lvl="2"/>
            <a:r>
              <a:rPr lang="en-US" dirty="0" smtClean="0"/>
              <a:t>Use local special market procedures to estimate project ridership</a:t>
            </a:r>
          </a:p>
          <a:p>
            <a:pPr lvl="2"/>
            <a:r>
              <a:rPr lang="en-US" dirty="0" smtClean="0"/>
              <a:t>Manually report sum of STOPS and local special market models</a:t>
            </a:r>
          </a:p>
          <a:p>
            <a:pPr lvl="1"/>
            <a:r>
              <a:rPr lang="en-US" dirty="0" smtClean="0"/>
              <a:t>Where special markets are modest or not relevant to the project</a:t>
            </a:r>
          </a:p>
          <a:p>
            <a:pPr lvl="2"/>
            <a:r>
              <a:rPr lang="en-US" dirty="0" smtClean="0"/>
              <a:t>Run STOPS with total ridership used for calibration but review for distortions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084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FTA motivations </a:t>
            </a:r>
            <a:r>
              <a:rPr lang="en-US" altLang="en-US" sz="2000" dirty="0"/>
              <a:t>(continued)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altLang="en-US" sz="2400" dirty="0"/>
              <a:t>Resulting design standards for STOPS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/>
              <a:t>Focus on the purpose: trips on major-capital projects </a:t>
            </a:r>
            <a:r>
              <a:rPr lang="en-US" altLang="en-US" sz="2000" dirty="0">
                <a:sym typeface="Wingdings" panose="05000000000000000000" pitchFamily="2" charset="2"/>
              </a:rPr>
              <a:t> </a:t>
            </a:r>
            <a:r>
              <a:rPr lang="en-US" altLang="en-US" sz="2000" cap="small" dirty="0">
                <a:solidFill>
                  <a:srgbClr val="FF0000"/>
                </a:solidFill>
              </a:rPr>
              <a:t>sTOPs</a:t>
            </a:r>
          </a:p>
          <a:p>
            <a:pPr lvl="2">
              <a:spcBef>
                <a:spcPts val="300"/>
              </a:spcBef>
            </a:pPr>
            <a:r>
              <a:rPr lang="en-US" altLang="en-US" sz="1800" dirty="0"/>
              <a:t>Urban fixed-</a:t>
            </a:r>
            <a:r>
              <a:rPr lang="en-US" altLang="en-US" sz="1800" dirty="0" err="1"/>
              <a:t>guideways</a:t>
            </a:r>
            <a:r>
              <a:rPr lang="en-US" altLang="en-US" sz="1800" dirty="0"/>
              <a:t>: BRT, streetcar, LR, CR, HR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/>
              <a:t>Use readily-available inputs</a:t>
            </a:r>
          </a:p>
          <a:p>
            <a:pPr lvl="2">
              <a:spcBef>
                <a:spcPts val="300"/>
              </a:spcBef>
            </a:pPr>
            <a:r>
              <a:rPr lang="en-US" altLang="en-US" sz="1800" dirty="0"/>
              <a:t>Do not require any primary data collection</a:t>
            </a:r>
          </a:p>
          <a:p>
            <a:pPr lvl="2">
              <a:spcBef>
                <a:spcPts val="300"/>
              </a:spcBef>
            </a:pPr>
            <a:r>
              <a:rPr lang="en-US" altLang="en-US" sz="1800" dirty="0"/>
              <a:t>Rely on public, standardized data sources where possible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/>
              <a:t>Keep it simplified for users</a:t>
            </a:r>
          </a:p>
          <a:p>
            <a:pPr lvl="2">
              <a:spcBef>
                <a:spcPts val="300"/>
              </a:spcBef>
            </a:pPr>
            <a:r>
              <a:rPr lang="en-US" altLang="en-US" sz="1800" dirty="0"/>
              <a:t>Provide a graphical user interface</a:t>
            </a:r>
          </a:p>
          <a:p>
            <a:pPr lvl="2">
              <a:spcBef>
                <a:spcPts val="300"/>
              </a:spcBef>
            </a:pPr>
            <a:r>
              <a:rPr lang="en-US" altLang="en-US" sz="1800" dirty="0"/>
              <a:t>Limit the number of switches, levers, and dials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/>
              <a:t>Make it reasonably accurate</a:t>
            </a:r>
          </a:p>
          <a:p>
            <a:pPr lvl="2">
              <a:spcBef>
                <a:spcPts val="300"/>
              </a:spcBef>
            </a:pPr>
            <a:r>
              <a:rPr lang="en-US" altLang="en-US" sz="1800" dirty="0"/>
              <a:t>Calibrate with data on many existing systems/lines</a:t>
            </a:r>
          </a:p>
          <a:p>
            <a:pPr lvl="2">
              <a:spcBef>
                <a:spcPts val="300"/>
              </a:spcBef>
            </a:pPr>
            <a:r>
              <a:rPr lang="en-US" altLang="en-US" sz="1800" dirty="0"/>
              <a:t>Adjust to local conditions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/>
              <a:t>Operate on Windows-based computer with no additional software requirements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82415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2.4 Tests against National ridership experience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7794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calibration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Approach – single version of STOPS applied to:</a:t>
            </a:r>
          </a:p>
          <a:p>
            <a:pPr lvl="1"/>
            <a:r>
              <a:rPr lang="en-US" sz="2000" dirty="0"/>
              <a:t>A </a:t>
            </a:r>
            <a:r>
              <a:rPr lang="en-US" sz="2000" u="sng" dirty="0"/>
              <a:t>national collection </a:t>
            </a:r>
            <a:r>
              <a:rPr lang="en-US" sz="2000" dirty="0"/>
              <a:t>of transit systems/projects</a:t>
            </a:r>
          </a:p>
          <a:p>
            <a:pPr lvl="1"/>
            <a:r>
              <a:rPr lang="en-US" sz="2000" dirty="0"/>
              <a:t>With both static (single time point) and </a:t>
            </a:r>
            <a:r>
              <a:rPr lang="en-US" sz="2000" u="sng" dirty="0"/>
              <a:t>dynamic</a:t>
            </a:r>
            <a:r>
              <a:rPr lang="en-US" sz="2000" dirty="0"/>
              <a:t> (before/after) cases</a:t>
            </a:r>
          </a:p>
          <a:p>
            <a:pPr lvl="1"/>
            <a:r>
              <a:rPr lang="en-US" sz="2000" dirty="0"/>
              <a:t>Employing full local data and automated adjustments</a:t>
            </a:r>
          </a:p>
          <a:p>
            <a:pPr lvl="1"/>
            <a:r>
              <a:rPr lang="en-US" sz="2000" dirty="0"/>
              <a:t>Through many (many!) iterations and model adjustments</a:t>
            </a:r>
          </a:p>
          <a:p>
            <a:pPr lvl="2"/>
            <a:r>
              <a:rPr lang="en-US" sz="1800" dirty="0"/>
              <a:t>Observations on residuals versus rider-survey data in previous trials</a:t>
            </a:r>
          </a:p>
          <a:p>
            <a:pPr lvl="2"/>
            <a:r>
              <a:rPr lang="en-US" sz="1800" dirty="0"/>
              <a:t>Hypotheses on behaviors not yet captured</a:t>
            </a:r>
          </a:p>
          <a:p>
            <a:pPr lvl="2"/>
            <a:r>
              <a:rPr lang="en-US" sz="1800" dirty="0"/>
              <a:t>Revised relationships, new variables, and/or updated parameters</a:t>
            </a:r>
          </a:p>
          <a:p>
            <a:pPr lvl="2"/>
            <a:r>
              <a:rPr lang="en-US" sz="1800" dirty="0"/>
              <a:t>New application to full set of urban areas</a:t>
            </a:r>
          </a:p>
          <a:p>
            <a:pPr lvl="2"/>
            <a:r>
              <a:rPr lang="en-US" sz="1800" dirty="0"/>
              <a:t>Repeat until </a:t>
            </a:r>
            <a:r>
              <a:rPr lang="en-US" sz="1800" u="sng" dirty="0"/>
              <a:t>plausible explanation of behavior</a:t>
            </a:r>
            <a:r>
              <a:rPr lang="en-US" sz="1800" dirty="0"/>
              <a:t> yields an acceptable fit of the data</a:t>
            </a:r>
          </a:p>
          <a:p>
            <a:pPr lvl="1"/>
            <a:r>
              <a:rPr lang="en-US" sz="2000" dirty="0"/>
              <a:t>More influence from the dynamic-calibration </a:t>
            </a:r>
            <a:r>
              <a:rPr lang="en-US" sz="2000" dirty="0" smtClean="0"/>
              <a:t>cases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0467" y="5795492"/>
            <a:ext cx="5653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No case-specific or type-specific factors or rules introduced to match the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607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</a:t>
            </a:r>
            <a:r>
              <a:rPr lang="en-US" dirty="0" smtClean="0"/>
              <a:t>calibration </a:t>
            </a:r>
            <a:r>
              <a:rPr lang="en-US" sz="2000" dirty="0" smtClean="0"/>
              <a:t>(continued)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Evaluation measures</a:t>
            </a:r>
          </a:p>
          <a:p>
            <a:pPr lvl="1"/>
            <a:r>
              <a:rPr lang="en-US" sz="2400" dirty="0"/>
              <a:t>Static cases</a:t>
            </a:r>
          </a:p>
          <a:p>
            <a:pPr lvl="2"/>
            <a:r>
              <a:rPr lang="en-US" sz="2000" dirty="0"/>
              <a:t>Linked transit trips by purpose, autos owned, access mode, path type</a:t>
            </a:r>
          </a:p>
          <a:p>
            <a:pPr lvl="2"/>
            <a:r>
              <a:rPr lang="en-US" sz="2000" dirty="0"/>
              <a:t>Geographic distribution of transit travel patterns</a:t>
            </a:r>
          </a:p>
          <a:p>
            <a:pPr lvl="2"/>
            <a:r>
              <a:rPr lang="en-US" sz="2000" dirty="0"/>
              <a:t>Unlinked trips by fixed-guideway mode (light rail, commuter rail, etc.)</a:t>
            </a:r>
          </a:p>
          <a:p>
            <a:pPr lvl="2"/>
            <a:r>
              <a:rPr lang="en-US" sz="2000" dirty="0" err="1"/>
              <a:t>Boardings</a:t>
            </a:r>
            <a:r>
              <a:rPr lang="en-US" sz="2000" dirty="0"/>
              <a:t> by station group (before station-group adjustments)</a:t>
            </a:r>
          </a:p>
          <a:p>
            <a:pPr lvl="1"/>
            <a:r>
              <a:rPr lang="en-US" sz="2400" dirty="0"/>
              <a:t>Before-and-after cases</a:t>
            </a:r>
          </a:p>
          <a:p>
            <a:pPr lvl="2"/>
            <a:r>
              <a:rPr lang="en-US" sz="2000" dirty="0"/>
              <a:t>Change in linked transit trips</a:t>
            </a:r>
          </a:p>
          <a:p>
            <a:pPr lvl="2"/>
            <a:r>
              <a:rPr lang="en-US" sz="2000" dirty="0"/>
              <a:t>Trips on projects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877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calibration </a:t>
            </a:r>
            <a:r>
              <a:rPr lang="en-US" sz="20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Some problems that led to STOPS revisions</a:t>
            </a:r>
          </a:p>
          <a:p>
            <a:pPr lvl="1"/>
            <a:r>
              <a:rPr lang="en-US" dirty="0" smtClean="0"/>
              <a:t>Overestimates for close-in urban commuter rail stations </a:t>
            </a:r>
          </a:p>
          <a:p>
            <a:pPr lvl="1"/>
            <a:r>
              <a:rPr lang="en-US" dirty="0" smtClean="0"/>
              <a:t>Overestimates for underground and elevated stations</a:t>
            </a:r>
          </a:p>
          <a:p>
            <a:pPr lvl="1"/>
            <a:r>
              <a:rPr lang="en-US" dirty="0" smtClean="0"/>
              <a:t>Poorly represented </a:t>
            </a:r>
            <a:r>
              <a:rPr lang="en-US" dirty="0" err="1" smtClean="0"/>
              <a:t>PnR</a:t>
            </a:r>
            <a:r>
              <a:rPr lang="en-US" dirty="0" smtClean="0"/>
              <a:t> capture areas</a:t>
            </a:r>
          </a:p>
          <a:p>
            <a:pPr lvl="1"/>
            <a:r>
              <a:rPr lang="en-US" dirty="0" smtClean="0"/>
              <a:t>Incorrect transfer rates</a:t>
            </a:r>
          </a:p>
          <a:p>
            <a:pPr lvl="1"/>
            <a:r>
              <a:rPr lang="en-US" dirty="0" smtClean="0"/>
              <a:t>Heavy-handed influence of station-group factors on new stations</a:t>
            </a:r>
          </a:p>
          <a:p>
            <a:pPr lvl="1"/>
            <a:r>
              <a:rPr lang="en-US" dirty="0" smtClean="0"/>
              <a:t>Missing ridership at stations serving universities </a:t>
            </a:r>
          </a:p>
          <a:p>
            <a:pPr lvl="1"/>
            <a:r>
              <a:rPr lang="en-US" dirty="0" smtClean="0"/>
              <a:t>Struggles with NHB trips</a:t>
            </a:r>
          </a:p>
          <a:p>
            <a:pPr lvl="1"/>
            <a:r>
              <a:rPr lang="en-US" dirty="0" smtClean="0"/>
              <a:t>Inappropriateness of conventional </a:t>
            </a:r>
            <a:r>
              <a:rPr lang="en-US" dirty="0"/>
              <a:t>parameters for path choice and mode </a:t>
            </a:r>
            <a:r>
              <a:rPr lang="en-US" dirty="0" smtClean="0"/>
              <a:t>choice in a setting where schedule-based wait times are  available from </a:t>
            </a:r>
            <a:r>
              <a:rPr lang="en-US" dirty="0"/>
              <a:t>GTFS </a:t>
            </a:r>
            <a:r>
              <a:rPr lang="en-US" dirty="0" smtClean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1055571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386027"/>
              </p:ext>
            </p:extLst>
          </p:nvPr>
        </p:nvGraphicFramePr>
        <p:xfrm>
          <a:off x="914399" y="2013397"/>
          <a:ext cx="7391400" cy="250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777"/>
                <a:gridCol w="1010623"/>
                <a:gridCol w="990600"/>
                <a:gridCol w="990600"/>
                <a:gridCol w="990600"/>
                <a:gridCol w="990600"/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Metro area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bg2"/>
                          </a:solidFill>
                        </a:rPr>
                        <a:t>Comm. </a:t>
                      </a:r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rail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Heavy rail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Light rail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Streetcar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BRT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Total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Atlanta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Charlotte *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Denver *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Phoenix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San Diego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Salt Lake City *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2"/>
                          </a:solidFill>
                        </a:rPr>
                        <a:t>Subtotal</a:t>
                      </a:r>
                      <a:endParaRPr 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55130" y="4665157"/>
            <a:ext cx="7882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 Indicates survey data on ridership both before and after recent project openings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190832" y="1618665"/>
            <a:ext cx="440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Systems </a:t>
            </a:r>
            <a:r>
              <a:rPr lang="en-US" dirty="0"/>
              <a:t>with rider survey data</a:t>
            </a:r>
          </a:p>
        </p:txBody>
      </p:sp>
    </p:spTree>
    <p:extLst>
      <p:ext uri="{BB962C8B-B14F-4D97-AF65-F5344CB8AC3E}">
        <p14:creationId xmlns:p14="http://schemas.microsoft.com/office/powerpoint/2010/main" val="21289548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126578"/>
              </p:ext>
            </p:extLst>
          </p:nvPr>
        </p:nvGraphicFramePr>
        <p:xfrm>
          <a:off x="882316" y="1492304"/>
          <a:ext cx="7391400" cy="463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777"/>
                <a:gridCol w="1010623"/>
                <a:gridCol w="990600"/>
                <a:gridCol w="990600"/>
                <a:gridCol w="990600"/>
                <a:gridCol w="990600"/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Metro area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Comm. rail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Heavy rail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Light rail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Streetcar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BRT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Total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Chicago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Houston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Kansas City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Minneapolis *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Nashville *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Norfolk *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Portland *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San Jose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 Florida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Seattle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St. Louis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Tacoma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2"/>
                          </a:solidFill>
                        </a:rPr>
                        <a:t>Subtotal</a:t>
                      </a:r>
                      <a:endParaRPr 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2"/>
                          </a:solidFill>
                        </a:rPr>
                        <a:t>19</a:t>
                      </a:r>
                      <a:endParaRPr 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2"/>
                          </a:solidFill>
                        </a:rPr>
                        <a:t>Total</a:t>
                      </a:r>
                      <a:endParaRPr 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2"/>
                          </a:solidFill>
                        </a:rPr>
                        <a:t>29</a:t>
                      </a:r>
                      <a:endParaRPr 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12889" y="6161024"/>
            <a:ext cx="6560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Indicates count data on ridership both before and after recent project openings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190832" y="1166383"/>
            <a:ext cx="440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Systems </a:t>
            </a:r>
            <a:r>
              <a:rPr lang="en-US" dirty="0"/>
              <a:t>with </a:t>
            </a:r>
            <a:r>
              <a:rPr lang="en-US" dirty="0" smtClean="0"/>
              <a:t>count data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9634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National calibration: results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372978"/>
              </p:ext>
            </p:extLst>
          </p:nvPr>
        </p:nvGraphicFramePr>
        <p:xfrm>
          <a:off x="219075" y="1108910"/>
          <a:ext cx="8688388" cy="514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53397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from calibration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Details matter</a:t>
            </a:r>
          </a:p>
          <a:p>
            <a:pPr lvl="1"/>
            <a:r>
              <a:rPr lang="en-US" dirty="0" smtClean="0"/>
              <a:t>Effective district and station group definitions </a:t>
            </a:r>
          </a:p>
          <a:p>
            <a:pPr lvl="1"/>
            <a:r>
              <a:rPr lang="en-US" dirty="0" smtClean="0"/>
              <a:t>Accurate count data</a:t>
            </a:r>
          </a:p>
          <a:p>
            <a:pPr lvl="1"/>
            <a:r>
              <a:rPr lang="en-US" dirty="0" smtClean="0"/>
              <a:t>Accounting for special markets</a:t>
            </a:r>
          </a:p>
          <a:p>
            <a:r>
              <a:rPr lang="en-US" dirty="0" smtClean="0"/>
              <a:t>Don’t be misled by the previous slide.  Forecasting is still an uncertain business and that uncertainty must be communicated to decision-makers. Uncertainties include:</a:t>
            </a:r>
          </a:p>
          <a:p>
            <a:pPr lvl="1"/>
            <a:r>
              <a:rPr lang="en-US" dirty="0" smtClean="0"/>
              <a:t>The characteristics of the project itself</a:t>
            </a:r>
          </a:p>
          <a:p>
            <a:pPr lvl="1"/>
            <a:r>
              <a:rPr lang="en-US" dirty="0" smtClean="0"/>
              <a:t>Background assumptions for population, employment,</a:t>
            </a:r>
          </a:p>
          <a:p>
            <a:pPr lvl="1"/>
            <a:r>
              <a:rPr lang="en-US" dirty="0" smtClean="0"/>
              <a:t>Differentiation from competing transit systems</a:t>
            </a:r>
          </a:p>
          <a:p>
            <a:pPr lvl="1"/>
            <a:r>
              <a:rPr lang="en-US" dirty="0" smtClean="0"/>
              <a:t>The accuracy of the forecasting tools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95973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STOPS is…</a:t>
            </a:r>
          </a:p>
          <a:p>
            <a:pPr lvl="1"/>
            <a:r>
              <a:rPr lang="en-US" sz="2400" dirty="0"/>
              <a:t>Data-driven adaptation of conventional trip-based model</a:t>
            </a:r>
          </a:p>
          <a:p>
            <a:pPr lvl="2"/>
            <a:r>
              <a:rPr lang="en-US" sz="2000" dirty="0"/>
              <a:t>Demand from CTPP</a:t>
            </a:r>
          </a:p>
          <a:p>
            <a:pPr lvl="2"/>
            <a:r>
              <a:rPr lang="en-US" sz="2000" dirty="0"/>
              <a:t>Transit supply from GTFS schedule data</a:t>
            </a:r>
          </a:p>
          <a:p>
            <a:pPr lvl="1"/>
            <a:r>
              <a:rPr lang="en-US" sz="2400" dirty="0"/>
              <a:t>Calibrated with national information on project ridership</a:t>
            </a:r>
          </a:p>
          <a:p>
            <a:pPr lvl="1"/>
            <a:r>
              <a:rPr lang="en-US" sz="2400" dirty="0"/>
              <a:t>Adjusted to match local conditions using actual ridership experience</a:t>
            </a:r>
          </a:p>
          <a:p>
            <a:pPr lvl="1"/>
            <a:r>
              <a:rPr lang="en-US" sz="2400" dirty="0"/>
              <a:t>More than a sketch planning model</a:t>
            </a:r>
          </a:p>
          <a:p>
            <a:r>
              <a:rPr lang="en-US" sz="2800" dirty="0"/>
              <a:t>STOPS still requires careful attention to detail to generate reasonable forecasts</a:t>
            </a:r>
          </a:p>
        </p:txBody>
      </p:sp>
    </p:spTree>
    <p:extLst>
      <p:ext uri="{BB962C8B-B14F-4D97-AF65-F5344CB8AC3E}">
        <p14:creationId xmlns:p14="http://schemas.microsoft.com/office/powerpoint/2010/main" val="22392776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. How to work STOPS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(Abbreviated version)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534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Options for project sponsors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/>
              <a:t>Project sponsors may prepare forecasts with: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/>
              <a:t>Regional travel models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/>
              <a:t>Incremental models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/>
              <a:t>STOPS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/>
              <a:t>Sponsors may provide to FTA forecasts from: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/>
              <a:t>Regional travel models only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/>
              <a:t>Incremental travel models only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/>
              <a:t>STOPS only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/>
              <a:t>Any combination of the above</a:t>
            </a:r>
          </a:p>
          <a:p>
            <a:pPr marL="57150" indent="0" fontAlgn="auto"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/>
          </a:p>
          <a:p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97217" y="2219459"/>
            <a:ext cx="2209800" cy="990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/>
              <a:t>Augmented with “special market” models, as needed</a:t>
            </a:r>
            <a:endParaRPr lang="en-US" sz="2000" dirty="0"/>
          </a:p>
        </p:txBody>
      </p:sp>
      <p:sp>
        <p:nvSpPr>
          <p:cNvPr id="5" name="Right Brace 4"/>
          <p:cNvSpPr/>
          <p:nvPr/>
        </p:nvSpPr>
        <p:spPr>
          <a:xfrm>
            <a:off x="6108032" y="2295659"/>
            <a:ext cx="304800" cy="83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97217" y="4328910"/>
            <a:ext cx="2209800" cy="104104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/>
              <a:t>Augmented with “special market” models, as needed</a:t>
            </a:r>
            <a:endParaRPr lang="en-US" sz="2000" dirty="0"/>
          </a:p>
        </p:txBody>
      </p:sp>
      <p:sp>
        <p:nvSpPr>
          <p:cNvPr id="7" name="Right Brace 6"/>
          <p:cNvSpPr/>
          <p:nvPr/>
        </p:nvSpPr>
        <p:spPr>
          <a:xfrm>
            <a:off x="6108032" y="4135191"/>
            <a:ext cx="304800" cy="14284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6770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Steps to develop STOPS forecasts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A8406-D672-4E03-9ABF-F4A7E3A351AA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40030" y="2351313"/>
            <a:ext cx="2103120" cy="2103120"/>
          </a:xfrm>
          <a:prstGeom prst="ellipse">
            <a:avLst/>
          </a:prstGeom>
          <a:solidFill>
            <a:srgbClr val="64849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649039" y="2351858"/>
            <a:ext cx="2103120" cy="2103120"/>
          </a:xfrm>
          <a:prstGeom prst="ellipse">
            <a:avLst/>
          </a:prstGeom>
          <a:solidFill>
            <a:srgbClr val="64849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Testing and Core Adjustment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030288" y="2707276"/>
            <a:ext cx="1393372" cy="1393372"/>
          </a:xfrm>
          <a:prstGeom prst="ellipse">
            <a:avLst/>
          </a:prstGeom>
          <a:solidFill>
            <a:srgbClr val="64849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bg1"/>
                </a:solidFill>
              </a:rPr>
              <a:t>Station Group Calibration and Review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824799" y="2356756"/>
            <a:ext cx="2103120" cy="2103120"/>
          </a:xfrm>
          <a:prstGeom prst="ellipse">
            <a:avLst/>
          </a:prstGeom>
          <a:solidFill>
            <a:srgbClr val="64849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Preparation of Forecasts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57450" y="1805940"/>
            <a:ext cx="4137660" cy="328041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20067" y="4673084"/>
            <a:ext cx="266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4573"/>
                </a:solidFill>
              </a:rPr>
              <a:t>Making forecast-ready</a:t>
            </a:r>
            <a:endParaRPr lang="en-US" i="1" dirty="0">
              <a:solidFill>
                <a:srgbClr val="004573"/>
              </a:solidFill>
            </a:endParaRPr>
          </a:p>
        </p:txBody>
      </p:sp>
      <p:cxnSp>
        <p:nvCxnSpPr>
          <p:cNvPr id="11" name="Straight Arrow Connector 10"/>
          <p:cNvCxnSpPr>
            <a:stCxn id="6" idx="6"/>
            <a:endCxn id="7" idx="2"/>
          </p:cNvCxnSpPr>
          <p:nvPr/>
        </p:nvCxnSpPr>
        <p:spPr>
          <a:xfrm>
            <a:off x="2343150" y="3402873"/>
            <a:ext cx="305889" cy="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6"/>
            <a:endCxn id="8" idx="2"/>
          </p:cNvCxnSpPr>
          <p:nvPr/>
        </p:nvCxnSpPr>
        <p:spPr>
          <a:xfrm>
            <a:off x="4752159" y="3403418"/>
            <a:ext cx="278129" cy="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  <a:endCxn id="9" idx="2"/>
          </p:cNvCxnSpPr>
          <p:nvPr/>
        </p:nvCxnSpPr>
        <p:spPr>
          <a:xfrm>
            <a:off x="6423660" y="3403962"/>
            <a:ext cx="401139" cy="43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2590" y="3238433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Implementation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198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05153" y="1600200"/>
            <a:ext cx="7798158" cy="4525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800" dirty="0" smtClean="0"/>
              <a:t>Set geographic context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Geography type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Geographic modeling area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Assemble data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CTPP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Regional transit schedules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Transit ridership counts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Prepare other inputs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Population and employment forecasts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Highway travel times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Station file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District definitions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97887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forecast-ready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sz="2400" dirty="0"/>
              <a:t>Start simple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Current year demographics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Existing transit system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Required input data (CTPP, GTFS, station file, district file, total unlinked trips)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Count data (existing fixed-guideway stations) 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Station-group calibration approach set to “01-No Group Calibration”</a:t>
            </a:r>
          </a:p>
          <a:p>
            <a:pPr>
              <a:spcBef>
                <a:spcPts val="300"/>
              </a:spcBef>
            </a:pPr>
            <a:r>
              <a:rPr lang="en-US" sz="2400" dirty="0"/>
              <a:t>Make adjustments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Beginning with error correction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Ending with fine-tuning</a:t>
            </a:r>
          </a:p>
          <a:p>
            <a:pPr lvl="2">
              <a:spcBef>
                <a:spcPts val="300"/>
              </a:spcBef>
            </a:pPr>
            <a:r>
              <a:rPr lang="en-US" sz="1800" dirty="0"/>
              <a:t>District definitions</a:t>
            </a:r>
          </a:p>
          <a:p>
            <a:pPr lvl="2">
              <a:spcBef>
                <a:spcPts val="300"/>
              </a:spcBef>
            </a:pPr>
            <a:r>
              <a:rPr lang="en-US" sz="1800" dirty="0"/>
              <a:t>Station groups</a:t>
            </a:r>
          </a:p>
          <a:p>
            <a:pPr lvl="2">
              <a:spcBef>
                <a:spcPts val="300"/>
              </a:spcBef>
            </a:pPr>
            <a:r>
              <a:rPr lang="en-US" sz="1800" dirty="0"/>
              <a:t>Calibration methodology</a:t>
            </a:r>
          </a:p>
          <a:p>
            <a:pPr lvl="2">
              <a:spcBef>
                <a:spcPts val="300"/>
              </a:spcBef>
            </a:pPr>
            <a:r>
              <a:rPr lang="en-US" sz="1800" dirty="0"/>
              <a:t>Station penalties</a:t>
            </a:r>
          </a:p>
          <a:p>
            <a:pPr>
              <a:spcBef>
                <a:spcPts val="3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9106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 of forecasts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Code </a:t>
            </a:r>
            <a:r>
              <a:rPr lang="en-US" dirty="0"/>
              <a:t>project service </a:t>
            </a:r>
            <a:r>
              <a:rPr lang="en-US" dirty="0" smtClean="0"/>
              <a:t>plan</a:t>
            </a:r>
          </a:p>
          <a:p>
            <a:pPr lvl="1"/>
            <a:r>
              <a:rPr lang="en-US" dirty="0" smtClean="0"/>
              <a:t>Edit </a:t>
            </a:r>
            <a:r>
              <a:rPr lang="en-US" dirty="0"/>
              <a:t>existing GTFS to represent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Engage </a:t>
            </a:r>
            <a:r>
              <a:rPr lang="en-US" dirty="0"/>
              <a:t>schedule-writers to use </a:t>
            </a:r>
            <a:r>
              <a:rPr lang="en-US" dirty="0" smtClean="0"/>
              <a:t>their scheduling software</a:t>
            </a:r>
            <a:endParaRPr lang="en-US" dirty="0"/>
          </a:p>
          <a:p>
            <a:r>
              <a:rPr lang="en-US" dirty="0" smtClean="0"/>
              <a:t>Represent </a:t>
            </a:r>
            <a:r>
              <a:rPr lang="en-US" dirty="0"/>
              <a:t>growth in </a:t>
            </a:r>
            <a:r>
              <a:rPr lang="en-US" dirty="0" smtClean="0"/>
              <a:t>demographics</a:t>
            </a:r>
          </a:p>
          <a:p>
            <a:pPr lvl="1"/>
            <a:r>
              <a:rPr lang="en-US" dirty="0" smtClean="0"/>
              <a:t>Review change in forecasted population and employment</a:t>
            </a:r>
          </a:p>
          <a:p>
            <a:pPr lvl="1"/>
            <a:r>
              <a:rPr lang="en-US" dirty="0" smtClean="0"/>
              <a:t>Identify places where simple growth factoring unlikely to succeed</a:t>
            </a:r>
          </a:p>
          <a:p>
            <a:pPr lvl="1"/>
            <a:r>
              <a:rPr lang="en-US" dirty="0" smtClean="0"/>
              <a:t>Clone zones where necessary</a:t>
            </a:r>
          </a:p>
          <a:p>
            <a:pPr lvl="1"/>
            <a:r>
              <a:rPr lang="en-US" dirty="0" smtClean="0"/>
              <a:t>Prepare forecast-year files</a:t>
            </a:r>
          </a:p>
          <a:p>
            <a:pPr lvl="1"/>
            <a:r>
              <a:rPr lang="en-US" dirty="0" smtClean="0"/>
              <a:t>Confirm that STOPS properly represents growth in travel demand</a:t>
            </a:r>
            <a:endParaRPr lang="en-US" dirty="0"/>
          </a:p>
          <a:p>
            <a:r>
              <a:rPr lang="en-US" dirty="0" smtClean="0"/>
              <a:t>Confirm plausibility </a:t>
            </a:r>
            <a:r>
              <a:rPr lang="en-US" dirty="0"/>
              <a:t>of forecasted project </a:t>
            </a:r>
            <a:r>
              <a:rPr lang="en-US" dirty="0" smtClean="0"/>
              <a:t>ridership</a:t>
            </a:r>
          </a:p>
          <a:p>
            <a:pPr lvl="1"/>
            <a:r>
              <a:rPr lang="en-US" dirty="0" smtClean="0"/>
              <a:t>Remember FTA’s message from </a:t>
            </a:r>
            <a:r>
              <a:rPr lang="en-US" dirty="0"/>
              <a:t>the </a:t>
            </a:r>
            <a:r>
              <a:rPr lang="en-US" dirty="0" smtClean="0"/>
              <a:t>past </a:t>
            </a:r>
            <a:r>
              <a:rPr lang="en-US" dirty="0"/>
              <a:t>25 </a:t>
            </a:r>
            <a:r>
              <a:rPr lang="en-US" dirty="0" smtClean="0"/>
              <a:t>years:</a:t>
            </a:r>
          </a:p>
          <a:p>
            <a:pPr lvl="2"/>
            <a:r>
              <a:rPr lang="en-US" dirty="0" smtClean="0"/>
              <a:t>Use </a:t>
            </a:r>
            <a:r>
              <a:rPr lang="en-US" dirty="0"/>
              <a:t>the forecasting results to tell a coherent story about the role of the project in the regional transit and transportation system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6143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4. </a:t>
            </a:r>
            <a:r>
              <a:rPr lang="en-US" dirty="0" smtClean="0">
                <a:solidFill>
                  <a:schemeClr val="bg1"/>
                </a:solidFill>
              </a:rPr>
              <a:t>How to work </a:t>
            </a:r>
            <a:r>
              <a:rPr lang="en-US" dirty="0">
                <a:solidFill>
                  <a:schemeClr val="bg1"/>
                </a:solidFill>
              </a:rPr>
              <a:t>STOPS </a:t>
            </a:r>
            <a:r>
              <a:rPr lang="en-US" sz="2000" dirty="0">
                <a:solidFill>
                  <a:schemeClr val="bg1"/>
                </a:solidFill>
              </a:rPr>
              <a:t>(Abbreviated version)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2880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395B74"/>
                </a:solidFill>
              </a:rPr>
              <a:t>Steps to develop STOPS forecasts</a:t>
            </a:r>
          </a:p>
          <a:p>
            <a:pPr lvl="1"/>
            <a:r>
              <a:rPr lang="en-US" sz="2400" dirty="0" smtClean="0">
                <a:solidFill>
                  <a:srgbClr val="395B74"/>
                </a:solidFill>
              </a:rPr>
              <a:t>Implementation</a:t>
            </a:r>
          </a:p>
          <a:p>
            <a:pPr lvl="1"/>
            <a:r>
              <a:rPr lang="en-US" sz="2400" dirty="0" smtClean="0">
                <a:solidFill>
                  <a:srgbClr val="395B74"/>
                </a:solidFill>
              </a:rPr>
              <a:t>Making forecast-ready</a:t>
            </a:r>
          </a:p>
          <a:p>
            <a:pPr lvl="1"/>
            <a:r>
              <a:rPr lang="en-US" sz="2400" dirty="0" smtClean="0">
                <a:solidFill>
                  <a:srgbClr val="395B74"/>
                </a:solidFill>
              </a:rPr>
              <a:t>Preparation of </a:t>
            </a:r>
            <a:r>
              <a:rPr lang="en-US" sz="2400" dirty="0">
                <a:solidFill>
                  <a:srgbClr val="395B74"/>
                </a:solidFill>
              </a:rPr>
              <a:t>f</a:t>
            </a:r>
            <a:r>
              <a:rPr lang="en-US" sz="2400" dirty="0" smtClean="0">
                <a:solidFill>
                  <a:srgbClr val="395B74"/>
                </a:solidFill>
              </a:rPr>
              <a:t>orecasts</a:t>
            </a:r>
          </a:p>
          <a:p>
            <a:r>
              <a:rPr lang="en-US" sz="2800" dirty="0" smtClean="0">
                <a:solidFill>
                  <a:srgbClr val="395B74"/>
                </a:solidFill>
              </a:rPr>
              <a:t>Output reports and graphics</a:t>
            </a:r>
          </a:p>
          <a:p>
            <a:r>
              <a:rPr lang="en-US" sz="2800" dirty="0" smtClean="0">
                <a:solidFill>
                  <a:srgbClr val="395B74"/>
                </a:solidFill>
              </a:rPr>
              <a:t>Uses for STOPS forecasts</a:t>
            </a:r>
          </a:p>
          <a:p>
            <a:pPr lvl="1"/>
            <a:r>
              <a:rPr lang="en-US" sz="2400" dirty="0" smtClean="0">
                <a:solidFill>
                  <a:srgbClr val="395B74"/>
                </a:solidFill>
              </a:rPr>
              <a:t>QC of ridership forecast prepared with other method(s)</a:t>
            </a:r>
          </a:p>
          <a:p>
            <a:pPr lvl="1"/>
            <a:r>
              <a:rPr lang="en-US" sz="2400" dirty="0" smtClean="0">
                <a:solidFill>
                  <a:srgbClr val="395B74"/>
                </a:solidFill>
              </a:rPr>
              <a:t>Support of request to FTA</a:t>
            </a:r>
            <a:r>
              <a:rPr lang="en-US" dirty="0">
                <a:solidFill>
                  <a:srgbClr val="395B74"/>
                </a:solidFill>
              </a:rPr>
              <a:t/>
            </a:r>
            <a:br>
              <a:rPr lang="en-US" dirty="0">
                <a:solidFill>
                  <a:srgbClr val="395B74"/>
                </a:solidFill>
              </a:rPr>
            </a:br>
            <a:endParaRPr lang="en-US" dirty="0">
              <a:solidFill>
                <a:srgbClr val="395B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2311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Steps to develop STOPS forecasts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A8406-D672-4E03-9ABF-F4A7E3A351AA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40030" y="2351313"/>
            <a:ext cx="2103120" cy="2103120"/>
          </a:xfrm>
          <a:prstGeom prst="ellipse">
            <a:avLst/>
          </a:prstGeom>
          <a:solidFill>
            <a:srgbClr val="64849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649039" y="2351858"/>
            <a:ext cx="2103120" cy="2103120"/>
          </a:xfrm>
          <a:prstGeom prst="ellipse">
            <a:avLst/>
          </a:prstGeom>
          <a:solidFill>
            <a:srgbClr val="64849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Testing and Core Adjustment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030288" y="2707276"/>
            <a:ext cx="1393372" cy="1393372"/>
          </a:xfrm>
          <a:prstGeom prst="ellipse">
            <a:avLst/>
          </a:prstGeom>
          <a:solidFill>
            <a:srgbClr val="64849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bg1"/>
                </a:solidFill>
              </a:rPr>
              <a:t>Station Group Calibration and Review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824799" y="2356756"/>
            <a:ext cx="2103120" cy="2103120"/>
          </a:xfrm>
          <a:prstGeom prst="ellipse">
            <a:avLst/>
          </a:prstGeom>
          <a:solidFill>
            <a:srgbClr val="64849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Preparation of Forecasts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57450" y="1805940"/>
            <a:ext cx="4137660" cy="328041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20067" y="4673084"/>
            <a:ext cx="266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4573"/>
                </a:solidFill>
              </a:rPr>
              <a:t>Making forecast-ready</a:t>
            </a:r>
            <a:endParaRPr lang="en-US" i="1" dirty="0">
              <a:solidFill>
                <a:srgbClr val="004573"/>
              </a:solidFill>
            </a:endParaRPr>
          </a:p>
        </p:txBody>
      </p:sp>
      <p:cxnSp>
        <p:nvCxnSpPr>
          <p:cNvPr id="11" name="Straight Arrow Connector 10"/>
          <p:cNvCxnSpPr>
            <a:stCxn id="6" idx="6"/>
            <a:endCxn id="7" idx="2"/>
          </p:cNvCxnSpPr>
          <p:nvPr/>
        </p:nvCxnSpPr>
        <p:spPr>
          <a:xfrm>
            <a:off x="2343150" y="3402873"/>
            <a:ext cx="305889" cy="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6"/>
            <a:endCxn id="8" idx="2"/>
          </p:cNvCxnSpPr>
          <p:nvPr/>
        </p:nvCxnSpPr>
        <p:spPr>
          <a:xfrm>
            <a:off x="4752159" y="3403418"/>
            <a:ext cx="278129" cy="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  <a:endCxn id="9" idx="2"/>
          </p:cNvCxnSpPr>
          <p:nvPr/>
        </p:nvCxnSpPr>
        <p:spPr>
          <a:xfrm>
            <a:off x="6423660" y="3403962"/>
            <a:ext cx="401139" cy="43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2590" y="3238433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Implementation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66202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Geographic scope of the analysis</a:t>
            </a:r>
          </a:p>
          <a:p>
            <a:pPr lvl="1"/>
            <a:r>
              <a:rPr lang="en-US" sz="2000" dirty="0" smtClean="0"/>
              <a:t>Relevance</a:t>
            </a:r>
          </a:p>
          <a:p>
            <a:pPr lvl="2">
              <a:spcBef>
                <a:spcPts val="0"/>
              </a:spcBef>
            </a:pPr>
            <a:r>
              <a:rPr lang="en-US" sz="1800" dirty="0" smtClean="0"/>
              <a:t>Only for mega-regions: scope may be some subset of the region</a:t>
            </a:r>
          </a:p>
          <a:p>
            <a:pPr lvl="2">
              <a:spcBef>
                <a:spcPts val="0"/>
              </a:spcBef>
            </a:pPr>
            <a:r>
              <a:rPr lang="en-US" sz="1800" dirty="0" smtClean="0"/>
              <a:t>For all other metro areas: scope should be the entire region </a:t>
            </a:r>
          </a:p>
          <a:p>
            <a:pPr lvl="1"/>
            <a:r>
              <a:rPr lang="en-US" sz="2000" dirty="0" smtClean="0"/>
              <a:t>Dimensions</a:t>
            </a:r>
          </a:p>
          <a:p>
            <a:pPr lvl="2">
              <a:spcBef>
                <a:spcPts val="0"/>
              </a:spcBef>
            </a:pPr>
            <a:r>
              <a:rPr lang="en-US" sz="1800" dirty="0" smtClean="0"/>
              <a:t>Geographic area</a:t>
            </a:r>
            <a:endParaRPr lang="en-US" sz="1800" dirty="0"/>
          </a:p>
          <a:p>
            <a:pPr lvl="2">
              <a:spcBef>
                <a:spcPts val="0"/>
              </a:spcBef>
            </a:pPr>
            <a:r>
              <a:rPr lang="en-US" sz="1800" dirty="0" smtClean="0"/>
              <a:t>Extent of the transit system</a:t>
            </a:r>
          </a:p>
          <a:p>
            <a:pPr lvl="1"/>
            <a:r>
              <a:rPr lang="en-US" sz="2000" dirty="0" smtClean="0"/>
              <a:t>Considerations</a:t>
            </a:r>
          </a:p>
          <a:p>
            <a:pPr lvl="2">
              <a:spcBef>
                <a:spcPts val="0"/>
              </a:spcBef>
            </a:pPr>
            <a:r>
              <a:rPr lang="en-US" sz="1800" dirty="0" smtClean="0"/>
              <a:t>Importance of travel markets to the project</a:t>
            </a:r>
          </a:p>
          <a:p>
            <a:pPr lvl="2">
              <a:spcBef>
                <a:spcPts val="0"/>
              </a:spcBef>
            </a:pPr>
            <a:r>
              <a:rPr lang="en-US" sz="1800" dirty="0" smtClean="0"/>
              <a:t>Focus of calibration on markets relevant to the project</a:t>
            </a:r>
          </a:p>
          <a:p>
            <a:pPr lvl="2">
              <a:spcBef>
                <a:spcPts val="0"/>
              </a:spcBef>
            </a:pPr>
            <a:r>
              <a:rPr lang="en-US" sz="1800" dirty="0" smtClean="0"/>
              <a:t>Processing time, file sizes, and </a:t>
            </a:r>
            <a:r>
              <a:rPr lang="en-US" sz="1800" dirty="0"/>
              <a:t>(maybe) </a:t>
            </a:r>
            <a:r>
              <a:rPr lang="en-US" sz="1800" dirty="0" smtClean="0"/>
              <a:t>STOPS capacity</a:t>
            </a:r>
          </a:p>
          <a:p>
            <a:pPr lvl="1"/>
            <a:r>
              <a:rPr lang="en-US" sz="2000" dirty="0" smtClean="0"/>
              <a:t>Representation in STOPS</a:t>
            </a:r>
          </a:p>
          <a:p>
            <a:pPr lvl="2">
              <a:spcBef>
                <a:spcPts val="0"/>
              </a:spcBef>
            </a:pPr>
            <a:r>
              <a:rPr lang="en-US" sz="1800" dirty="0" smtClean="0"/>
              <a:t>Geographic area:  flags on individual CTPP zones</a:t>
            </a:r>
          </a:p>
          <a:p>
            <a:pPr lvl="2">
              <a:spcBef>
                <a:spcPts val="0"/>
              </a:spcBef>
            </a:pPr>
            <a:r>
              <a:rPr lang="en-US" sz="1800" dirty="0" smtClean="0"/>
              <a:t>Transit system:  inclusion of GTFS files from individual transit </a:t>
            </a:r>
            <a:r>
              <a:rPr lang="en-US" sz="1800" dirty="0" smtClean="0"/>
              <a:t>providers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5015823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r>
              <a:rPr lang="en-US" sz="2000" dirty="0" smtClean="0"/>
              <a:t>(continued)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800" dirty="0" smtClean="0"/>
              <a:t>Data</a:t>
            </a:r>
          </a:p>
          <a:p>
            <a:pPr lvl="1"/>
            <a:r>
              <a:rPr lang="en-US" sz="3200" dirty="0" smtClean="0"/>
              <a:t>2000 Census and CTPP files (from the FTA website)</a:t>
            </a:r>
          </a:p>
          <a:p>
            <a:pPr lvl="2"/>
            <a:r>
              <a:rPr lang="en-US" sz="2600" dirty="0" smtClean="0"/>
              <a:t>Boundary files for Census geography in the appropriate state(s)</a:t>
            </a:r>
          </a:p>
          <a:p>
            <a:pPr lvl="2"/>
            <a:r>
              <a:rPr lang="en-US" sz="2600" dirty="0" smtClean="0"/>
              <a:t>CTPP journey-to-work tabulations (selected tables from Parts I, II, and III)</a:t>
            </a:r>
          </a:p>
          <a:p>
            <a:pPr lvl="2"/>
            <a:r>
              <a:rPr lang="en-US" sz="2600" dirty="0" smtClean="0"/>
              <a:t>Boundary files for census blocks </a:t>
            </a:r>
          </a:p>
          <a:p>
            <a:pPr lvl="1"/>
            <a:r>
              <a:rPr lang="en-US" sz="3200" dirty="0" smtClean="0"/>
              <a:t>GTFS file(s)</a:t>
            </a:r>
          </a:p>
          <a:p>
            <a:pPr lvl="2"/>
            <a:r>
              <a:rPr lang="en-US" sz="2600" dirty="0" smtClean="0"/>
              <a:t>Current file for each relevant transit agency</a:t>
            </a:r>
          </a:p>
          <a:p>
            <a:pPr lvl="2"/>
            <a:r>
              <a:rPr lang="en-US" sz="2600" dirty="0" smtClean="0"/>
              <a:t>Publicly available:</a:t>
            </a:r>
          </a:p>
          <a:p>
            <a:pPr lvl="3"/>
            <a:r>
              <a:rPr lang="en-US" sz="2200" dirty="0" smtClean="0">
                <a:hlinkClick r:id="rId2"/>
              </a:rPr>
              <a:t>https://code.google.com/p/googletransitdatafeed/wiki/PublicFeeds</a:t>
            </a:r>
            <a:endParaRPr lang="en-US" sz="2200" dirty="0" smtClean="0"/>
          </a:p>
          <a:p>
            <a:pPr lvl="3"/>
            <a:r>
              <a:rPr lang="en-US" sz="2200" dirty="0" smtClean="0">
                <a:hlinkClick r:id="rId3"/>
              </a:rPr>
              <a:t>http://www.gtfs-data-exchange.com</a:t>
            </a:r>
            <a:endParaRPr lang="en-US" sz="2200" dirty="0" smtClean="0"/>
          </a:p>
          <a:p>
            <a:pPr lvl="2"/>
            <a:r>
              <a:rPr lang="en-US" sz="2600" dirty="0" smtClean="0"/>
              <a:t>Available only from the agency:  make direct request to agency staff</a:t>
            </a:r>
          </a:p>
          <a:p>
            <a:pPr lvl="2"/>
            <a:r>
              <a:rPr lang="en-US" sz="2600" dirty="0"/>
              <a:t>N</a:t>
            </a:r>
            <a:r>
              <a:rPr lang="en-US" sz="2600" dirty="0" smtClean="0"/>
              <a:t>ot available:  ask anyway; most scheduling software have GTFS as option</a:t>
            </a:r>
          </a:p>
          <a:p>
            <a:pPr lvl="1"/>
            <a:r>
              <a:rPr lang="en-US" sz="3200" dirty="0" smtClean="0"/>
              <a:t>Data from rider counts and surveys</a:t>
            </a:r>
          </a:p>
          <a:p>
            <a:pPr lvl="2"/>
            <a:r>
              <a:rPr lang="en-US" sz="2600" dirty="0" smtClean="0"/>
              <a:t>Total </a:t>
            </a:r>
            <a:r>
              <a:rPr lang="en-US" sz="2600" dirty="0" err="1" smtClean="0"/>
              <a:t>boardings</a:t>
            </a:r>
            <a:r>
              <a:rPr lang="en-US" sz="2600" dirty="0" smtClean="0"/>
              <a:t> on the “included” system (required by FTA)</a:t>
            </a:r>
          </a:p>
          <a:p>
            <a:pPr lvl="2"/>
            <a:r>
              <a:rPr lang="en-US" sz="2600" dirty="0" err="1" smtClean="0"/>
              <a:t>Boardings</a:t>
            </a:r>
            <a:r>
              <a:rPr lang="en-US" sz="2600" dirty="0" smtClean="0"/>
              <a:t> at existing fixed-</a:t>
            </a:r>
            <a:r>
              <a:rPr lang="en-US" sz="2600" dirty="0" err="1" smtClean="0"/>
              <a:t>guideway</a:t>
            </a:r>
            <a:r>
              <a:rPr lang="en-US" sz="2600" dirty="0" smtClean="0"/>
              <a:t> stations (required by FTA)</a:t>
            </a:r>
          </a:p>
          <a:p>
            <a:pPr lvl="2"/>
            <a:r>
              <a:rPr lang="en-US" sz="2600" dirty="0" err="1" smtClean="0"/>
              <a:t>Boardings</a:t>
            </a:r>
            <a:r>
              <a:rPr lang="en-US" sz="2600" dirty="0" smtClean="0"/>
              <a:t> at bus stops in the corridor (good practice)</a:t>
            </a:r>
          </a:p>
          <a:p>
            <a:pPr lvl="2"/>
            <a:r>
              <a:rPr lang="en-US" sz="2600" dirty="0" smtClean="0"/>
              <a:t>System-wide total linked transit-trips by trip purpose (optional)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7702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r>
              <a:rPr lang="en-US" sz="2000" dirty="0" smtClean="0"/>
              <a:t>(continued</a:t>
            </a:r>
            <a:r>
              <a:rPr lang="en-US" sz="20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8745"/>
            <a:ext cx="8134150" cy="48728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 (continued)</a:t>
            </a:r>
          </a:p>
          <a:p>
            <a:pPr lvl="1"/>
            <a:r>
              <a:rPr lang="en-US" sz="2400" dirty="0" smtClean="0"/>
              <a:t>Files from the regional travel model</a:t>
            </a:r>
          </a:p>
          <a:p>
            <a:pPr lvl="2"/>
            <a:r>
              <a:rPr lang="en-US" sz="2000" dirty="0" smtClean="0"/>
              <a:t>Zone-level boundary file</a:t>
            </a:r>
          </a:p>
          <a:p>
            <a:pPr lvl="3">
              <a:spcBef>
                <a:spcPts val="0"/>
              </a:spcBef>
            </a:pPr>
            <a:r>
              <a:rPr lang="en-US" sz="1800" dirty="0" smtClean="0"/>
              <a:t>MPO adopted population and employment</a:t>
            </a:r>
          </a:p>
          <a:p>
            <a:pPr lvl="3">
              <a:spcBef>
                <a:spcPts val="0"/>
              </a:spcBef>
            </a:pPr>
            <a:r>
              <a:rPr lang="en-US" sz="1800" dirty="0" smtClean="0"/>
              <a:t>Years: 2000,  current, and (if applicable) horizon year(s)</a:t>
            </a:r>
          </a:p>
          <a:p>
            <a:pPr lvl="2">
              <a:spcBef>
                <a:spcPts val="300"/>
              </a:spcBef>
            </a:pPr>
            <a:r>
              <a:rPr lang="en-US" sz="2000" dirty="0" smtClean="0"/>
              <a:t>Zone-to-zone highway impedances</a:t>
            </a:r>
          </a:p>
          <a:p>
            <a:pPr lvl="3">
              <a:spcBef>
                <a:spcPts val="0"/>
              </a:spcBef>
            </a:pPr>
            <a:r>
              <a:rPr lang="en-US" sz="1800" dirty="0" smtClean="0"/>
              <a:t>Peak-period time and distance</a:t>
            </a:r>
          </a:p>
          <a:p>
            <a:pPr lvl="3">
              <a:spcBef>
                <a:spcPts val="0"/>
              </a:spcBef>
            </a:pPr>
            <a:r>
              <a:rPr lang="en-US" sz="1800" dirty="0" smtClean="0"/>
              <a:t>Years</a:t>
            </a:r>
            <a:r>
              <a:rPr lang="en-US" sz="1800" dirty="0"/>
              <a:t>: </a:t>
            </a:r>
            <a:r>
              <a:rPr lang="en-US" sz="1800" dirty="0" smtClean="0"/>
              <a:t>current  </a:t>
            </a:r>
            <a:r>
              <a:rPr lang="en-US" sz="1800" dirty="0"/>
              <a:t>and (if applicable) horizon year(s</a:t>
            </a:r>
            <a:r>
              <a:rPr lang="en-US" sz="1800" dirty="0" smtClean="0"/>
              <a:t>)</a:t>
            </a:r>
          </a:p>
          <a:p>
            <a:pPr lvl="2">
              <a:spcBef>
                <a:spcPts val="300"/>
              </a:spcBef>
            </a:pPr>
            <a:r>
              <a:rPr lang="en-US" sz="2000" dirty="0" smtClean="0"/>
              <a:t>Requirements:</a:t>
            </a:r>
          </a:p>
          <a:p>
            <a:pPr lvl="3">
              <a:spcBef>
                <a:spcPts val="300"/>
              </a:spcBef>
            </a:pPr>
            <a:r>
              <a:rPr lang="en-US" sz="1800" dirty="0" smtClean="0"/>
              <a:t>Consistent zone numbers for both files</a:t>
            </a:r>
          </a:p>
          <a:p>
            <a:pPr lvl="3">
              <a:spcBef>
                <a:spcPts val="300"/>
              </a:spcBef>
            </a:pPr>
            <a:r>
              <a:rPr lang="en-US" sz="1800" dirty="0" smtClean="0"/>
              <a:t>Consistent set of 2000, current, and horizon forecasts</a:t>
            </a:r>
          </a:p>
          <a:p>
            <a:pPr lvl="4">
              <a:spcBef>
                <a:spcPts val="0"/>
              </a:spcBef>
            </a:pPr>
            <a:r>
              <a:rPr lang="en-US" sz="1800" dirty="0" smtClean="0"/>
              <a:t>Boundaries</a:t>
            </a:r>
          </a:p>
          <a:p>
            <a:pPr lvl="4">
              <a:spcBef>
                <a:spcPts val="0"/>
              </a:spcBef>
            </a:pPr>
            <a:r>
              <a:rPr lang="en-US" sz="1800" dirty="0" smtClean="0"/>
              <a:t>Definitions of “employment”</a:t>
            </a:r>
          </a:p>
          <a:p>
            <a:pPr lvl="4">
              <a:spcBef>
                <a:spcPts val="0"/>
              </a:spcBef>
            </a:pPr>
            <a:r>
              <a:rPr lang="en-US" sz="1800" dirty="0"/>
              <a:t>Forecast series/vintage </a:t>
            </a:r>
            <a:r>
              <a:rPr lang="en-US" sz="1800" dirty="0" smtClean="0"/>
              <a:t>and/or methodology</a:t>
            </a:r>
          </a:p>
        </p:txBody>
      </p:sp>
    </p:spTree>
    <p:extLst>
      <p:ext uri="{BB962C8B-B14F-4D97-AF65-F5344CB8AC3E}">
        <p14:creationId xmlns:p14="http://schemas.microsoft.com/office/powerpoint/2010/main" val="397975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Implications for FTA reviews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A00CB-2C12-43BD-8097-0EF59CD27AF0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157769"/>
              </p:ext>
            </p:extLst>
          </p:nvPr>
        </p:nvGraphicFramePr>
        <p:xfrm>
          <a:off x="304800" y="1439863"/>
          <a:ext cx="8534399" cy="2697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199"/>
                <a:gridCol w="1620474"/>
                <a:gridCol w="1722539"/>
                <a:gridCol w="1722539"/>
                <a:gridCol w="1487648"/>
              </a:tblGrid>
              <a:tr h="370796">
                <a:tc rowSpan="2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Source of forecast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FTA review of formally submitted forecasts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263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Transit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rider  survey data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Properties of the travel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model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Validation vs.  current riders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Plausibility of forecasts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3333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Regional model</a:t>
                      </a:r>
                      <a:endParaRPr lang="en-US" sz="1800" dirty="0"/>
                    </a:p>
                  </a:txBody>
                  <a:tcPr marT="45715" marB="4571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5" marB="4571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5" marB="4571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5" marB="4571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5" marB="4571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3333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Incremental model</a:t>
                      </a:r>
                      <a:endParaRPr lang="en-US" sz="1800" dirty="0"/>
                    </a:p>
                  </a:txBody>
                  <a:tcPr marT="45715" marB="4571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5" marB="4571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5" marB="4571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5" marB="4571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5" marB="4571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3333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STOPS</a:t>
                      </a:r>
                      <a:endParaRPr lang="en-US" sz="1800" dirty="0"/>
                    </a:p>
                  </a:txBody>
                  <a:tcPr marT="45715" marB="4571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5" marB="4571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5" marB="4571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5" marB="4571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5" marB="4571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895600" y="260547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72000" y="260547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248400" y="260547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924800" y="261182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934325" y="36703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934325" y="31491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995612" y="3244350"/>
            <a:ext cx="1905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14875" y="3299479"/>
            <a:ext cx="9525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3875" y="429661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19125" y="4919663"/>
            <a:ext cx="1905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66750" y="5521325"/>
            <a:ext cx="95250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TextBox 23"/>
          <p:cNvSpPr txBox="1">
            <a:spLocks noChangeArrowheads="1"/>
          </p:cNvSpPr>
          <p:nvPr/>
        </p:nvSpPr>
        <p:spPr bwMode="auto">
          <a:xfrm>
            <a:off x="1238250" y="4276725"/>
            <a:ext cx="218122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1600" b="1">
                <a:solidFill>
                  <a:srgbClr val="0070C0"/>
                </a:solidFill>
                <a:latin typeface="Century Gothic" pitchFamily="34" charset="0"/>
              </a:rPr>
              <a:t>Substantial scrutiny</a:t>
            </a:r>
          </a:p>
          <a:p>
            <a:pPr>
              <a:spcBef>
                <a:spcPts val="300"/>
              </a:spcBef>
            </a:pPr>
            <a:endParaRPr lang="en-US" altLang="en-US" sz="1600" b="1">
              <a:solidFill>
                <a:srgbClr val="0070C0"/>
              </a:solidFill>
              <a:latin typeface="Century Gothic" pitchFamily="34" charset="0"/>
            </a:endParaRPr>
          </a:p>
          <a:p>
            <a:pPr>
              <a:spcBef>
                <a:spcPts val="300"/>
              </a:spcBef>
            </a:pPr>
            <a:r>
              <a:rPr lang="en-US" altLang="en-US" sz="1600" b="1">
                <a:solidFill>
                  <a:srgbClr val="0070C0"/>
                </a:solidFill>
                <a:latin typeface="Century Gothic" pitchFamily="34" charset="0"/>
              </a:rPr>
              <a:t>Modest scrutiny</a:t>
            </a:r>
          </a:p>
          <a:p>
            <a:pPr>
              <a:spcBef>
                <a:spcPts val="300"/>
              </a:spcBef>
            </a:pPr>
            <a:endParaRPr lang="en-US" altLang="en-US" sz="1600" b="1">
              <a:solidFill>
                <a:srgbClr val="0070C0"/>
              </a:solidFill>
              <a:latin typeface="Century Gothic" pitchFamily="34" charset="0"/>
            </a:endParaRPr>
          </a:p>
          <a:p>
            <a:pPr>
              <a:spcBef>
                <a:spcPts val="300"/>
              </a:spcBef>
            </a:pPr>
            <a:r>
              <a:rPr lang="en-US" altLang="en-US" sz="1600" b="1">
                <a:solidFill>
                  <a:srgbClr val="0070C0"/>
                </a:solidFill>
                <a:latin typeface="Century Gothic" pitchFamily="34" charset="0"/>
              </a:rPr>
              <a:t>Limited scrutiny</a:t>
            </a:r>
          </a:p>
        </p:txBody>
      </p:sp>
      <p:sp>
        <p:nvSpPr>
          <p:cNvPr id="17" name="TextBox 18"/>
          <p:cNvSpPr txBox="1">
            <a:spLocks noChangeArrowheads="1"/>
          </p:cNvSpPr>
          <p:nvPr/>
        </p:nvSpPr>
        <p:spPr bwMode="auto">
          <a:xfrm>
            <a:off x="4461710" y="4325333"/>
            <a:ext cx="395437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600" b="1" i="1" dirty="0">
                <a:solidFill>
                  <a:srgbClr val="0070C0"/>
                </a:solidFill>
                <a:latin typeface="Century Gothic" pitchFamily="34" charset="0"/>
              </a:rPr>
              <a:t>Note that these reviews pertain to formally submitted forecasts.  They do not reflect any </a:t>
            </a:r>
            <a:r>
              <a:rPr lang="en-US" altLang="en-US" sz="1600" b="1" i="1" dirty="0" smtClean="0">
                <a:solidFill>
                  <a:srgbClr val="0070C0"/>
                </a:solidFill>
                <a:latin typeface="Century Gothic" pitchFamily="34" charset="0"/>
              </a:rPr>
              <a:t>technical </a:t>
            </a:r>
            <a:r>
              <a:rPr lang="en-US" altLang="en-US" sz="1600" b="1" i="1" dirty="0">
                <a:solidFill>
                  <a:srgbClr val="0070C0"/>
                </a:solidFill>
                <a:latin typeface="Century Gothic" pitchFamily="34" charset="0"/>
              </a:rPr>
              <a:t>assistance that </a:t>
            </a:r>
            <a:r>
              <a:rPr lang="en-US" altLang="en-US" sz="1600" b="1" i="1" dirty="0" smtClean="0">
                <a:solidFill>
                  <a:srgbClr val="0070C0"/>
                </a:solidFill>
                <a:latin typeface="Century Gothic" pitchFamily="34" charset="0"/>
              </a:rPr>
              <a:t>FTA may </a:t>
            </a:r>
            <a:r>
              <a:rPr lang="en-US" altLang="en-US" sz="1600" b="1" i="1" dirty="0">
                <a:solidFill>
                  <a:srgbClr val="0070C0"/>
                </a:solidFill>
                <a:latin typeface="Century Gothic" pitchFamily="34" charset="0"/>
              </a:rPr>
              <a:t>have </a:t>
            </a:r>
            <a:r>
              <a:rPr lang="en-US" altLang="en-US" sz="1600" b="1" i="1" dirty="0" smtClean="0">
                <a:solidFill>
                  <a:srgbClr val="0070C0"/>
                </a:solidFill>
                <a:latin typeface="Century Gothic" pitchFamily="34" charset="0"/>
              </a:rPr>
              <a:t>provided to sponsors during the development of forecasting methods or forecasts.</a:t>
            </a:r>
            <a:endParaRPr lang="en-US" altLang="en-US" sz="1600" b="1" i="1" dirty="0">
              <a:solidFill>
                <a:srgbClr val="0070C0"/>
              </a:solidFill>
              <a:latin typeface="Century Gothic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343649" y="3765550"/>
            <a:ext cx="1905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343650" y="3253442"/>
            <a:ext cx="190500" cy="187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827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r>
              <a:rPr lang="en-US" sz="2000" dirty="0" smtClean="0"/>
              <a:t>(continued</a:t>
            </a:r>
            <a:r>
              <a:rPr lang="en-US" sz="20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6426"/>
            <a:ext cx="8094372" cy="4731511"/>
          </a:xfrm>
        </p:spPr>
        <p:txBody>
          <a:bodyPr>
            <a:noAutofit/>
          </a:bodyPr>
          <a:lstStyle/>
          <a:p>
            <a:r>
              <a:rPr lang="en-US" sz="2400" dirty="0" smtClean="0"/>
              <a:t>Other input files </a:t>
            </a:r>
          </a:p>
          <a:p>
            <a:pPr lvl="1"/>
            <a:r>
              <a:rPr lang="en-US" sz="2000" dirty="0" smtClean="0"/>
              <a:t>Fixed-</a:t>
            </a:r>
            <a:r>
              <a:rPr lang="en-US" sz="2000" dirty="0" err="1" smtClean="0"/>
              <a:t>guideway</a:t>
            </a:r>
            <a:r>
              <a:rPr lang="en-US" sz="2000" dirty="0" smtClean="0"/>
              <a:t> stations and selected bus stops (manually coded)</a:t>
            </a:r>
          </a:p>
          <a:p>
            <a:pPr lvl="2">
              <a:spcBef>
                <a:spcPts val="0"/>
              </a:spcBef>
            </a:pPr>
            <a:r>
              <a:rPr lang="en-US" sz="1800" dirty="0" smtClean="0"/>
              <a:t>Station name</a:t>
            </a:r>
          </a:p>
          <a:p>
            <a:pPr lvl="2">
              <a:spcBef>
                <a:spcPts val="0"/>
              </a:spcBef>
            </a:pPr>
            <a:r>
              <a:rPr lang="en-US" sz="1800" dirty="0"/>
              <a:t>Latitude and longitude</a:t>
            </a:r>
          </a:p>
          <a:p>
            <a:pPr lvl="2">
              <a:spcBef>
                <a:spcPts val="0"/>
              </a:spcBef>
            </a:pPr>
            <a:r>
              <a:rPr lang="en-US" sz="1800" dirty="0" smtClean="0"/>
              <a:t>GTFS </a:t>
            </a:r>
            <a:r>
              <a:rPr lang="en-US" sz="1800" dirty="0" err="1" smtClean="0"/>
              <a:t>stop_id</a:t>
            </a:r>
            <a:endParaRPr lang="en-US" sz="1800" dirty="0" smtClean="0"/>
          </a:p>
          <a:p>
            <a:pPr lvl="2">
              <a:spcBef>
                <a:spcPts val="0"/>
              </a:spcBef>
            </a:pPr>
            <a:r>
              <a:rPr lang="en-US" sz="1800" dirty="0" smtClean="0"/>
              <a:t>Station group</a:t>
            </a:r>
          </a:p>
          <a:p>
            <a:pPr lvl="2">
              <a:spcBef>
                <a:spcPts val="0"/>
              </a:spcBef>
            </a:pPr>
            <a:r>
              <a:rPr lang="en-US" sz="1800" dirty="0" smtClean="0"/>
              <a:t>Grade separation</a:t>
            </a:r>
          </a:p>
          <a:p>
            <a:pPr lvl="2">
              <a:spcBef>
                <a:spcPts val="0"/>
              </a:spcBef>
            </a:pPr>
            <a:r>
              <a:rPr lang="en-US" sz="1800" dirty="0" smtClean="0"/>
              <a:t>Boarding count </a:t>
            </a:r>
          </a:p>
          <a:p>
            <a:pPr lvl="2">
              <a:spcBef>
                <a:spcPts val="0"/>
              </a:spcBef>
            </a:pPr>
            <a:r>
              <a:rPr lang="en-US" sz="1800" dirty="0" smtClean="0"/>
              <a:t>Time penalties</a:t>
            </a:r>
          </a:p>
          <a:p>
            <a:pPr lvl="1"/>
            <a:r>
              <a:rPr lang="en-US" sz="2000" dirty="0" smtClean="0"/>
              <a:t>Definitions of districts (manually coded)</a:t>
            </a:r>
          </a:p>
          <a:p>
            <a:pPr lvl="2"/>
            <a:r>
              <a:rPr lang="en-US" sz="1800" dirty="0" smtClean="0"/>
              <a:t>Aggregations of census zones</a:t>
            </a:r>
          </a:p>
          <a:p>
            <a:pPr lvl="2"/>
            <a:r>
              <a:rPr lang="en-US" sz="1800" dirty="0" smtClean="0"/>
              <a:t>Uses within STOPS</a:t>
            </a:r>
          </a:p>
          <a:p>
            <a:pPr lvl="3"/>
            <a:r>
              <a:rPr lang="en-US" sz="1600" dirty="0" smtClean="0"/>
              <a:t>Calibration of attraction-district transit constants in mode choice</a:t>
            </a:r>
          </a:p>
          <a:p>
            <a:pPr lvl="3"/>
            <a:r>
              <a:rPr lang="en-US" sz="1600" dirty="0" smtClean="0"/>
              <a:t>For growth factoring CTPP flows with population &amp; employment changes</a:t>
            </a:r>
          </a:p>
          <a:p>
            <a:pPr lvl="3"/>
            <a:r>
              <a:rPr lang="en-US" sz="1600" dirty="0" smtClean="0"/>
              <a:t>For reporting of the forecasts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1863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forecast-ready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Testing and core adjustments</a:t>
            </a:r>
          </a:p>
          <a:p>
            <a:pPr lvl="1"/>
            <a:r>
              <a:rPr lang="en-US" sz="2600" dirty="0" smtClean="0"/>
              <a:t>Start simple</a:t>
            </a:r>
          </a:p>
          <a:p>
            <a:pPr lvl="2"/>
            <a:r>
              <a:rPr lang="en-US" sz="2200" dirty="0" smtClean="0"/>
              <a:t>Current year demographics</a:t>
            </a:r>
          </a:p>
          <a:p>
            <a:pPr lvl="2"/>
            <a:r>
              <a:rPr lang="en-US" sz="2200" dirty="0" smtClean="0"/>
              <a:t>Existing transit system</a:t>
            </a:r>
          </a:p>
          <a:p>
            <a:pPr lvl="2"/>
            <a:r>
              <a:rPr lang="en-US" sz="2200" dirty="0" smtClean="0"/>
              <a:t>Required input data (CTPP, GTFS, station file, district file, total unlinked trips)</a:t>
            </a:r>
          </a:p>
          <a:p>
            <a:pPr lvl="2"/>
            <a:r>
              <a:rPr lang="en-US" sz="2200" dirty="0" smtClean="0"/>
              <a:t>Count data (existing fixed-</a:t>
            </a:r>
            <a:r>
              <a:rPr lang="en-US" sz="2200" dirty="0" err="1" smtClean="0"/>
              <a:t>guideway</a:t>
            </a:r>
            <a:r>
              <a:rPr lang="en-US" sz="2200" dirty="0" smtClean="0"/>
              <a:t> stations) </a:t>
            </a:r>
          </a:p>
          <a:p>
            <a:pPr lvl="2"/>
            <a:r>
              <a:rPr lang="en-US" sz="2200" dirty="0" smtClean="0"/>
              <a:t>Station-group calibration approach set to “01-No Group Calibration”</a:t>
            </a:r>
          </a:p>
          <a:p>
            <a:pPr lvl="1"/>
            <a:r>
              <a:rPr lang="en-US" sz="2600" dirty="0" smtClean="0"/>
              <a:t>Make adjustments beginning with error correction and ending with fine-tuning</a:t>
            </a:r>
          </a:p>
          <a:p>
            <a:r>
              <a:rPr lang="en-US" sz="3000" dirty="0" smtClean="0"/>
              <a:t>Station group adjustments and final review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4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and core adjustments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CTPP district calibration and total unlinked trips, </a:t>
            </a:r>
            <a:r>
              <a:rPr lang="en-US" b="1" i="1" dirty="0" smtClean="0"/>
              <a:t>no</a:t>
            </a:r>
            <a:r>
              <a:rPr lang="en-US" dirty="0" smtClean="0"/>
              <a:t> station group calibration</a:t>
            </a:r>
          </a:p>
          <a:p>
            <a:r>
              <a:rPr lang="en-US" dirty="0" smtClean="0"/>
              <a:t>If problems with getting </a:t>
            </a:r>
            <a:r>
              <a:rPr lang="en-US" b="1" i="1" dirty="0" smtClean="0"/>
              <a:t>unadjusted</a:t>
            </a:r>
            <a:r>
              <a:rPr lang="en-US" dirty="0" smtClean="0"/>
              <a:t> STOPS estimates to match observed regional unlinked trips or station group </a:t>
            </a:r>
            <a:r>
              <a:rPr lang="en-US" dirty="0" err="1" smtClean="0"/>
              <a:t>boardings</a:t>
            </a:r>
            <a:r>
              <a:rPr lang="en-US" dirty="0" smtClean="0"/>
              <a:t>, look for:</a:t>
            </a:r>
          </a:p>
          <a:p>
            <a:pPr lvl="1"/>
            <a:r>
              <a:rPr lang="en-US" dirty="0" smtClean="0"/>
              <a:t>Mechanical errors</a:t>
            </a:r>
          </a:p>
          <a:p>
            <a:pPr lvl="1"/>
            <a:r>
              <a:rPr lang="en-US" dirty="0" smtClean="0"/>
              <a:t>Missing attribute information (time, cost, user preferences) that describe components of the transit system </a:t>
            </a:r>
          </a:p>
          <a:p>
            <a:pPr lvl="1"/>
            <a:r>
              <a:rPr lang="en-US" dirty="0" smtClean="0"/>
              <a:t>Special markets not represented in STOPS (and ought not match)</a:t>
            </a:r>
          </a:p>
          <a:p>
            <a:pPr lvl="1"/>
            <a:r>
              <a:rPr lang="en-US" dirty="0" smtClean="0"/>
              <a:t>Problems with “observed” data</a:t>
            </a:r>
          </a:p>
          <a:p>
            <a:r>
              <a:rPr lang="en-US" dirty="0" smtClean="0"/>
              <a:t>Repeat until confident that STOPS understands markets as well as possible before introducing station group boarding calibration</a:t>
            </a:r>
          </a:p>
        </p:txBody>
      </p:sp>
    </p:spTree>
    <p:extLst>
      <p:ext uri="{BB962C8B-B14F-4D97-AF65-F5344CB8AC3E}">
        <p14:creationId xmlns:p14="http://schemas.microsoft.com/office/powerpoint/2010/main" val="98835388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Testing: assessment of fit to the data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Basic measures – predicted versus actual: </a:t>
            </a:r>
          </a:p>
          <a:p>
            <a:pPr lvl="1"/>
            <a:r>
              <a:rPr lang="en-US" sz="2400" dirty="0" smtClean="0"/>
              <a:t>Total </a:t>
            </a:r>
            <a:r>
              <a:rPr lang="en-US" sz="2400" u="sng" dirty="0" smtClean="0"/>
              <a:t>unadjusted</a:t>
            </a:r>
            <a:r>
              <a:rPr lang="en-US" sz="2400" dirty="0" smtClean="0"/>
              <a:t> system-wide unlinked trips</a:t>
            </a:r>
          </a:p>
          <a:p>
            <a:pPr lvl="1"/>
            <a:r>
              <a:rPr lang="en-US" sz="2400" dirty="0" err="1" smtClean="0"/>
              <a:t>Boardings</a:t>
            </a:r>
            <a:r>
              <a:rPr lang="en-US" sz="2400" dirty="0" smtClean="0"/>
              <a:t> by station-group</a:t>
            </a:r>
          </a:p>
          <a:p>
            <a:pPr lvl="1"/>
            <a:r>
              <a:rPr lang="en-US" sz="2400" dirty="0" err="1" smtClean="0"/>
              <a:t>Boardings</a:t>
            </a:r>
            <a:r>
              <a:rPr lang="en-US" sz="2400" dirty="0" smtClean="0"/>
              <a:t> on individual routes</a:t>
            </a:r>
          </a:p>
          <a:p>
            <a:r>
              <a:rPr lang="en-US" sz="2800" dirty="0" smtClean="0"/>
              <a:t>Advanced measures (if data are available) – predicted vs. actual:</a:t>
            </a:r>
          </a:p>
          <a:p>
            <a:pPr lvl="1"/>
            <a:r>
              <a:rPr lang="en-US" sz="2400" dirty="0" smtClean="0"/>
              <a:t>District-to-district linked trips</a:t>
            </a:r>
          </a:p>
          <a:p>
            <a:pPr lvl="1"/>
            <a:r>
              <a:rPr lang="en-US" sz="2400" dirty="0" smtClean="0"/>
              <a:t>Station-group to station-group unlinked transit trips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57215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calibration: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assessment </a:t>
            </a:r>
            <a:r>
              <a:rPr lang="en-US" sz="3200" dirty="0"/>
              <a:t>of fit to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Aft>
                <a:spcPts val="1800"/>
              </a:spcAft>
            </a:pPr>
            <a:r>
              <a:rPr lang="en-US" dirty="0" smtClean="0"/>
              <a:t>Total unadjusted system-wide unlinked trips</a:t>
            </a:r>
          </a:p>
          <a:p>
            <a:pPr lvl="1">
              <a:spcAft>
                <a:spcPts val="1800"/>
              </a:spcAft>
            </a:pPr>
            <a:r>
              <a:rPr lang="en-US" dirty="0" smtClean="0"/>
              <a:t>Regional calibration factor computed by STOPS</a:t>
            </a:r>
          </a:p>
          <a:p>
            <a:pPr marL="857250" lvl="2" indent="0">
              <a:buNone/>
            </a:pPr>
            <a:r>
              <a:rPr lang="en-US" dirty="0" smtClean="0"/>
              <a:t>		target unlinked transit trips </a:t>
            </a:r>
          </a:p>
          <a:p>
            <a:pPr marL="857250" lvl="2" indent="0">
              <a:buNone/>
            </a:pPr>
            <a:r>
              <a:rPr lang="en-US" dirty="0" smtClean="0"/>
              <a:t>Factor  =  --------------------------------------</a:t>
            </a:r>
            <a:endParaRPr lang="en-US" dirty="0"/>
          </a:p>
          <a:p>
            <a:pPr marL="857250" lvl="2" indent="0">
              <a:buNone/>
            </a:pPr>
            <a:r>
              <a:rPr lang="en-US" dirty="0" smtClean="0"/>
              <a:t>		 raw unlinked transit trips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Goal: modest calibration factor in the range of 0.7 to 1.3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Factors outside the range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Not necessarily fatal but need to be investigated and understood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Most likely cause is transfer rate that is different from assumption of 1.4 assumed by STOPS in calculation of linked trips from system-wide unlinked trips (when the user does not provide information on system-wide linked trips)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Remedy: specify the number of system-wide linked HBW trips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09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1" descr="image0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4" b="72493"/>
          <a:stretch/>
        </p:blipFill>
        <p:spPr bwMode="auto">
          <a:xfrm>
            <a:off x="4209848" y="2060620"/>
            <a:ext cx="4934152" cy="1629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</a:t>
            </a:r>
            <a:r>
              <a:rPr lang="en-US" dirty="0"/>
              <a:t>of fit to the </a:t>
            </a:r>
            <a:r>
              <a:rPr lang="en-US" dirty="0" smtClean="0"/>
              <a:t>data </a:t>
            </a:r>
            <a:r>
              <a:rPr lang="en-US" sz="2000" dirty="0" smtClean="0"/>
              <a:t>(continued)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926" y="1559305"/>
            <a:ext cx="3227587" cy="3321788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  <a:buClrTx/>
              <a:buSzPct val="100000"/>
              <a:buBlip>
                <a:blip r:embed="rId3"/>
              </a:buBlip>
            </a:pPr>
            <a:r>
              <a:rPr lang="en-US" sz="2400" b="0" dirty="0" smtClean="0">
                <a:solidFill>
                  <a:srgbClr val="004573"/>
                </a:solidFill>
                <a:latin typeface="Gill Sans MT"/>
              </a:rPr>
              <a:t>Table 2.04 reports results without any station-group calibration</a:t>
            </a:r>
            <a:endParaRPr lang="en-US" sz="2400" b="0" dirty="0">
              <a:solidFill>
                <a:srgbClr val="004573"/>
              </a:solidFill>
              <a:latin typeface="Gill Sans MT"/>
            </a:endParaRPr>
          </a:p>
          <a:p>
            <a:pPr>
              <a:spcBef>
                <a:spcPts val="1000"/>
              </a:spcBef>
              <a:buClr>
                <a:srgbClr val="213B65"/>
              </a:buClr>
            </a:pPr>
            <a:r>
              <a:rPr lang="en-US" sz="2400" b="0" dirty="0" smtClean="0">
                <a:solidFill>
                  <a:srgbClr val="004573"/>
                </a:solidFill>
                <a:latin typeface="Gill Sans MT"/>
              </a:rPr>
              <a:t>Regional calibration factor is between 0.7 and 1.3</a:t>
            </a:r>
          </a:p>
          <a:p>
            <a:pPr>
              <a:spcBef>
                <a:spcPts val="1000"/>
              </a:spcBef>
              <a:buClr>
                <a:srgbClr val="213B65"/>
              </a:buClr>
            </a:pP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 rot="16200000">
            <a:off x="5993570" y="3215283"/>
            <a:ext cx="361741" cy="7636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 descr="C:\Users\william.woodford\AppData\Local\Microsoft\Windows\Temporary Internet Files\Content.IE5\SJIW7WOG\MC90044131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478" y="2856923"/>
            <a:ext cx="1118650" cy="111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34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of fit to the data </a:t>
            </a:r>
            <a:r>
              <a:rPr lang="en-US" sz="20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075" y="1215596"/>
            <a:ext cx="8687942" cy="45593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Boardings</a:t>
            </a:r>
            <a:r>
              <a:rPr lang="en-US" dirty="0"/>
              <a:t> by </a:t>
            </a:r>
            <a:r>
              <a:rPr lang="en-US" dirty="0" smtClean="0"/>
              <a:t>station-group </a:t>
            </a:r>
          </a:p>
          <a:p>
            <a:pPr lvl="1"/>
            <a:r>
              <a:rPr lang="en-US" dirty="0" smtClean="0"/>
              <a:t>Comparisons</a:t>
            </a:r>
            <a:endParaRPr lang="en-US" dirty="0"/>
          </a:p>
          <a:p>
            <a:pPr lvl="2"/>
            <a:r>
              <a:rPr lang="en-US" dirty="0"/>
              <a:t>For existing fixed-</a:t>
            </a:r>
            <a:r>
              <a:rPr lang="en-US" dirty="0" err="1"/>
              <a:t>guideway</a:t>
            </a:r>
            <a:r>
              <a:rPr lang="en-US" dirty="0"/>
              <a:t> </a:t>
            </a:r>
            <a:r>
              <a:rPr lang="en-US" dirty="0" smtClean="0"/>
              <a:t>stations (required by FTA)</a:t>
            </a:r>
            <a:endParaRPr lang="en-US" dirty="0"/>
          </a:p>
          <a:p>
            <a:pPr lvl="2"/>
            <a:r>
              <a:rPr lang="en-US" dirty="0"/>
              <a:t>For bus stops in a </a:t>
            </a:r>
            <a:r>
              <a:rPr lang="en-US" dirty="0" smtClean="0"/>
              <a:t>subarea (good practice)</a:t>
            </a:r>
          </a:p>
          <a:p>
            <a:pPr lvl="1"/>
            <a:r>
              <a:rPr lang="en-US" dirty="0" smtClean="0"/>
              <a:t>Goal is to </a:t>
            </a:r>
            <a:r>
              <a:rPr lang="en-US" dirty="0"/>
              <a:t>have </a:t>
            </a:r>
            <a:r>
              <a:rPr lang="en-US" dirty="0" smtClean="0"/>
              <a:t>station </a:t>
            </a:r>
            <a:r>
              <a:rPr lang="en-US" dirty="0"/>
              <a:t>group </a:t>
            </a:r>
            <a:r>
              <a:rPr lang="en-US" dirty="0" err="1" smtClean="0"/>
              <a:t>boardings</a:t>
            </a:r>
            <a:r>
              <a:rPr lang="en-US" dirty="0" smtClean="0"/>
              <a:t>* differ </a:t>
            </a:r>
            <a:r>
              <a:rPr lang="en-US" dirty="0"/>
              <a:t>from </a:t>
            </a:r>
            <a:r>
              <a:rPr lang="en-US" dirty="0" smtClean="0"/>
              <a:t>goals </a:t>
            </a:r>
            <a:r>
              <a:rPr lang="en-US" dirty="0"/>
              <a:t>by </a:t>
            </a:r>
            <a:r>
              <a:rPr lang="en-US" dirty="0" smtClean="0"/>
              <a:t>40</a:t>
            </a:r>
            <a:r>
              <a:rPr lang="en-US" dirty="0"/>
              <a:t>% or less so that </a:t>
            </a:r>
            <a:r>
              <a:rPr lang="en-US" dirty="0" smtClean="0"/>
              <a:t>when station </a:t>
            </a:r>
            <a:r>
              <a:rPr lang="en-US" dirty="0"/>
              <a:t>group calibration is </a:t>
            </a:r>
            <a:r>
              <a:rPr lang="en-US" dirty="0" smtClean="0"/>
              <a:t>applied it will fine-tune </a:t>
            </a:r>
            <a:r>
              <a:rPr lang="en-US" dirty="0"/>
              <a:t>results rather </a:t>
            </a:r>
            <a:r>
              <a:rPr lang="en-US" dirty="0" smtClean="0"/>
              <a:t>than make </a:t>
            </a:r>
            <a:r>
              <a:rPr lang="en-US" dirty="0"/>
              <a:t>major </a:t>
            </a:r>
            <a:r>
              <a:rPr lang="en-US" dirty="0" smtClean="0"/>
              <a:t>adjustments</a:t>
            </a:r>
          </a:p>
          <a:p>
            <a:pPr lvl="1"/>
            <a:r>
              <a:rPr lang="en-US" dirty="0" smtClean="0"/>
              <a:t>Focus attention on:</a:t>
            </a:r>
          </a:p>
          <a:p>
            <a:pPr lvl="2"/>
            <a:r>
              <a:rPr lang="en-US" dirty="0" smtClean="0"/>
              <a:t>High-volume station groups</a:t>
            </a:r>
          </a:p>
          <a:p>
            <a:pPr lvl="2"/>
            <a:r>
              <a:rPr lang="en-US" dirty="0" smtClean="0"/>
              <a:t>Station groups that will influence trips-on-project forecasts</a:t>
            </a:r>
          </a:p>
          <a:p>
            <a:pPr lvl="1"/>
            <a:r>
              <a:rPr lang="en-US" dirty="0" smtClean="0"/>
              <a:t>Factors outside of range, minimize risk to project forecasts</a:t>
            </a:r>
          </a:p>
          <a:p>
            <a:pPr lvl="2"/>
            <a:r>
              <a:rPr lang="en-US" dirty="0" smtClean="0"/>
              <a:t>Identify other factors affecting station use and represent with time penalties</a:t>
            </a:r>
          </a:p>
          <a:p>
            <a:pPr lvl="2"/>
            <a:r>
              <a:rPr lang="en-US" dirty="0" smtClean="0"/>
              <a:t>Include project stations and </a:t>
            </a:r>
            <a:r>
              <a:rPr lang="en-US" b="1" i="1" dirty="0" smtClean="0"/>
              <a:t>all</a:t>
            </a:r>
            <a:r>
              <a:rPr lang="en-US" dirty="0" smtClean="0"/>
              <a:t> nearby stations or stops in same group</a:t>
            </a:r>
          </a:p>
          <a:p>
            <a:pPr lvl="2"/>
            <a:r>
              <a:rPr lang="en-US" dirty="0" smtClean="0"/>
              <a:t>Plan on using station group calibration methods 6, 7, or 8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8184" y="5807769"/>
            <a:ext cx="5728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4573"/>
                </a:solidFill>
              </a:rPr>
              <a:t>*</a:t>
            </a:r>
            <a:r>
              <a:rPr lang="en-US" sz="1600" dirty="0" smtClean="0">
                <a:solidFill>
                  <a:srgbClr val="004573"/>
                </a:solidFill>
              </a:rPr>
              <a:t>	</a:t>
            </a:r>
            <a:r>
              <a:rPr lang="en-US" sz="1600" b="1" i="1" dirty="0" smtClean="0">
                <a:solidFill>
                  <a:srgbClr val="004573"/>
                </a:solidFill>
              </a:rPr>
              <a:t>Remember</a:t>
            </a:r>
            <a:r>
              <a:rPr lang="en-US" sz="1600" b="1" i="1" dirty="0" smtClean="0">
                <a:solidFill>
                  <a:srgbClr val="004573"/>
                </a:solidFill>
              </a:rPr>
              <a:t>, at this stage, station-group calibration is </a:t>
            </a:r>
            <a:r>
              <a:rPr lang="en-US" sz="1600" b="1" i="1" dirty="0" smtClean="0">
                <a:solidFill>
                  <a:srgbClr val="004573"/>
                </a:solidFill>
              </a:rPr>
              <a:t>	set to option 01 - no </a:t>
            </a:r>
            <a:r>
              <a:rPr lang="en-US" sz="1600" b="1" i="1" dirty="0" smtClean="0">
                <a:solidFill>
                  <a:srgbClr val="004573"/>
                </a:solidFill>
              </a:rPr>
              <a:t>calibration</a:t>
            </a:r>
            <a:endParaRPr lang="en-US" sz="1600" b="1" i="1" dirty="0">
              <a:solidFill>
                <a:srgbClr val="0045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90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1" descr="image0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4" b="27361"/>
          <a:stretch/>
        </p:blipFill>
        <p:spPr bwMode="auto">
          <a:xfrm>
            <a:off x="3352242" y="1553379"/>
            <a:ext cx="5791757" cy="348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of fit to the data </a:t>
            </a:r>
            <a:r>
              <a:rPr lang="en-US" sz="20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075" y="1553379"/>
            <a:ext cx="3227587" cy="382999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  <a:buClrTx/>
              <a:buSzPct val="100000"/>
              <a:buBlip>
                <a:blip r:embed="rId3"/>
              </a:buBlip>
            </a:pPr>
            <a:r>
              <a:rPr lang="en-US" sz="2400" b="0" dirty="0" smtClean="0">
                <a:solidFill>
                  <a:srgbClr val="004573"/>
                </a:solidFill>
                <a:latin typeface="Gill Sans MT"/>
              </a:rPr>
              <a:t>Table 2.04 </a:t>
            </a:r>
            <a:r>
              <a:rPr lang="en-US" sz="1800" b="0" dirty="0" smtClean="0">
                <a:solidFill>
                  <a:srgbClr val="004573"/>
                </a:solidFill>
                <a:latin typeface="Gill Sans MT"/>
              </a:rPr>
              <a:t>(continued)</a:t>
            </a:r>
            <a:r>
              <a:rPr lang="en-US" sz="2400" b="0" dirty="0" smtClean="0">
                <a:solidFill>
                  <a:srgbClr val="004573"/>
                </a:solidFill>
                <a:latin typeface="Gill Sans MT"/>
              </a:rPr>
              <a:t> reports results without any station-group calibration</a:t>
            </a:r>
          </a:p>
          <a:p>
            <a:pPr>
              <a:spcBef>
                <a:spcPts val="2400"/>
              </a:spcBef>
              <a:buClrTx/>
            </a:pPr>
            <a:r>
              <a:rPr lang="en-US" sz="2400" dirty="0" smtClean="0"/>
              <a:t>Pre-station- </a:t>
            </a:r>
            <a:r>
              <a:rPr lang="en-US" sz="2400" dirty="0"/>
              <a:t>calibration group </a:t>
            </a:r>
            <a:r>
              <a:rPr lang="en-US" sz="2400" dirty="0" err="1"/>
              <a:t>boardings</a:t>
            </a:r>
            <a:r>
              <a:rPr lang="en-US" sz="2400" dirty="0"/>
              <a:t> differ from </a:t>
            </a:r>
            <a:r>
              <a:rPr lang="en-US" sz="2400" dirty="0" smtClean="0"/>
              <a:t>goals </a:t>
            </a:r>
            <a:r>
              <a:rPr lang="en-US" sz="2400" dirty="0"/>
              <a:t>by </a:t>
            </a:r>
            <a:r>
              <a:rPr lang="en-US" sz="2400" dirty="0" smtClean="0"/>
              <a:t>less than 30%</a:t>
            </a:r>
            <a:endParaRPr lang="en-US" sz="2400" b="0" dirty="0" smtClean="0">
              <a:solidFill>
                <a:srgbClr val="004573"/>
              </a:solidFill>
              <a:latin typeface="Gill Sans MT"/>
            </a:endParaRPr>
          </a:p>
        </p:txBody>
      </p:sp>
      <p:sp>
        <p:nvSpPr>
          <p:cNvPr id="7" name="Oval 6"/>
          <p:cNvSpPr/>
          <p:nvPr/>
        </p:nvSpPr>
        <p:spPr>
          <a:xfrm rot="16200000">
            <a:off x="5458343" y="2398858"/>
            <a:ext cx="361741" cy="7636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 descr="C:\Users\william.woodford\AppData\Local\Microsoft\Windows\Temporary Internet Files\Content.IE5\SJIW7WOG\MC90044131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856" y="1939168"/>
            <a:ext cx="1118650" cy="111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william.woodford\AppData\Local\Microsoft\Windows\Temporary Internet Files\Content.IE5\SJIW7WOG\MC90044131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046" y="3802046"/>
            <a:ext cx="1118650" cy="111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 rot="16200000">
            <a:off x="4495734" y="3757088"/>
            <a:ext cx="563914" cy="17356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7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of fit to the data </a:t>
            </a:r>
            <a:r>
              <a:rPr lang="en-US" sz="20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Boardings</a:t>
            </a:r>
            <a:r>
              <a:rPr lang="en-US" sz="2800" dirty="0" smtClean="0"/>
              <a:t> on individual routes</a:t>
            </a:r>
          </a:p>
          <a:p>
            <a:pPr lvl="1"/>
            <a:r>
              <a:rPr lang="en-US" sz="2400" dirty="0" smtClean="0"/>
              <a:t>Comparisons</a:t>
            </a:r>
          </a:p>
          <a:p>
            <a:pPr lvl="2"/>
            <a:r>
              <a:rPr lang="en-US" sz="2000" dirty="0" smtClean="0"/>
              <a:t>Table 10.01 – predicted total </a:t>
            </a:r>
            <a:r>
              <a:rPr lang="en-US" sz="2000" dirty="0" err="1" smtClean="0"/>
              <a:t>boardings</a:t>
            </a:r>
            <a:r>
              <a:rPr lang="en-US" sz="2000" dirty="0" smtClean="0"/>
              <a:t> by route and access mode</a:t>
            </a:r>
          </a:p>
          <a:p>
            <a:pPr lvl="2"/>
            <a:r>
              <a:rPr lang="en-US" sz="2000" dirty="0" smtClean="0"/>
              <a:t>Compare predicted </a:t>
            </a:r>
            <a:r>
              <a:rPr lang="en-US" sz="2000" dirty="0" err="1" smtClean="0"/>
              <a:t>boardings</a:t>
            </a:r>
            <a:r>
              <a:rPr lang="en-US" sz="2000" dirty="0" smtClean="0"/>
              <a:t> for the existing system against actual </a:t>
            </a:r>
            <a:r>
              <a:rPr lang="en-US" sz="2000" dirty="0" err="1" smtClean="0"/>
              <a:t>boardings</a:t>
            </a:r>
            <a:endParaRPr lang="en-US" sz="2000" dirty="0" smtClean="0"/>
          </a:p>
          <a:p>
            <a:pPr lvl="1"/>
            <a:r>
              <a:rPr lang="en-US" sz="2400" dirty="0" smtClean="0"/>
              <a:t>Goals</a:t>
            </a:r>
          </a:p>
          <a:p>
            <a:pPr lvl="2"/>
            <a:r>
              <a:rPr lang="en-US" sz="2000" dirty="0" smtClean="0"/>
              <a:t>For routes (in some cases, groups of routes) in the project corridor: ±30 %</a:t>
            </a:r>
          </a:p>
          <a:p>
            <a:pPr lvl="2"/>
            <a:r>
              <a:rPr lang="en-US" sz="2000" dirty="0" smtClean="0"/>
              <a:t>For routes elsewhere: correct order of magnitude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4459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Advanced assessment </a:t>
            </a:r>
            <a:r>
              <a:rPr lang="en-US" sz="3600" dirty="0"/>
              <a:t>of fit to the </a:t>
            </a:r>
            <a:r>
              <a:rPr lang="en-US" sz="3600" dirty="0" smtClean="0"/>
              <a:t>data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With a reliable on-board survey dataset, tabulate:</a:t>
            </a:r>
          </a:p>
          <a:p>
            <a:pPr lvl="1"/>
            <a:r>
              <a:rPr lang="en-US" sz="2000" dirty="0" smtClean="0"/>
              <a:t>District-to-district linked trips by:</a:t>
            </a:r>
          </a:p>
          <a:p>
            <a:pPr lvl="2"/>
            <a:r>
              <a:rPr lang="en-US" sz="1800" dirty="0" smtClean="0"/>
              <a:t>Trip purpose</a:t>
            </a:r>
          </a:p>
          <a:p>
            <a:pPr lvl="2">
              <a:spcBef>
                <a:spcPts val="0"/>
              </a:spcBef>
            </a:pPr>
            <a:r>
              <a:rPr lang="en-US" sz="1800" dirty="0" smtClean="0"/>
              <a:t>Access mode</a:t>
            </a:r>
          </a:p>
          <a:p>
            <a:pPr lvl="2">
              <a:spcBef>
                <a:spcPts val="0"/>
              </a:spcBef>
            </a:pPr>
            <a:r>
              <a:rPr lang="en-US" sz="1800" dirty="0" smtClean="0"/>
              <a:t>Path type</a:t>
            </a:r>
          </a:p>
          <a:p>
            <a:pPr lvl="2">
              <a:spcBef>
                <a:spcPts val="0"/>
              </a:spcBef>
            </a:pPr>
            <a:r>
              <a:rPr lang="en-US" sz="1800" dirty="0" smtClean="0"/>
              <a:t>Autos owned</a:t>
            </a:r>
          </a:p>
          <a:p>
            <a:r>
              <a:rPr lang="en-US" sz="2400" dirty="0" smtClean="0"/>
              <a:t>With reliable data on station-to-station unlinked trips, tabulate:</a:t>
            </a:r>
          </a:p>
          <a:p>
            <a:pPr lvl="1"/>
            <a:r>
              <a:rPr lang="en-US" sz="2000" dirty="0" smtClean="0"/>
              <a:t>Station-group to station-group unlinked trips</a:t>
            </a:r>
          </a:p>
          <a:p>
            <a:r>
              <a:rPr lang="en-US" sz="2400" dirty="0" smtClean="0"/>
              <a:t>Compare against analogous tables from the STOPS report file</a:t>
            </a:r>
          </a:p>
          <a:p>
            <a:pPr lvl="1">
              <a:spcBef>
                <a:spcPts val="200"/>
              </a:spcBef>
            </a:pPr>
            <a:r>
              <a:rPr lang="en-US" sz="2000" dirty="0" smtClean="0"/>
              <a:t>District-to-district:  Tables 15.01 through 350.01</a:t>
            </a:r>
          </a:p>
          <a:p>
            <a:pPr lvl="1">
              <a:spcBef>
                <a:spcPts val="200"/>
              </a:spcBef>
            </a:pPr>
            <a:r>
              <a:rPr lang="en-US" sz="2000" dirty="0" smtClean="0"/>
              <a:t>Station-group to station-group:  Table 3.01</a:t>
            </a:r>
          </a:p>
          <a:p>
            <a:pPr lvl="1">
              <a:spcBef>
                <a:spcPts val="200"/>
              </a:spcBef>
            </a:pPr>
            <a:r>
              <a:rPr lang="en-US" sz="2000" dirty="0" smtClean="0"/>
              <a:t>Station-to-station:  Tables 15.02 through 350.02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8095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FTA reviews of STOPS-based forecasts – fall 2014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Procedure</a:t>
            </a:r>
          </a:p>
          <a:p>
            <a:pPr lvl="1"/>
            <a:r>
              <a:rPr lang="en-US" sz="2400" dirty="0"/>
              <a:t>Triage review</a:t>
            </a:r>
          </a:p>
          <a:p>
            <a:pPr lvl="2"/>
            <a:r>
              <a:rPr lang="en-US" sz="2000" dirty="0"/>
              <a:t>Consistency of STOPS implementation with current recommendations</a:t>
            </a:r>
          </a:p>
          <a:p>
            <a:pPr lvl="2"/>
            <a:r>
              <a:rPr lang="en-US" sz="2000" dirty="0"/>
              <a:t>Plausibility of predictions of key ridership characteristics and trips on the project</a:t>
            </a:r>
          </a:p>
          <a:p>
            <a:pPr lvl="2"/>
            <a:r>
              <a:rPr lang="en-US" sz="2000" dirty="0"/>
              <a:t>Decision on detailed review</a:t>
            </a:r>
          </a:p>
          <a:p>
            <a:pPr lvl="1"/>
            <a:r>
              <a:rPr lang="en-US" sz="2400" dirty="0"/>
              <a:t>Detailed review</a:t>
            </a:r>
          </a:p>
          <a:p>
            <a:pPr lvl="2"/>
            <a:r>
              <a:rPr lang="en-US" sz="2000" dirty="0"/>
              <a:t>Potential sources of uncertainties</a:t>
            </a:r>
          </a:p>
          <a:p>
            <a:pPr lvl="2"/>
            <a:r>
              <a:rPr lang="en-US" sz="2000" dirty="0"/>
              <a:t>STOPS rerun(s) to test possible implications of uncertainties</a:t>
            </a:r>
          </a:p>
          <a:p>
            <a:pPr lvl="2"/>
            <a:r>
              <a:rPr lang="en-US" sz="2000" dirty="0"/>
              <a:t>Decision on further work with the project </a:t>
            </a:r>
            <a:r>
              <a:rPr lang="en-US" sz="2000" dirty="0" smtClean="0"/>
              <a:t>sponsor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370704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adjustments</a:t>
            </a:r>
            <a:r>
              <a:rPr lang="en-US" dirty="0" smtClean="0"/>
              <a:t>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r>
              <a:rPr lang="en-US" sz="2800" dirty="0" smtClean="0"/>
              <a:t>find and fix mechanical errors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075" y="1417637"/>
            <a:ext cx="8687942" cy="5104998"/>
          </a:xfrm>
        </p:spPr>
        <p:txBody>
          <a:bodyPr/>
          <a:lstStyle/>
          <a:p>
            <a:r>
              <a:rPr lang="en-US" sz="2800" dirty="0" smtClean="0"/>
              <a:t>Common mechanical errors</a:t>
            </a:r>
          </a:p>
          <a:p>
            <a:pPr lvl="1">
              <a:spcBef>
                <a:spcPts val="100"/>
              </a:spcBef>
            </a:pPr>
            <a:r>
              <a:rPr lang="en-US" sz="2000" dirty="0" smtClean="0"/>
              <a:t>Incorrect specification of geography type for CTPP data</a:t>
            </a:r>
          </a:p>
          <a:p>
            <a:pPr lvl="1">
              <a:spcBef>
                <a:spcPts val="100"/>
              </a:spcBef>
            </a:pPr>
            <a:r>
              <a:rPr lang="en-US" sz="2000" dirty="0" smtClean="0"/>
              <a:t>Missing or inconsistent zone-level population and employment </a:t>
            </a:r>
          </a:p>
          <a:p>
            <a:pPr lvl="1">
              <a:spcBef>
                <a:spcPts val="100"/>
              </a:spcBef>
            </a:pPr>
            <a:r>
              <a:rPr lang="en-US" sz="2000" dirty="0" smtClean="0"/>
              <a:t>Reliance on incorrect field in shape file to identify zone number  </a:t>
            </a:r>
          </a:p>
          <a:p>
            <a:pPr lvl="1">
              <a:spcBef>
                <a:spcPts val="100"/>
              </a:spcBef>
            </a:pPr>
            <a:r>
              <a:rPr lang="en-US" sz="2000" dirty="0"/>
              <a:t>Specified date not found in provided GTFS file(s)</a:t>
            </a:r>
          </a:p>
          <a:p>
            <a:pPr lvl="1">
              <a:spcBef>
                <a:spcPts val="100"/>
              </a:spcBef>
            </a:pPr>
            <a:r>
              <a:rPr lang="en-US" sz="2000" dirty="0"/>
              <a:t>Missing </a:t>
            </a:r>
            <a:r>
              <a:rPr lang="en-US" sz="2000" dirty="0" err="1"/>
              <a:t>stop_id’s</a:t>
            </a:r>
            <a:r>
              <a:rPr lang="en-US" sz="2000" dirty="0"/>
              <a:t> in the station file</a:t>
            </a:r>
          </a:p>
          <a:p>
            <a:pPr lvl="1">
              <a:spcBef>
                <a:spcPts val="100"/>
              </a:spcBef>
            </a:pPr>
            <a:r>
              <a:rPr lang="en-US" sz="2000" dirty="0"/>
              <a:t>Absent park-ride file where park-ride lots exist or will exist</a:t>
            </a:r>
          </a:p>
          <a:p>
            <a:pPr lvl="1">
              <a:spcBef>
                <a:spcPts val="100"/>
              </a:spcBef>
            </a:pPr>
            <a:r>
              <a:rPr lang="en-US" sz="2000" dirty="0" smtClean="0"/>
              <a:t>Coordinates in some files not in latitude-longitude system</a:t>
            </a:r>
          </a:p>
          <a:p>
            <a:pPr lvl="1">
              <a:spcBef>
                <a:spcPts val="100"/>
              </a:spcBef>
            </a:pPr>
            <a:r>
              <a:rPr lang="en-US" sz="2000" dirty="0" smtClean="0"/>
              <a:t>Inconsistent geographic coverage among:</a:t>
            </a:r>
          </a:p>
          <a:p>
            <a:pPr lvl="2">
              <a:spcBef>
                <a:spcPts val="300"/>
              </a:spcBef>
            </a:pPr>
            <a:r>
              <a:rPr lang="en-US" sz="1800" dirty="0" smtClean="0"/>
              <a:t>CTPP flows</a:t>
            </a:r>
          </a:p>
          <a:p>
            <a:pPr lvl="2">
              <a:spcBef>
                <a:spcPts val="0"/>
              </a:spcBef>
            </a:pPr>
            <a:r>
              <a:rPr lang="en-US" sz="1800" dirty="0" smtClean="0"/>
              <a:t>GTFS files</a:t>
            </a:r>
          </a:p>
          <a:p>
            <a:pPr lvl="2">
              <a:spcBef>
                <a:spcPts val="0"/>
              </a:spcBef>
            </a:pPr>
            <a:r>
              <a:rPr lang="en-US" sz="1800" dirty="0" smtClean="0"/>
              <a:t>Total unlinked and linked transit trips</a:t>
            </a:r>
          </a:p>
          <a:p>
            <a:pPr lvl="2">
              <a:spcBef>
                <a:spcPts val="0"/>
              </a:spcBef>
            </a:pPr>
            <a:r>
              <a:rPr lang="en-US" sz="1800" dirty="0" err="1" smtClean="0"/>
              <a:t>Boardings</a:t>
            </a:r>
            <a:r>
              <a:rPr lang="en-US" sz="1800" dirty="0" smtClean="0"/>
              <a:t> at stations and stops</a:t>
            </a:r>
          </a:p>
          <a:p>
            <a:pPr lvl="1">
              <a:spcBef>
                <a:spcPts val="100"/>
              </a:spcBef>
            </a:pPr>
            <a:r>
              <a:rPr lang="en-US" sz="2000" dirty="0" smtClean="0"/>
              <a:t>Changes to input files not captured in subsequent reapplication</a:t>
            </a:r>
          </a:p>
          <a:p>
            <a:pPr lvl="1">
              <a:spcBef>
                <a:spcPts val="100"/>
              </a:spcBef>
            </a:pPr>
            <a:r>
              <a:rPr lang="en-US" sz="2000" dirty="0"/>
              <a:t>GTFS filenames too </a:t>
            </a:r>
            <a:r>
              <a:rPr lang="en-US" sz="2000" dirty="0" smtClean="0"/>
              <a:t>long</a:t>
            </a:r>
          </a:p>
          <a:p>
            <a:pPr lvl="1">
              <a:spcBef>
                <a:spcPts val="3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93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adjustments: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address </a:t>
            </a:r>
            <a:r>
              <a:rPr lang="en-US" sz="2800" dirty="0" smtClean="0"/>
              <a:t>other problems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4980" cy="4525963"/>
          </a:xfrm>
        </p:spPr>
        <p:txBody>
          <a:bodyPr/>
          <a:lstStyle/>
          <a:p>
            <a:r>
              <a:rPr lang="en-US" sz="2400" dirty="0" smtClean="0"/>
              <a:t>Appropriate actions depend on the nature of the problem</a:t>
            </a:r>
          </a:p>
          <a:p>
            <a:pPr lvl="1"/>
            <a:r>
              <a:rPr lang="en-US" sz="2400" dirty="0" smtClean="0"/>
              <a:t>No action</a:t>
            </a:r>
          </a:p>
          <a:p>
            <a:pPr lvl="2">
              <a:spcBef>
                <a:spcPts val="100"/>
              </a:spcBef>
            </a:pPr>
            <a:r>
              <a:rPr lang="en-US" sz="2000" dirty="0" smtClean="0"/>
              <a:t>Problems relatively minor in extent or magnitude</a:t>
            </a:r>
          </a:p>
          <a:p>
            <a:pPr lvl="2">
              <a:spcBef>
                <a:spcPts val="100"/>
              </a:spcBef>
            </a:pPr>
            <a:r>
              <a:rPr lang="en-US" sz="2000" dirty="0" smtClean="0"/>
              <a:t>Calibration discrepancies not likely to affect project ridership</a:t>
            </a:r>
          </a:p>
          <a:p>
            <a:pPr lvl="1"/>
            <a:r>
              <a:rPr lang="en-US" sz="2400" dirty="0" smtClean="0"/>
              <a:t>Broad adjustments</a:t>
            </a:r>
          </a:p>
          <a:p>
            <a:pPr lvl="2">
              <a:spcBef>
                <a:spcPts val="100"/>
              </a:spcBef>
            </a:pPr>
            <a:r>
              <a:rPr lang="en-US" sz="2000" dirty="0" smtClean="0"/>
              <a:t>Refine estimate of region-wide unlinked transit trips</a:t>
            </a:r>
          </a:p>
          <a:p>
            <a:pPr lvl="2">
              <a:spcBef>
                <a:spcPts val="100"/>
              </a:spcBef>
            </a:pPr>
            <a:r>
              <a:rPr lang="en-US" sz="2000" dirty="0" smtClean="0"/>
              <a:t>Add estimate of linked transit trips by purpose</a:t>
            </a:r>
          </a:p>
          <a:p>
            <a:pPr lvl="2">
              <a:spcBef>
                <a:spcPts val="100"/>
              </a:spcBef>
            </a:pPr>
            <a:r>
              <a:rPr lang="en-US" sz="2000" dirty="0" smtClean="0"/>
              <a:t>Refine district definitions for CTPP transit-shares</a:t>
            </a:r>
          </a:p>
          <a:p>
            <a:pPr lvl="1"/>
            <a:r>
              <a:rPr lang="en-US" sz="2400" dirty="0" smtClean="0"/>
              <a:t>Specific adjustments</a:t>
            </a:r>
          </a:p>
          <a:p>
            <a:pPr lvl="2">
              <a:spcBef>
                <a:spcPts val="100"/>
              </a:spcBef>
            </a:pPr>
            <a:r>
              <a:rPr lang="en-US" sz="2000" dirty="0" smtClean="0"/>
              <a:t>Clone zones to improve grasp of growth patterns 2000</a:t>
            </a:r>
            <a:r>
              <a:rPr lang="en-US" sz="2000" dirty="0" smtClean="0">
                <a:sym typeface="Wingdings" panose="05000000000000000000" pitchFamily="2" charset="2"/>
              </a:rPr>
              <a:t>current</a:t>
            </a:r>
            <a:endParaRPr lang="en-US" sz="2000" dirty="0" smtClean="0"/>
          </a:p>
          <a:p>
            <a:pPr lvl="2">
              <a:spcBef>
                <a:spcPts val="100"/>
              </a:spcBef>
            </a:pPr>
            <a:r>
              <a:rPr lang="en-US" sz="2000" dirty="0" smtClean="0"/>
              <a:t>Refine station-groupings</a:t>
            </a:r>
            <a:endParaRPr lang="en-US" sz="2000" dirty="0"/>
          </a:p>
          <a:p>
            <a:pPr lvl="2">
              <a:spcBef>
                <a:spcPts val="100"/>
              </a:spcBef>
            </a:pPr>
            <a:r>
              <a:rPr lang="en-US" sz="2000" dirty="0" smtClean="0"/>
              <a:t>Represent additional </a:t>
            </a:r>
            <a:r>
              <a:rPr lang="en-US" sz="2000" dirty="0"/>
              <a:t>local conditions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7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en-US" sz="3100" dirty="0"/>
              <a:t>Refine estimate of region-wide unlinked transit </a:t>
            </a:r>
            <a:r>
              <a:rPr lang="en-US" sz="3100" dirty="0" smtClean="0"/>
              <a:t>trips</a:t>
            </a:r>
          </a:p>
          <a:p>
            <a:pPr lvl="1">
              <a:spcBef>
                <a:spcPts val="600"/>
              </a:spcBef>
            </a:pPr>
            <a:r>
              <a:rPr lang="en-US" sz="2600" dirty="0" smtClean="0"/>
              <a:t>In some situations, the correct number of unlinked transit trips may not be apparent</a:t>
            </a:r>
          </a:p>
          <a:p>
            <a:pPr lvl="2">
              <a:spcBef>
                <a:spcPts val="600"/>
              </a:spcBef>
            </a:pPr>
            <a:r>
              <a:rPr lang="en-US" sz="2300" dirty="0" smtClean="0"/>
              <a:t>STOPS application considers only a portion of the metropolitan area</a:t>
            </a:r>
          </a:p>
          <a:p>
            <a:pPr lvl="2">
              <a:spcBef>
                <a:spcPts val="600"/>
              </a:spcBef>
            </a:pPr>
            <a:r>
              <a:rPr lang="en-US" sz="2300" dirty="0" smtClean="0"/>
              <a:t>GTFS provided for a subset of all transit operators</a:t>
            </a:r>
          </a:p>
          <a:p>
            <a:pPr lvl="1">
              <a:spcBef>
                <a:spcPts val="600"/>
              </a:spcBef>
            </a:pPr>
            <a:r>
              <a:rPr lang="en-US" sz="2600" dirty="0" smtClean="0"/>
              <a:t>Remedy: initial run with best first estimate but then evaluate region-wide scaling, station </a:t>
            </a:r>
            <a:r>
              <a:rPr lang="en-US" sz="2600" dirty="0" err="1" smtClean="0"/>
              <a:t>boardings</a:t>
            </a:r>
            <a:r>
              <a:rPr lang="en-US" sz="2600" dirty="0" smtClean="0"/>
              <a:t>, route </a:t>
            </a:r>
            <a:r>
              <a:rPr lang="en-US" sz="2600" dirty="0" err="1" smtClean="0"/>
              <a:t>boardings</a:t>
            </a:r>
            <a:r>
              <a:rPr lang="en-US" sz="2600" dirty="0" smtClean="0"/>
              <a:t> to refine unlinked trip estimate to minimize all factoring</a:t>
            </a:r>
          </a:p>
          <a:p>
            <a:pPr>
              <a:spcBef>
                <a:spcPts val="600"/>
              </a:spcBef>
            </a:pPr>
            <a:r>
              <a:rPr lang="en-US" sz="3100" dirty="0"/>
              <a:t>Add estimate of linked transit trips by purpose</a:t>
            </a:r>
          </a:p>
          <a:p>
            <a:pPr lvl="1">
              <a:spcBef>
                <a:spcPts val="600"/>
              </a:spcBef>
            </a:pPr>
            <a:r>
              <a:rPr lang="en-US" sz="2600" dirty="0" smtClean="0"/>
              <a:t>When transfer rates substantially different from 1.4,  STOPS may need a heavy adjustment factor to match region-wide unlinked trips</a:t>
            </a:r>
          </a:p>
          <a:p>
            <a:pPr lvl="1">
              <a:spcBef>
                <a:spcPts val="600"/>
              </a:spcBef>
            </a:pPr>
            <a:r>
              <a:rPr lang="en-US" sz="2600" dirty="0" smtClean="0"/>
              <a:t>Remedy: Provide linked trip totals so that STOPS does not have to estimate linked trips by purpose</a:t>
            </a:r>
            <a:endParaRPr lang="en-US" sz="2600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36562"/>
            <a:ext cx="8229600" cy="981075"/>
          </a:xfrm>
        </p:spPr>
        <p:txBody>
          <a:bodyPr/>
          <a:lstStyle/>
          <a:p>
            <a:r>
              <a:rPr lang="en-US" dirty="0" smtClean="0"/>
              <a:t>Core adjustments: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address </a:t>
            </a:r>
            <a:r>
              <a:rPr lang="en-US" sz="2800" dirty="0" smtClean="0"/>
              <a:t>other </a:t>
            </a:r>
            <a:r>
              <a:rPr lang="en-US" sz="2800" dirty="0" smtClean="0"/>
              <a:t>problems </a:t>
            </a:r>
            <a:r>
              <a:rPr lang="en-US" sz="2000" dirty="0" smtClean="0"/>
              <a:t>(continued)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847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Refine district definitions for CTPP </a:t>
            </a:r>
            <a:r>
              <a:rPr lang="en-US" sz="2400" dirty="0" smtClean="0"/>
              <a:t>transit-shares</a:t>
            </a:r>
          </a:p>
          <a:p>
            <a:pPr lvl="1"/>
            <a:r>
              <a:rPr lang="en-US" sz="2000" dirty="0" smtClean="0"/>
              <a:t>Initial district level calibration may have missed key attraction locations:</a:t>
            </a:r>
          </a:p>
          <a:p>
            <a:pPr lvl="2"/>
            <a:r>
              <a:rPr lang="en-US" sz="1800" dirty="0" smtClean="0"/>
              <a:t>Specific high transit-share locations diluted inside a larger district</a:t>
            </a:r>
          </a:p>
          <a:p>
            <a:pPr lvl="2"/>
            <a:r>
              <a:rPr lang="en-US" sz="1800" dirty="0" smtClean="0"/>
              <a:t>Large, dispersed, low-transit areas co-mingled with denser, more urban,  moderate transit share areas</a:t>
            </a:r>
          </a:p>
          <a:p>
            <a:pPr lvl="1"/>
            <a:r>
              <a:rPr lang="en-US" sz="2000" dirty="0" smtClean="0"/>
              <a:t>Remedy</a:t>
            </a:r>
            <a:r>
              <a:rPr lang="en-US" sz="2000" dirty="0"/>
              <a:t>: </a:t>
            </a:r>
            <a:r>
              <a:rPr lang="en-US" sz="2000" dirty="0" smtClean="0"/>
              <a:t>revise district system to reflect:</a:t>
            </a:r>
          </a:p>
          <a:p>
            <a:pPr lvl="2"/>
            <a:r>
              <a:rPr lang="en-US" sz="1800" dirty="0" smtClean="0"/>
              <a:t>Distinct geographic areas with similar urban form</a:t>
            </a:r>
          </a:p>
          <a:p>
            <a:pPr lvl="2"/>
            <a:r>
              <a:rPr lang="en-US" sz="1800" dirty="0" smtClean="0"/>
              <a:t>Areas with particularly high or low existing transit shares</a:t>
            </a:r>
          </a:p>
          <a:p>
            <a:pPr lvl="1"/>
            <a:r>
              <a:rPr lang="en-US" sz="2000" dirty="0" smtClean="0"/>
              <a:t>Avoid creating too many districts</a:t>
            </a:r>
          </a:p>
          <a:p>
            <a:pPr lvl="2"/>
            <a:r>
              <a:rPr lang="en-US" sz="1800" dirty="0" smtClean="0"/>
              <a:t>CTPP transit trip estimates may become too “lumpy” in lower-ridership areas</a:t>
            </a:r>
          </a:p>
          <a:p>
            <a:pPr lvl="2"/>
            <a:r>
              <a:rPr lang="en-US" sz="1800" dirty="0" smtClean="0"/>
              <a:t>Human reviewers unable to grasp tables larger than </a:t>
            </a:r>
            <a:r>
              <a:rPr lang="en-US" sz="1800" dirty="0" smtClean="0"/>
              <a:t>20x20</a:t>
            </a:r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36562"/>
            <a:ext cx="8229600" cy="981075"/>
          </a:xfrm>
        </p:spPr>
        <p:txBody>
          <a:bodyPr/>
          <a:lstStyle/>
          <a:p>
            <a:r>
              <a:rPr lang="en-US" dirty="0"/>
              <a:t>Core adjustments:  </a:t>
            </a:r>
            <a:br>
              <a:rPr lang="en-US" dirty="0"/>
            </a:br>
            <a:r>
              <a:rPr lang="en-US" sz="2800" dirty="0"/>
              <a:t>address other problems </a:t>
            </a:r>
            <a:r>
              <a:rPr lang="en-US" sz="2000" dirty="0"/>
              <a:t>(continued)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014443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Clone zones to improve grasp of growth patterns 2000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 smtClean="0">
                <a:sym typeface="Wingdings" panose="05000000000000000000" pitchFamily="2" charset="2"/>
              </a:rPr>
              <a:t>current</a:t>
            </a:r>
          </a:p>
          <a:p>
            <a:pPr lvl="1"/>
            <a:r>
              <a:rPr lang="en-US" sz="2400" dirty="0" smtClean="0"/>
              <a:t>Zones with large change in population and employment may have changes in trip patterns that are greater than simple growth in trip ends</a:t>
            </a:r>
          </a:p>
          <a:p>
            <a:pPr lvl="2"/>
            <a:r>
              <a:rPr lang="en-US" sz="2000" dirty="0" smtClean="0"/>
              <a:t>Agrarian town </a:t>
            </a:r>
            <a:r>
              <a:rPr lang="en-US" sz="2000" dirty="0" smtClean="0">
                <a:sym typeface="Wingdings" panose="05000000000000000000" pitchFamily="2" charset="2"/>
              </a:rPr>
              <a:t>suburban bedroom community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Suburban bedroom community  major employment activity center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Employment center  mixed-use urban community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Remedy: clone zones to copy trip patterns from </a:t>
            </a:r>
            <a:r>
              <a:rPr lang="en-US" sz="2400" b="1" i="1" dirty="0" smtClean="0">
                <a:sym typeface="Wingdings" panose="05000000000000000000" pitchFamily="2" charset="2"/>
              </a:rPr>
              <a:t>nearby</a:t>
            </a:r>
            <a:r>
              <a:rPr lang="en-US" sz="2400" dirty="0" smtClean="0">
                <a:sym typeface="Wingdings" panose="05000000000000000000" pitchFamily="2" charset="2"/>
              </a:rPr>
              <a:t> areas that were similar in 2000 to what exists in the forecast year in the rapidly-growing zone</a:t>
            </a:r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36562"/>
            <a:ext cx="8229600" cy="981075"/>
          </a:xfrm>
        </p:spPr>
        <p:txBody>
          <a:bodyPr/>
          <a:lstStyle/>
          <a:p>
            <a:r>
              <a:rPr lang="en-US" dirty="0"/>
              <a:t>Core adjustments:  </a:t>
            </a:r>
            <a:br>
              <a:rPr lang="en-US" dirty="0"/>
            </a:br>
            <a:r>
              <a:rPr lang="en-US" sz="2800" dirty="0"/>
              <a:t>address other problems </a:t>
            </a:r>
            <a:r>
              <a:rPr lang="en-US" sz="2000" dirty="0"/>
              <a:t>(continued)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365965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Refine </a:t>
            </a:r>
            <a:r>
              <a:rPr lang="en-US" dirty="0" smtClean="0"/>
              <a:t>station/stop-groupings</a:t>
            </a:r>
          </a:p>
          <a:p>
            <a:pPr lvl="1"/>
            <a:r>
              <a:rPr lang="en-US" dirty="0"/>
              <a:t>Have </a:t>
            </a:r>
            <a:r>
              <a:rPr lang="en-US" dirty="0" smtClean="0"/>
              <a:t>station/stop </a:t>
            </a:r>
            <a:r>
              <a:rPr lang="en-US" dirty="0"/>
              <a:t>groups represent geographically contiguous </a:t>
            </a:r>
            <a:r>
              <a:rPr lang="en-US" dirty="0" smtClean="0"/>
              <a:t>areas organized around:</a:t>
            </a:r>
          </a:p>
          <a:p>
            <a:pPr lvl="2"/>
            <a:r>
              <a:rPr lang="en-US" dirty="0" smtClean="0"/>
              <a:t>Existing fixed </a:t>
            </a:r>
            <a:r>
              <a:rPr lang="en-US" dirty="0" err="1" smtClean="0"/>
              <a:t>guideway</a:t>
            </a:r>
            <a:endParaRPr lang="en-US" dirty="0" smtClean="0"/>
          </a:p>
          <a:p>
            <a:pPr lvl="3"/>
            <a:r>
              <a:rPr lang="en-US" dirty="0" smtClean="0"/>
              <a:t>Line </a:t>
            </a:r>
            <a:r>
              <a:rPr lang="en-US" dirty="0"/>
              <a:t>(e.g., north commuter rail, west LRT)</a:t>
            </a:r>
            <a:endParaRPr lang="en-US" dirty="0" smtClean="0"/>
          </a:p>
          <a:p>
            <a:pPr lvl="3"/>
            <a:r>
              <a:rPr lang="en-US" dirty="0" smtClean="0"/>
              <a:t>Area type along a line (e.g., CBD, CBD fringe, urban, suburban)</a:t>
            </a:r>
          </a:p>
          <a:p>
            <a:pPr lvl="2"/>
            <a:r>
              <a:rPr lang="en-US" dirty="0" smtClean="0"/>
              <a:t>Other corridors (including corridors with the project)</a:t>
            </a:r>
          </a:p>
          <a:p>
            <a:pPr lvl="3"/>
            <a:r>
              <a:rPr lang="en-US" dirty="0" smtClean="0"/>
              <a:t>Bus stops in project corridor by area type</a:t>
            </a:r>
          </a:p>
          <a:p>
            <a:pPr lvl="3"/>
            <a:endParaRPr lang="en-US" dirty="0" smtClean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36562"/>
            <a:ext cx="8229600" cy="981075"/>
          </a:xfrm>
        </p:spPr>
        <p:txBody>
          <a:bodyPr/>
          <a:lstStyle/>
          <a:p>
            <a:r>
              <a:rPr lang="en-US" dirty="0"/>
              <a:t>Core adjustments:  </a:t>
            </a:r>
            <a:br>
              <a:rPr lang="en-US" dirty="0"/>
            </a:br>
            <a:r>
              <a:rPr lang="en-US" sz="2800" dirty="0"/>
              <a:t>address other problems </a:t>
            </a:r>
            <a:r>
              <a:rPr lang="en-US" sz="2000" dirty="0"/>
              <a:t>(continued)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8930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Application of specific calibration adjustments</a:t>
            </a:r>
          </a:p>
          <a:p>
            <a:pPr lvl="1"/>
            <a:r>
              <a:rPr lang="en-US" sz="2400" dirty="0" smtClean="0"/>
              <a:t>Add </a:t>
            </a:r>
            <a:r>
              <a:rPr lang="en-US" sz="2400" dirty="0"/>
              <a:t>station/stop penalties to account for:</a:t>
            </a:r>
          </a:p>
          <a:p>
            <a:pPr lvl="2">
              <a:spcBef>
                <a:spcPts val="0"/>
              </a:spcBef>
            </a:pPr>
            <a:r>
              <a:rPr lang="en-US" sz="2000" dirty="0"/>
              <a:t>Differences in fare policy</a:t>
            </a:r>
          </a:p>
          <a:p>
            <a:pPr lvl="2">
              <a:spcBef>
                <a:spcPts val="0"/>
              </a:spcBef>
            </a:pPr>
            <a:r>
              <a:rPr lang="en-US" sz="2000" dirty="0"/>
              <a:t>Conditions that make some stations more or less accessible</a:t>
            </a:r>
          </a:p>
          <a:p>
            <a:pPr lvl="2">
              <a:spcBef>
                <a:spcPts val="0"/>
              </a:spcBef>
            </a:pPr>
            <a:r>
              <a:rPr lang="en-US" sz="2000" dirty="0"/>
              <a:t>Public perceptions of individual operating agencies/services</a:t>
            </a:r>
          </a:p>
          <a:p>
            <a:pPr lvl="2">
              <a:spcBef>
                <a:spcPts val="0"/>
              </a:spcBef>
            </a:pPr>
            <a:r>
              <a:rPr lang="en-US" sz="2000" dirty="0"/>
              <a:t>Other large patterns in differences between observed and estimated ridership</a:t>
            </a:r>
          </a:p>
          <a:p>
            <a:pPr lvl="1"/>
            <a:r>
              <a:rPr lang="en-US" sz="2400" dirty="0"/>
              <a:t>Penalties established through </a:t>
            </a:r>
            <a:r>
              <a:rPr lang="en-US" sz="2400" dirty="0" smtClean="0"/>
              <a:t>hypothesis</a:t>
            </a:r>
            <a:r>
              <a:rPr lang="en-US" sz="2400" dirty="0"/>
              <a:t>, trial, and error.</a:t>
            </a:r>
          </a:p>
          <a:p>
            <a:pPr lvl="1"/>
            <a:r>
              <a:rPr lang="en-US" sz="2400" dirty="0"/>
              <a:t>Hypotheses are </a:t>
            </a:r>
            <a:r>
              <a:rPr lang="en-US" sz="2400" b="1" i="1" dirty="0"/>
              <a:t>essential</a:t>
            </a:r>
            <a:r>
              <a:rPr lang="en-US" sz="2400" dirty="0"/>
              <a:t>-- they help define what adjustments are applied to new stations or stops</a:t>
            </a:r>
          </a:p>
          <a:p>
            <a:pPr lvl="1"/>
            <a:r>
              <a:rPr lang="en-US" sz="2400" dirty="0"/>
              <a:t>Station/stop penalties are a new STOPS capability and guidance is limited until more experience is gained</a:t>
            </a:r>
            <a:endParaRPr lang="en-US" sz="24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36562"/>
            <a:ext cx="8229600" cy="981075"/>
          </a:xfrm>
        </p:spPr>
        <p:txBody>
          <a:bodyPr/>
          <a:lstStyle/>
          <a:p>
            <a:r>
              <a:rPr lang="en-US" dirty="0"/>
              <a:t>Core adjustments:  </a:t>
            </a:r>
            <a:br>
              <a:rPr lang="en-US" dirty="0"/>
            </a:br>
            <a:r>
              <a:rPr lang="en-US" sz="2800" dirty="0"/>
              <a:t>address other problems </a:t>
            </a:r>
            <a:r>
              <a:rPr lang="en-US" sz="2000" dirty="0"/>
              <a:t>(continued)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803652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Station group adjustments and final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Select appropriate method(s) for station group calibration factors</a:t>
            </a:r>
          </a:p>
          <a:p>
            <a:pPr lvl="1"/>
            <a:r>
              <a:rPr lang="en-US" dirty="0" smtClean="0"/>
              <a:t>01 – no calibration: STOPS default</a:t>
            </a:r>
          </a:p>
          <a:p>
            <a:pPr lvl="1"/>
            <a:r>
              <a:rPr lang="en-US" dirty="0" smtClean="0"/>
              <a:t>06 – static factors: STOPS computes factors for each </a:t>
            </a:r>
            <a:r>
              <a:rPr lang="en-US" dirty="0" err="1" smtClean="0"/>
              <a:t>i</a:t>
            </a:r>
            <a:r>
              <a:rPr lang="en-US" dirty="0" smtClean="0"/>
              <a:t>-j pair and uses identical factors for each scenario. </a:t>
            </a:r>
          </a:p>
          <a:p>
            <a:pPr lvl="1"/>
            <a:r>
              <a:rPr lang="en-US" dirty="0" smtClean="0"/>
              <a:t>07 – district path and access type constants (limited magnitude): STOPS computes production and attraction district constants with impact limited to 0.6 to 1.4</a:t>
            </a:r>
          </a:p>
          <a:p>
            <a:pPr lvl="1"/>
            <a:r>
              <a:rPr lang="en-US" dirty="0" smtClean="0"/>
              <a:t>08 </a:t>
            </a:r>
            <a:r>
              <a:rPr lang="en-US" dirty="0"/>
              <a:t>– district path and access type constants </a:t>
            </a:r>
            <a:r>
              <a:rPr lang="en-US" dirty="0" smtClean="0"/>
              <a:t>(full adjustment): STOPS </a:t>
            </a:r>
            <a:r>
              <a:rPr lang="en-US" dirty="0"/>
              <a:t>computes production and attraction district constants with impact limited to </a:t>
            </a:r>
            <a:r>
              <a:rPr lang="en-US" dirty="0" smtClean="0"/>
              <a:t>0.3 </a:t>
            </a:r>
            <a:r>
              <a:rPr lang="en-US" dirty="0"/>
              <a:t>to </a:t>
            </a:r>
            <a:r>
              <a:rPr lang="en-US" dirty="0" smtClean="0"/>
              <a:t>2.0</a:t>
            </a:r>
          </a:p>
          <a:p>
            <a:pPr lvl="1"/>
            <a:r>
              <a:rPr lang="en-US" dirty="0" smtClean="0"/>
              <a:t>09 – factors based on boarding and alighting station: full factoring to match existing counts that are applied to no-build and build scenarios based on station groups used in each scenario</a:t>
            </a:r>
            <a:endParaRPr lang="en-US" dirty="0"/>
          </a:p>
          <a:p>
            <a:r>
              <a:rPr lang="en-US" dirty="0" smtClean="0"/>
              <a:t>Calibration approaches are a new feature of STOPS and best practices are still emerging</a:t>
            </a:r>
          </a:p>
        </p:txBody>
      </p:sp>
    </p:spTree>
    <p:extLst>
      <p:ext uri="{BB962C8B-B14F-4D97-AF65-F5344CB8AC3E}">
        <p14:creationId xmlns:p14="http://schemas.microsoft.com/office/powerpoint/2010/main" val="302746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Initial thoughts on calibration approach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4265963"/>
              </p:ext>
            </p:extLst>
          </p:nvPr>
        </p:nvGraphicFramePr>
        <p:xfrm>
          <a:off x="219075" y="1256030"/>
          <a:ext cx="8688388" cy="469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125"/>
                <a:gridCol w="2526030"/>
                <a:gridCol w="2609136"/>
                <a:gridCol w="21720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Method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Advantages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Disadvantages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Application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 – no calibration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No station group “hammers”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that may distort results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May not match observed</a:t>
                      </a:r>
                      <a:r>
                        <a:rPr lang="en-US" sz="1400" baseline="0" dirty="0" smtClean="0"/>
                        <a:t> station counts well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Early</a:t>
                      </a:r>
                      <a:r>
                        <a:rPr lang="en-US" sz="1400" baseline="0" dirty="0" smtClean="0"/>
                        <a:t> testing, cases where STOPS naturally matches counts, cases where un-factored results are to be analyzed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06 – static calibration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Good</a:t>
                      </a:r>
                      <a:r>
                        <a:rPr lang="en-US" sz="1400" baseline="0" dirty="0" smtClean="0"/>
                        <a:t> match to counts. </a:t>
                      </a:r>
                      <a:r>
                        <a:rPr lang="en-US" sz="1400" dirty="0" smtClean="0"/>
                        <a:t>Distortions are held constant, less likely to cause unpredictable changes in total</a:t>
                      </a:r>
                      <a:r>
                        <a:rPr lang="en-US" sz="1400" baseline="0" dirty="0" smtClean="0"/>
                        <a:t> linked or unlinked trips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Station</a:t>
                      </a:r>
                      <a:r>
                        <a:rPr lang="en-US" sz="1400" baseline="0" dirty="0" smtClean="0"/>
                        <a:t> adjustments not transferred to similar stations on project unless zone already served by same station group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07 – </a:t>
                      </a:r>
                      <a:r>
                        <a:rPr lang="en-US" sz="1400" baseline="0" dirty="0" smtClean="0"/>
                        <a:t>district (limited)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Similar</a:t>
                      </a:r>
                      <a:r>
                        <a:rPr lang="en-US" sz="1400" baseline="0" dirty="0" smtClean="0"/>
                        <a:t> to conventional district level calibration, generates system unlinked trips equal to input number, incremental linked and unlinked trips respond properly to changes in service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May not</a:t>
                      </a:r>
                      <a:r>
                        <a:rPr lang="en-US" sz="1400" baseline="0" dirty="0" smtClean="0"/>
                        <a:t> match station group volumes well.  District factors calibrated separately for each access mode and path type.  Station adjustments not transferred to projects that change access or path 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May</a:t>
                      </a:r>
                      <a:r>
                        <a:rPr lang="en-US" sz="1400" baseline="0" dirty="0" smtClean="0"/>
                        <a:t> be best approach when model adjustments of under 40% are required to match counts and when district station counts include facilities with same access and path type as those envisioned for project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021513" y="5955030"/>
            <a:ext cx="131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5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3988"/>
            <a:ext cx="8229600" cy="981075"/>
          </a:xfrm>
        </p:spPr>
        <p:txBody>
          <a:bodyPr/>
          <a:lstStyle/>
          <a:p>
            <a:r>
              <a:rPr lang="en-US" sz="3600" dirty="0" smtClean="0"/>
              <a:t>Initial thoughts on calibration approach </a:t>
            </a:r>
            <a:r>
              <a:rPr lang="en-US" sz="1600" dirty="0" smtClean="0"/>
              <a:t>(cont’d)</a:t>
            </a:r>
            <a:endParaRPr lang="en-US" sz="1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953288"/>
              </p:ext>
            </p:extLst>
          </p:nvPr>
        </p:nvGraphicFramePr>
        <p:xfrm>
          <a:off x="219075" y="1836715"/>
          <a:ext cx="8688388" cy="226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125"/>
                <a:gridCol w="2526030"/>
                <a:gridCol w="2609136"/>
                <a:gridCol w="21720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Method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Advantages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Disadvantages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Application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08 – district (full)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Same as</a:t>
                      </a:r>
                      <a:r>
                        <a:rPr lang="en-US" sz="1400" baseline="0" dirty="0" smtClean="0"/>
                        <a:t> Type 7 but may have better match to counts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Same as Type 7 but</a:t>
                      </a:r>
                      <a:r>
                        <a:rPr lang="en-US" sz="1400" baseline="0" dirty="0" smtClean="0"/>
                        <a:t> with better calibration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Similar</a:t>
                      </a:r>
                      <a:r>
                        <a:rPr lang="en-US" sz="1400" baseline="0" dirty="0" smtClean="0"/>
                        <a:t> to 7 but when higher levels of factoring required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09 – full calibration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Good match to counts.  Adjustments developed</a:t>
                      </a:r>
                      <a:r>
                        <a:rPr lang="en-US" sz="1400" baseline="0" dirty="0" smtClean="0"/>
                        <a:t> for station groups applied to new stations with same groups.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Factors</a:t>
                      </a:r>
                      <a:r>
                        <a:rPr lang="en-US" sz="1400" baseline="0" dirty="0" smtClean="0"/>
                        <a:t> may lead to illogical shifts in total unlinked or linked transit trips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Cases where project stations are related</a:t>
                      </a:r>
                      <a:r>
                        <a:rPr lang="en-US" sz="1400" baseline="0" dirty="0" smtClean="0"/>
                        <a:t> to existing station counts with little chance of changing station groups. 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2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TA3 (2)">
  <a:themeElements>
    <a:clrScheme name="FTA Research">
      <a:dk1>
        <a:sysClr val="windowText" lastClr="000000"/>
      </a:dk1>
      <a:lt1>
        <a:sysClr val="window" lastClr="FFFFFF"/>
      </a:lt1>
      <a:dk2>
        <a:srgbClr val="17144D"/>
      </a:dk2>
      <a:lt2>
        <a:srgbClr val="839EB7"/>
      </a:lt2>
      <a:accent1>
        <a:srgbClr val="413F77"/>
      </a:accent1>
      <a:accent2>
        <a:srgbClr val="C0504D"/>
      </a:accent2>
      <a:accent3>
        <a:srgbClr val="347358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_x0020_Owner xmlns="b5df4b55-9d63-471a-a5d4-8d07331971d7">FTA</Template_x0020_Owner>
    <Template_x0020_Description xmlns="b5df4b55-9d63-471a-a5d4-8d07331971d7">FTA PPT Template</Template_x0020_Description>
    <Template_x0020_Category xmlns="b5df4b55-9d63-471a-a5d4-8d07331971d7" xsi:nil="true"/>
    <Office xmlns="b5df4b55-9d63-471a-a5d4-8d07331971d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B3FDC8CBCAAB41AEFBCAB616A9754A" ma:contentTypeVersion="4" ma:contentTypeDescription="Create a new document." ma:contentTypeScope="" ma:versionID="466f52b6993d9c331616540efa18815c">
  <xsd:schema xmlns:xsd="http://www.w3.org/2001/XMLSchema" xmlns:xs="http://www.w3.org/2001/XMLSchema" xmlns:p="http://schemas.microsoft.com/office/2006/metadata/properties" xmlns:ns2="b5df4b55-9d63-471a-a5d4-8d07331971d7" targetNamespace="http://schemas.microsoft.com/office/2006/metadata/properties" ma:root="true" ma:fieldsID="e4e8cb7638d2353c5c7190d0a8db4649" ns2:_="">
    <xsd:import namespace="b5df4b55-9d63-471a-a5d4-8d07331971d7"/>
    <xsd:element name="properties">
      <xsd:complexType>
        <xsd:sequence>
          <xsd:element name="documentManagement">
            <xsd:complexType>
              <xsd:all>
                <xsd:element ref="ns2:Template_x0020_Owner" minOccurs="0"/>
                <xsd:element ref="ns2:Template_x0020_Category" minOccurs="0"/>
                <xsd:element ref="ns2:Template_x0020_Description" minOccurs="0"/>
                <xsd:element ref="ns2:Offic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df4b55-9d63-471a-a5d4-8d07331971d7" elementFormDefault="qualified">
    <xsd:import namespace="http://schemas.microsoft.com/office/2006/documentManagement/types"/>
    <xsd:import namespace="http://schemas.microsoft.com/office/infopath/2007/PartnerControls"/>
    <xsd:element name="Template_x0020_Owner" ma:index="8" nillable="true" ma:displayName="Template Owner" ma:internalName="Template_x0020_Owner">
      <xsd:simpleType>
        <xsd:restriction base="dms:Text">
          <xsd:maxLength value="255"/>
        </xsd:restriction>
      </xsd:simpleType>
    </xsd:element>
    <xsd:element name="Template_x0020_Category" ma:index="9" nillable="true" ma:displayName="Template Category" ma:internalName="Template_x0020_Category">
      <xsd:simpleType>
        <xsd:restriction base="dms:Text">
          <xsd:maxLength value="255"/>
        </xsd:restriction>
      </xsd:simpleType>
    </xsd:element>
    <xsd:element name="Template_x0020_Description" ma:index="10" nillable="true" ma:displayName="Template Description" ma:internalName="Template_x0020_Description">
      <xsd:simpleType>
        <xsd:restriction base="dms:Note">
          <xsd:maxLength value="255"/>
        </xsd:restriction>
      </xsd:simpleType>
    </xsd:element>
    <xsd:element name="Office" ma:index="11" nillable="true" ma:displayName="Office" ma:format="Dropdown" ma:internalName="Office">
      <xsd:simpleType>
        <xsd:restriction base="dms:Choice">
          <xsd:enumeration value="Region 1"/>
          <xsd:enumeration value="Region 2"/>
          <xsd:enumeration value="Region 3"/>
          <xsd:enumeration value="Region 4"/>
          <xsd:enumeration value="Region 5"/>
          <xsd:enumeration value="Region 6"/>
          <xsd:enumeration value="Region 7"/>
          <xsd:enumeration value="Region 8"/>
          <xsd:enumeration value="Region 9"/>
          <xsd:enumeration value="Region 10"/>
          <xsd:enumeration value="TAD"/>
          <xsd:enumeration value="TAD-01"/>
          <xsd:enumeration value="TAD-20"/>
          <xsd:enumeration value="TAD-30"/>
          <xsd:enumeration value="TAD-40"/>
          <xsd:enumeration value="TBP"/>
          <xsd:enumeration value="TBP-1"/>
          <xsd:enumeration value="TBP-10"/>
          <xsd:enumeration value="TBP-20"/>
          <xsd:enumeration value="TBP-30"/>
          <xsd:enumeration value="TBP-40"/>
          <xsd:enumeration value="TBP-50"/>
          <xsd:enumeration value="TCA"/>
          <xsd:enumeration value="TCA-1"/>
          <xsd:enumeration value="TCC"/>
          <xsd:enumeration value="TCC-1"/>
          <xsd:enumeration value="TCC-2"/>
          <xsd:enumeration value="TCC-10"/>
          <xsd:enumeration value="TCC-20"/>
          <xsd:enumeration value="TCC-30"/>
          <xsd:enumeration value="TOA"/>
          <xsd:enumeration value="TOA-1"/>
          <xsd:enumeration value="TOA-2"/>
          <xsd:enumeration value="TOA-3"/>
          <xsd:enumeration value="TPE"/>
          <xsd:enumeration value="TPE-1"/>
          <xsd:enumeration value="TPE-2"/>
          <xsd:enumeration value="TPE-10"/>
          <xsd:enumeration value="TPE-20"/>
          <xsd:enumeration value="TPE-21"/>
          <xsd:enumeration value="TPE-22"/>
          <xsd:enumeration value="TPE-30"/>
          <xsd:enumeration value="TPM"/>
          <xsd:enumeration value="TPM-1/2/3"/>
          <xsd:enumeration value="TPM-10/11/12"/>
          <xsd:enumeration value="TPM-20/21/22"/>
          <xsd:enumeration value="TPM-30/31/32"/>
          <xsd:enumeration value="TRI"/>
          <xsd:enumeration value="TRI-1"/>
          <xsd:enumeration value="TRI-2"/>
          <xsd:enumeration value="TRI-10/11/12"/>
          <xsd:enumeration value="TRI-20"/>
          <xsd:enumeration value="TRI-30"/>
          <xsd:enumeration value="TSO"/>
          <xsd:enumeration value="TSO-1/2"/>
          <xsd:enumeration value="TSO-10"/>
          <xsd:enumeration value="TSO-20"/>
          <xsd:enumeration value="TSO-3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3A2ECE-B7C0-4881-84A7-B3E32ED133AD}">
  <ds:schemaRefs>
    <ds:schemaRef ds:uri="http://schemas.microsoft.com/office/2006/metadata/properties"/>
    <ds:schemaRef ds:uri="http://schemas.openxmlformats.org/package/2006/metadata/core-properties"/>
    <ds:schemaRef ds:uri="b5df4b55-9d63-471a-a5d4-8d07331971d7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7FA14E6-1604-4791-962F-71352CCD9D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7E3FC4-0350-43DD-9C65-4B73D4524F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df4b55-9d63-471a-a5d4-8d07331971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FTA3 (2)</Template>
  <TotalTime>31097</TotalTime>
  <Words>6914</Words>
  <Application>Microsoft Office PowerPoint</Application>
  <PresentationFormat>On-screen Show (4:3)</PresentationFormat>
  <Paragraphs>1260</Paragraphs>
  <Slides>113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14" baseType="lpstr">
      <vt:lpstr>FTA3 (2)</vt:lpstr>
      <vt:lpstr> Simplified Trips-on-Project Software  presented at the 15th TRB Conference on Planning Applications Atlantic City, NJ May 17, 2015 </vt:lpstr>
      <vt:lpstr>Agenda</vt:lpstr>
      <vt:lpstr>1. STOPS and the FTA Capital Investment Grant program</vt:lpstr>
      <vt:lpstr>Trips-on-Project forecasting</vt:lpstr>
      <vt:lpstr>FTA motivations</vt:lpstr>
      <vt:lpstr>FTA motivations (continued) </vt:lpstr>
      <vt:lpstr>Options for project sponsors</vt:lpstr>
      <vt:lpstr>Implications for FTA reviews</vt:lpstr>
      <vt:lpstr>FTA reviews of STOPS-based forecasts – fall 2014</vt:lpstr>
      <vt:lpstr>FTA reviews of STOPS-based forecasts – fall 2014</vt:lpstr>
      <vt:lpstr>Availability of STOPS and technical support</vt:lpstr>
      <vt:lpstr>2. How STOPS WORKS</vt:lpstr>
      <vt:lpstr>Overview</vt:lpstr>
      <vt:lpstr>2.1 An overview</vt:lpstr>
      <vt:lpstr>General characteristics</vt:lpstr>
      <vt:lpstr>STOPS components</vt:lpstr>
      <vt:lpstr>Key characteristics</vt:lpstr>
      <vt:lpstr>2.2 Evolution of stops</vt:lpstr>
      <vt:lpstr>Evolving understanding of realities</vt:lpstr>
      <vt:lpstr>Evolving understanding of realities</vt:lpstr>
      <vt:lpstr>Learning from early applications</vt:lpstr>
      <vt:lpstr>Updating the software</vt:lpstr>
      <vt:lpstr>Upgrades and extensions</vt:lpstr>
      <vt:lpstr>2.3 some details  of stops v1.50</vt:lpstr>
      <vt:lpstr>Details of STOPS v1.50</vt:lpstr>
      <vt:lpstr>STOPS components</vt:lpstr>
      <vt:lpstr>Highway components</vt:lpstr>
      <vt:lpstr>STOPS components</vt:lpstr>
      <vt:lpstr>Transit network</vt:lpstr>
      <vt:lpstr>Transit network</vt:lpstr>
      <vt:lpstr>Transit network (continued)</vt:lpstr>
      <vt:lpstr>Transit path-building in STOPS GTF Path</vt:lpstr>
      <vt:lpstr>Transit path-building in STOPS GTF Path (continued)</vt:lpstr>
      <vt:lpstr>Transit path-building in STOPS GTF Path (continued)</vt:lpstr>
      <vt:lpstr>Transit path-building in STOPS GTF Path (continued)</vt:lpstr>
      <vt:lpstr>Transit-trip loading</vt:lpstr>
      <vt:lpstr>STOPS components</vt:lpstr>
      <vt:lpstr>Travel demand</vt:lpstr>
      <vt:lpstr>CTPP (2000, for now)</vt:lpstr>
      <vt:lpstr>Demographics</vt:lpstr>
      <vt:lpstr>Sample demographic file</vt:lpstr>
      <vt:lpstr>Adaptations</vt:lpstr>
      <vt:lpstr>PowerPoint Presentation</vt:lpstr>
      <vt:lpstr>Adaptations: Trip rates</vt:lpstr>
      <vt:lpstr>Adaptations: Trip rates (continued)</vt:lpstr>
      <vt:lpstr>Adaptations: Trip rates (continued)</vt:lpstr>
      <vt:lpstr>Adaptations: Trip rates (continued)</vt:lpstr>
      <vt:lpstr>Adaptations: Trip rates (continued)</vt:lpstr>
      <vt:lpstr>Adaptations:  Growth factoring between years</vt:lpstr>
      <vt:lpstr>Adaptations:  Growth factoring between years (continued)</vt:lpstr>
      <vt:lpstr>Adaptations:  Cloning zones for growth factoring</vt:lpstr>
      <vt:lpstr>Mode choice</vt:lpstr>
      <vt:lpstr>Mode choice tree structure</vt:lpstr>
      <vt:lpstr>Mode choice (continued)</vt:lpstr>
      <vt:lpstr>Mode choice (continued)</vt:lpstr>
      <vt:lpstr>Mode choice: static constants</vt:lpstr>
      <vt:lpstr>Mode choice: path-type constants</vt:lpstr>
      <vt:lpstr>Automatic adjustments with local data</vt:lpstr>
      <vt:lpstr>Special markets</vt:lpstr>
      <vt:lpstr>2.4 Tests against National ridership experience </vt:lpstr>
      <vt:lpstr>National calibration</vt:lpstr>
      <vt:lpstr>National calibration (continued)</vt:lpstr>
      <vt:lpstr>National calibration (continued)</vt:lpstr>
      <vt:lpstr>Calibration data</vt:lpstr>
      <vt:lpstr>Calibration data</vt:lpstr>
      <vt:lpstr>National calibration: results</vt:lpstr>
      <vt:lpstr>Observations from calibration</vt:lpstr>
      <vt:lpstr>Recap</vt:lpstr>
      <vt:lpstr>3. How to work STOPS (Abbreviated version)</vt:lpstr>
      <vt:lpstr>Steps to develop STOPS forecasts</vt:lpstr>
      <vt:lpstr>Implementation</vt:lpstr>
      <vt:lpstr>Making forecast-ready</vt:lpstr>
      <vt:lpstr>Preparation of forecasts</vt:lpstr>
      <vt:lpstr>4. How to work STOPS (Abbreviated version)</vt:lpstr>
      <vt:lpstr>Topics</vt:lpstr>
      <vt:lpstr>Steps to develop STOPS forecasts</vt:lpstr>
      <vt:lpstr>Implementation</vt:lpstr>
      <vt:lpstr>Implementation (continued)</vt:lpstr>
      <vt:lpstr>Implementation (continued)</vt:lpstr>
      <vt:lpstr>Implementation (continued)</vt:lpstr>
      <vt:lpstr>Making forecast-ready</vt:lpstr>
      <vt:lpstr>Testing and core adjustments</vt:lpstr>
      <vt:lpstr>Testing: assessment of fit to the data</vt:lpstr>
      <vt:lpstr>Local calibration:  assessment of fit to the data</vt:lpstr>
      <vt:lpstr>Assessment of fit to the data (continued)</vt:lpstr>
      <vt:lpstr>Assessment of fit to the data (continued)</vt:lpstr>
      <vt:lpstr>Assessment of fit to the data (continued)</vt:lpstr>
      <vt:lpstr>Assessment of fit to the data (continued)</vt:lpstr>
      <vt:lpstr>Advanced assessment of fit to the data</vt:lpstr>
      <vt:lpstr>Core adjustments:  find and fix mechanical errors</vt:lpstr>
      <vt:lpstr>Core adjustments:   address other problems</vt:lpstr>
      <vt:lpstr>Core adjustments:   address other problems (continued)</vt:lpstr>
      <vt:lpstr>Core adjustments:   address other problems (continued)</vt:lpstr>
      <vt:lpstr>Core adjustments:   address other problems (continued)</vt:lpstr>
      <vt:lpstr>Core adjustments:   address other problems (continued)</vt:lpstr>
      <vt:lpstr>Core adjustments:   address other problems (continued)</vt:lpstr>
      <vt:lpstr>Station group adjustments and final review</vt:lpstr>
      <vt:lpstr>Initial thoughts on calibration approach</vt:lpstr>
      <vt:lpstr>Initial thoughts on calibration approach (cont’d)</vt:lpstr>
      <vt:lpstr>Preparation of forecasts</vt:lpstr>
      <vt:lpstr>Coding transit alternatives</vt:lpstr>
      <vt:lpstr>Coding transit alternatives (continued)</vt:lpstr>
      <vt:lpstr>Coding transit alternatives (continued)</vt:lpstr>
      <vt:lpstr>Representing demographic growth</vt:lpstr>
      <vt:lpstr>Confirming plausibility</vt:lpstr>
      <vt:lpstr>Output reports and graphics</vt:lpstr>
      <vt:lpstr>STOPS table index</vt:lpstr>
      <vt:lpstr>Output reports and graphics (continued)</vt:lpstr>
      <vt:lpstr>Output reports and graphics (continued)</vt:lpstr>
      <vt:lpstr>Sample graphical output</vt:lpstr>
      <vt:lpstr>Uses of STOPS</vt:lpstr>
      <vt:lpstr>Uses of STOPS (continued)</vt:lpstr>
      <vt:lpstr>PowerPoint Presentation</vt:lpstr>
    </vt:vector>
  </TitlesOfParts>
  <Company>DOT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FTA PPT Template</dc:title>
  <dc:creator>test</dc:creator>
  <cp:lastModifiedBy>jmr</cp:lastModifiedBy>
  <cp:revision>110</cp:revision>
  <cp:lastPrinted>2014-04-08T20:31:25Z</cp:lastPrinted>
  <dcterms:created xsi:type="dcterms:W3CDTF">2012-04-18T16:44:28Z</dcterms:created>
  <dcterms:modified xsi:type="dcterms:W3CDTF">2015-06-04T19:40:06Z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0x01010092B3FDC8CBCAAB41AEFBCAB616A9754A</vt:lpwstr>
  </property>
</Properties>
</file>