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-GB"/>
              <a:t>Demonym </a:t>
            </a:r>
            <a:r>
              <a:rPr sz="4800" lang="en-GB"/>
              <a:t>gazetteers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688773" x="685800"/>
            <a:ext cy="1179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</a:rPr>
              <a:t>David Sánchez &amp; Alex Pardo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015875" x="3150624"/>
            <a:ext cy="659925" cx="314639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Evaluation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2334350" x="457200"/>
            <a:ext cy="4233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In order to evaluate the system we compute the accuracy: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97062" x="2982175"/>
            <a:ext cy="773974" cx="3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Results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224925" x="457200"/>
            <a:ext cy="350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410 training samples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31 add and 16 replace rules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total of 47 rules (TH = 3), originally 791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55 TP for countries, 89 samples: 61.8%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89 TP for cities, 1751 samples: 5.08%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Discussion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2057400" x="457200"/>
            <a:ext cy="451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Good values for countries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Bad results for cities: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System trained with countries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Some WP pages for cities are incomplete (the demonym does not appear)</a:t>
            </a:r>
          </a:p>
          <a:p>
            <a:pPr lvl="1" indent="-3810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High irregularity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Future work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2335975" x="457200"/>
            <a:ext cy="3578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Use a larger number of training examples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Use more complex models (e.g. analyse the words in terms of lexemas and its derivations)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Try to generalize the rules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Conclusions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2044200" x="457200"/>
            <a:ext cy="4523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We needed a lot of regular examples and discard the irregular forms.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The combination of the two types rules is a good option since explains the main cases.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Difficult to obtain good results because exist a lot of irregular cases.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2884925" x="457200"/>
            <a:ext cy="3682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en-GB"/>
              <a:t>Questions</a:t>
            </a:r>
            <a:r>
              <a:rPr sz="7200" lang="en-GB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Content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2453050" x="2239600"/>
            <a:ext cy="4114800" cx="621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Introduction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Description of the problem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Our system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-GB"/>
              <a:t>Evaluation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-GB"/>
              <a:t>Results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-GB"/>
              <a:t>Future work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Conclusions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2037150" x="354300"/>
            <a:ext cy="4530900" cx="852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Demonym </a:t>
            </a:r>
            <a:r>
              <a:rPr lang="en-GB">
                <a:solidFill>
                  <a:srgbClr val="252525"/>
                </a:solidFill>
              </a:rPr>
              <a:t>or gentilic, is a term for the residents of a locality.</a:t>
            </a:r>
          </a:p>
          <a:p>
            <a:pPr rtl="0" lvl="1" indent="-228600" marL="914400">
              <a:spcBef>
                <a:spcPts val="0"/>
              </a:spcBef>
              <a:buClr>
                <a:srgbClr val="252525"/>
              </a:buClr>
              <a:buNone/>
            </a:pPr>
            <a:r>
              <a:rPr lang="en-GB"/>
              <a:t>Spain -&gt; Spanish</a:t>
            </a:r>
          </a:p>
          <a:p>
            <a:pPr rtl="0" lvl="1" indent="-228600" marL="914400">
              <a:spcBef>
                <a:spcPts val="0"/>
              </a:spcBef>
              <a:buClr>
                <a:srgbClr val="252525"/>
              </a:buClr>
              <a:buNone/>
            </a:pPr>
            <a:r>
              <a:rPr lang="en-GB"/>
              <a:t>Africa -&gt; African</a:t>
            </a:r>
          </a:p>
          <a:p>
            <a:pPr rtl="0" lvl="1" indent="0" marL="0">
              <a:spcBef>
                <a:spcPts val="0"/>
              </a:spcBef>
              <a:buClr>
                <a:srgbClr val="252525"/>
              </a:buClr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Build an automatic system capable to make transformations and generate the demonym from a country or city.</a:t>
            </a:r>
          </a:p>
          <a:p>
            <a:pPr lvl="1" indent="-228600" marL="9144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Description of the problem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Different types of transformations: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-GB"/>
              <a:t>Adding and substitution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A lot of irregular cases.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One country or city can have more than one demonym.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-GB"/>
              <a:t>Iran -- Iranian (also "Irani" or "Persian")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Our system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644500" x="457200"/>
            <a:ext cy="3923100" cx="843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Two phases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-GB"/>
              <a:t>Download demonym from Wikipedia, extract the rules and build the system.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-GB"/>
              <a:t>Download unknown countries and cities and generate demonyms.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/>
        </p:nvSpPr>
        <p:spPr>
          <a:xfrm>
            <a:off y="4455600" x="457200"/>
            <a:ext cy="1715099" cx="8229600"/>
          </a:xfrm>
          <a:prstGeom prst="rect">
            <a:avLst/>
          </a:prstGeom>
          <a:solidFill>
            <a:srgbClr val="FFF2CC"/>
          </a:solidFill>
          <a:ln w="19050" cap="flat">
            <a:solidFill>
              <a:srgbClr val="00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1986425" x="457200"/>
            <a:ext cy="1715099" cx="8229600"/>
          </a:xfrm>
          <a:prstGeom prst="rect">
            <a:avLst/>
          </a:prstGeom>
          <a:solidFill>
            <a:srgbClr val="D9EAD3"/>
          </a:solidFill>
          <a:ln w="19050" cap="flat">
            <a:solidFill>
              <a:srgbClr val="00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Our system</a:t>
            </a:r>
          </a:p>
        </p:txBody>
      </p:sp>
      <p:sp>
        <p:nvSpPr>
          <p:cNvPr id="67" name="Shape 67"/>
          <p:cNvSpPr/>
          <p:nvPr/>
        </p:nvSpPr>
        <p:spPr>
          <a:xfrm>
            <a:off y="2606525" x="1835100"/>
            <a:ext cy="733799" cx="2557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-GB"/>
              <a:t>Download demonyms from Wikipedia</a:t>
            </a:r>
          </a:p>
        </p:txBody>
      </p:sp>
      <p:sp>
        <p:nvSpPr>
          <p:cNvPr id="68" name="Shape 68"/>
          <p:cNvSpPr/>
          <p:nvPr/>
        </p:nvSpPr>
        <p:spPr>
          <a:xfrm>
            <a:off y="2606525" x="6819200"/>
            <a:ext cy="733799" cx="14336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Show rule histogram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2744825" x="837075"/>
            <a:ext cy="457200" cx="55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/>
              <a:t>Init</a:t>
            </a:r>
          </a:p>
        </p:txBody>
      </p:sp>
      <p:cxnSp>
        <p:nvCxnSpPr>
          <p:cNvPr id="70" name="Shape 70"/>
          <p:cNvCxnSpPr>
            <a:stCxn id="69" idx="3"/>
            <a:endCxn id="67" idx="1"/>
          </p:cNvCxnSpPr>
          <p:nvPr/>
        </p:nvCxnSpPr>
        <p:spPr>
          <a:xfrm rot="10800000" flipH="1">
            <a:off y="2973424" x="1393874"/>
            <a:ext cy="0" cx="441225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" name="Shape 71"/>
          <p:cNvCxnSpPr>
            <a:stCxn id="67" idx="3"/>
            <a:endCxn id="72" idx="1"/>
          </p:cNvCxnSpPr>
          <p:nvPr/>
        </p:nvCxnSpPr>
        <p:spPr>
          <a:xfrm>
            <a:off y="2973424" x="4392600"/>
            <a:ext cy="0" cx="54184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3" name="Shape 73"/>
          <p:cNvSpPr/>
          <p:nvPr/>
        </p:nvSpPr>
        <p:spPr>
          <a:xfrm>
            <a:off y="4986400" x="6580850"/>
            <a:ext cy="733799" cx="1900799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Download cities and countries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5124700" x="784500"/>
            <a:ext cy="457200" cx="97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/>
              <a:t>Result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1606675" x="457175"/>
            <a:ext cy="457200" cx="816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-GB"/>
              <a:t>Extract the rules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4074875" x="457175"/>
            <a:ext cy="457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Obtain results</a:t>
            </a:r>
          </a:p>
        </p:txBody>
      </p:sp>
      <p:cxnSp>
        <p:nvCxnSpPr>
          <p:cNvPr id="77" name="Shape 77"/>
          <p:cNvCxnSpPr>
            <a:stCxn id="68" idx="2"/>
            <a:endCxn id="73" idx="0"/>
          </p:cNvCxnSpPr>
          <p:nvPr/>
        </p:nvCxnSpPr>
        <p:spPr>
          <a:xfrm flipH="1">
            <a:off y="3340324" x="7531249"/>
            <a:ext cy="1646075" cx="48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8" name="Shape 78"/>
          <p:cNvSpPr/>
          <p:nvPr/>
        </p:nvSpPr>
        <p:spPr>
          <a:xfrm>
            <a:off y="4986400" x="3017100"/>
            <a:ext cy="733799" cx="2416799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Find demonyms for cities and countries</a:t>
            </a:r>
          </a:p>
        </p:txBody>
      </p:sp>
      <p:cxnSp>
        <p:nvCxnSpPr>
          <p:cNvPr id="79" name="Shape 79"/>
          <p:cNvCxnSpPr>
            <a:stCxn id="73" idx="1"/>
            <a:endCxn id="78" idx="3"/>
          </p:cNvCxnSpPr>
          <p:nvPr/>
        </p:nvCxnSpPr>
        <p:spPr>
          <a:xfrm rot="10800000">
            <a:off y="5353299" x="5433899"/>
            <a:ext cy="0" cx="114695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0" name="Shape 80"/>
          <p:cNvCxnSpPr>
            <a:stCxn id="78" idx="1"/>
            <a:endCxn id="74" idx="3"/>
          </p:cNvCxnSpPr>
          <p:nvPr/>
        </p:nvCxnSpPr>
        <p:spPr>
          <a:xfrm flipH="1">
            <a:off y="5353299" x="1758900"/>
            <a:ext cy="0" cx="125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2" name="Shape 72"/>
          <p:cNvSpPr/>
          <p:nvPr/>
        </p:nvSpPr>
        <p:spPr>
          <a:xfrm>
            <a:off y="2606525" x="4934450"/>
            <a:ext cy="733799" cx="12224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Generate rules</a:t>
            </a:r>
          </a:p>
        </p:txBody>
      </p:sp>
      <p:cxnSp>
        <p:nvCxnSpPr>
          <p:cNvPr id="81" name="Shape 81"/>
          <p:cNvCxnSpPr>
            <a:stCxn id="72" idx="3"/>
            <a:endCxn id="68" idx="1"/>
          </p:cNvCxnSpPr>
          <p:nvPr/>
        </p:nvCxnSpPr>
        <p:spPr>
          <a:xfrm>
            <a:off y="2973424" x="6156949"/>
            <a:ext cy="0" cx="66225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2" name="Shape 82"/>
          <p:cNvSpPr txBox="1"/>
          <p:nvPr/>
        </p:nvSpPr>
        <p:spPr>
          <a:xfrm>
            <a:off y="1973875" x="430825"/>
            <a:ext cy="457200" cx="143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</a:rPr>
              <a:t>Training phase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4412275" x="430825"/>
            <a:ext cy="457200" cx="114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</a:rPr>
              <a:t>Test phase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Extract rules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2024500" x="457200"/>
            <a:ext cy="4543200" cx="843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Extract rules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-GB"/>
              <a:t>Two types of rules: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b="1" lang="en-GB">
                <a:solidFill>
                  <a:srgbClr val="FF0000"/>
                </a:solidFill>
              </a:rPr>
              <a:t>1:</a:t>
            </a:r>
            <a:r>
              <a:rPr lang="en-GB"/>
              <a:t> Remove the current suffix and add another one.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b="1" lang="en-GB">
                <a:solidFill>
                  <a:srgbClr val="FF0000"/>
                </a:solidFill>
              </a:rPr>
              <a:t>2:</a:t>
            </a:r>
            <a:r>
              <a:rPr lang="en-GB"/>
              <a:t> Add a suffix to the word.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4067500" x="14196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/>
              <a:t>Example: Africa -&gt; African </a:t>
            </a:r>
          </a:p>
        </p:txBody>
      </p:sp>
      <p:sp>
        <p:nvSpPr>
          <p:cNvPr id="91" name="Shape 91"/>
          <p:cNvSpPr/>
          <p:nvPr/>
        </p:nvSpPr>
        <p:spPr>
          <a:xfrm>
            <a:off y="4744925" x="2393975"/>
            <a:ext cy="457200" cx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-GB"/>
              <a:t>a</a:t>
            </a:r>
          </a:p>
        </p:txBody>
      </p:sp>
      <p:sp>
        <p:nvSpPr>
          <p:cNvPr id="92" name="Shape 92"/>
          <p:cNvSpPr/>
          <p:nvPr/>
        </p:nvSpPr>
        <p:spPr>
          <a:xfrm>
            <a:off y="4744925" x="3204325"/>
            <a:ext cy="457200" cx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n</a:t>
            </a:r>
          </a:p>
        </p:txBody>
      </p:sp>
      <p:sp>
        <p:nvSpPr>
          <p:cNvPr id="93" name="Shape 93"/>
          <p:cNvSpPr/>
          <p:nvPr/>
        </p:nvSpPr>
        <p:spPr>
          <a:xfrm>
            <a:off y="5430725" x="2393975"/>
            <a:ext cy="457200" cx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4" name="Shape 94"/>
          <p:cNvSpPr/>
          <p:nvPr/>
        </p:nvSpPr>
        <p:spPr>
          <a:xfrm>
            <a:off y="5430725" x="3204325"/>
            <a:ext cy="457200" cx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n</a:t>
            </a:r>
          </a:p>
        </p:txBody>
      </p:sp>
      <p:cxnSp>
        <p:nvCxnSpPr>
          <p:cNvPr id="95" name="Shape 95"/>
          <p:cNvCxnSpPr>
            <a:stCxn id="91" idx="3"/>
            <a:endCxn id="92" idx="1"/>
          </p:cNvCxnSpPr>
          <p:nvPr/>
        </p:nvCxnSpPr>
        <p:spPr>
          <a:xfrm>
            <a:off y="4973525" x="2849375"/>
            <a:ext cy="0" cx="3549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6" name="Shape 96"/>
          <p:cNvCxnSpPr>
            <a:stCxn id="93" idx="3"/>
            <a:endCxn id="94" idx="1"/>
          </p:cNvCxnSpPr>
          <p:nvPr/>
        </p:nvCxnSpPr>
        <p:spPr>
          <a:xfrm>
            <a:off y="5659325" x="2849375"/>
            <a:ext cy="0" cx="3549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y="4757025" x="1975025"/>
            <a:ext cy="369000" cx="455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-GB">
                <a:solidFill>
                  <a:srgbClr val="FF0000"/>
                </a:solidFill>
              </a:rPr>
              <a:t>1: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5442825" x="1975025"/>
            <a:ext cy="369000" cx="455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-GB">
                <a:solidFill>
                  <a:srgbClr val="FF0000"/>
                </a:solidFill>
              </a:rPr>
              <a:t>2: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Extract rules - Histogram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0" x="1484391"/>
            <a:ext cy="5305424" cx="61546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Obtain results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174075" x="598800"/>
            <a:ext cy="3796499" cx="79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Download new countries and cities.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Apply all the possible rule.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Find all the occurrences on the WP page of the location.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