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hBixtKxmajEVY/DRTR7/YzI5JV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8c083d7623_2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18c083d7623_2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8c083d7623_2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18c083d7623_2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8c083d7623_2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18c083d7623_2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8c083d7623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8c083d7623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18c083d7623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8c083d7623_2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18c083d7623_2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c083d7623_2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18c083d7623_2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g18c083d7623_1_87"/>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g18c083d7623_1_87"/>
          <p:cNvGrpSpPr/>
          <p:nvPr/>
        </p:nvGrpSpPr>
        <p:grpSpPr>
          <a:xfrm>
            <a:off x="1107036" y="1588427"/>
            <a:ext cx="994316" cy="61102"/>
            <a:chOff x="4580561" y="2589004"/>
            <a:chExt cx="1064464" cy="25200"/>
          </a:xfrm>
        </p:grpSpPr>
        <p:sp>
          <p:nvSpPr>
            <p:cNvPr id="16" name="Google Shape;16;g18c083d7623_1_8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18c083d7623_1_8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 name="Google Shape;18;g18c083d7623_1_87"/>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9" name="Google Shape;19;g18c083d7623_1_87"/>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20" name="Google Shape;20;g18c083d7623_1_8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g18c083d7623_1_151"/>
          <p:cNvGrpSpPr/>
          <p:nvPr/>
        </p:nvGrpSpPr>
        <p:grpSpPr>
          <a:xfrm>
            <a:off x="1107036" y="5558926"/>
            <a:ext cx="994316" cy="61102"/>
            <a:chOff x="4580561" y="2589004"/>
            <a:chExt cx="1064464" cy="25200"/>
          </a:xfrm>
        </p:grpSpPr>
        <p:sp>
          <p:nvSpPr>
            <p:cNvPr id="79" name="Google Shape;79;g18c083d7623_1_15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18c083d7623_1_15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1" name="Google Shape;81;g18c083d7623_1_15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g18c083d7623_1_151"/>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83" name="Google Shape;83;g18c083d7623_1_15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g18c083d7623_1_15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86" name="Shape 86"/>
        <p:cNvGrpSpPr/>
        <p:nvPr/>
      </p:nvGrpSpPr>
      <p:grpSpPr>
        <a:xfrm>
          <a:off x="0" y="0"/>
          <a:ext cx="0" cy="0"/>
          <a:chOff x="0" y="0"/>
          <a:chExt cx="0" cy="0"/>
        </a:xfrm>
      </p:grpSpPr>
      <p:sp>
        <p:nvSpPr>
          <p:cNvPr id="87" name="Google Shape;87;g18c083d7623_1_16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8" name="Google Shape;88;g18c083d7623_1_16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89" name="Google Shape;89;g18c083d7623_1_16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g18c083d7623_1_16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18c083d7623_1_16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grpSp>
        <p:nvGrpSpPr>
          <p:cNvPr id="22" name="Google Shape;22;g18c083d7623_1_95"/>
          <p:cNvGrpSpPr/>
          <p:nvPr/>
        </p:nvGrpSpPr>
        <p:grpSpPr>
          <a:xfrm>
            <a:off x="1107036" y="1588427"/>
            <a:ext cx="994316" cy="61102"/>
            <a:chOff x="4580561" y="2589004"/>
            <a:chExt cx="1064464" cy="25200"/>
          </a:xfrm>
        </p:grpSpPr>
        <p:sp>
          <p:nvSpPr>
            <p:cNvPr id="23" name="Google Shape;23;g18c083d7623_1_95"/>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18c083d7623_1_95"/>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 name="Google Shape;25;g18c083d7623_1_95"/>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6" name="Google Shape;26;g18c083d7623_1_9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g18c083d7623_1_101"/>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 name="Google Shape;29;g18c083d7623_1_101"/>
          <p:cNvGrpSpPr/>
          <p:nvPr/>
        </p:nvGrpSpPr>
        <p:grpSpPr>
          <a:xfrm>
            <a:off x="1107036" y="1588427"/>
            <a:ext cx="994316" cy="61102"/>
            <a:chOff x="4580561" y="2589004"/>
            <a:chExt cx="1064464" cy="25200"/>
          </a:xfrm>
        </p:grpSpPr>
        <p:sp>
          <p:nvSpPr>
            <p:cNvPr id="30" name="Google Shape;30;g18c083d7623_1_101"/>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18c083d7623_1_101"/>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2" name="Google Shape;32;g18c083d7623_1_101"/>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3" name="Google Shape;33;g18c083d7623_1_101"/>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4" name="Google Shape;34;g18c083d7623_1_10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g18c083d7623_1_109"/>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g18c083d7623_1_109"/>
          <p:cNvGrpSpPr/>
          <p:nvPr/>
        </p:nvGrpSpPr>
        <p:grpSpPr>
          <a:xfrm>
            <a:off x="1107036" y="1588427"/>
            <a:ext cx="994316" cy="61102"/>
            <a:chOff x="4580561" y="2589004"/>
            <a:chExt cx="1064464" cy="25200"/>
          </a:xfrm>
        </p:grpSpPr>
        <p:sp>
          <p:nvSpPr>
            <p:cNvPr id="38" name="Google Shape;38;g18c083d7623_1_10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18c083d7623_1_10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g18c083d7623_1_109"/>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1" name="Google Shape;41;g18c083d7623_1_109"/>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2" name="Google Shape;42;g18c083d7623_1_109"/>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3" name="Google Shape;43;g18c083d7623_1_10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g18c083d7623_1_118"/>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6" name="Google Shape;46;g18c083d7623_1_118"/>
          <p:cNvGrpSpPr/>
          <p:nvPr/>
        </p:nvGrpSpPr>
        <p:grpSpPr>
          <a:xfrm>
            <a:off x="1107036" y="1588427"/>
            <a:ext cx="994316" cy="61102"/>
            <a:chOff x="4580561" y="2589004"/>
            <a:chExt cx="1064464" cy="25200"/>
          </a:xfrm>
        </p:grpSpPr>
        <p:sp>
          <p:nvSpPr>
            <p:cNvPr id="47" name="Google Shape;47;g18c083d7623_1_118"/>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g18c083d7623_1_118"/>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g18c083d7623_1_118"/>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0" name="Google Shape;50;g18c083d7623_1_11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g18c083d7623_1_12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3" name="Google Shape;53;g18c083d7623_1_125"/>
          <p:cNvGrpSpPr/>
          <p:nvPr/>
        </p:nvGrpSpPr>
        <p:grpSpPr>
          <a:xfrm>
            <a:off x="1107036" y="1588427"/>
            <a:ext cx="994316" cy="61102"/>
            <a:chOff x="4580561" y="2589004"/>
            <a:chExt cx="1064464" cy="25200"/>
          </a:xfrm>
        </p:grpSpPr>
        <p:sp>
          <p:nvSpPr>
            <p:cNvPr id="54" name="Google Shape;54;g18c083d7623_1_12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g18c083d7623_1_12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g18c083d7623_1_125"/>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7" name="Google Shape;57;g18c083d7623_1_125"/>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8" name="Google Shape;58;g18c083d7623_1_12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g18c083d7623_1_133"/>
          <p:cNvGrpSpPr/>
          <p:nvPr/>
        </p:nvGrpSpPr>
        <p:grpSpPr>
          <a:xfrm>
            <a:off x="1107036" y="5558926"/>
            <a:ext cx="994316" cy="61102"/>
            <a:chOff x="4580561" y="2589004"/>
            <a:chExt cx="1064464" cy="25200"/>
          </a:xfrm>
        </p:grpSpPr>
        <p:sp>
          <p:nvSpPr>
            <p:cNvPr id="61" name="Google Shape;61;g18c083d7623_1_13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g18c083d7623_1_13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3" name="Google Shape;63;g18c083d7623_1_133"/>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4" name="Google Shape;64;g18c083d7623_1_13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g18c083d7623_1_13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7" name="Google Shape;67;g18c083d7623_1_139"/>
          <p:cNvGrpSpPr/>
          <p:nvPr/>
        </p:nvGrpSpPr>
        <p:grpSpPr>
          <a:xfrm>
            <a:off x="1107036" y="1588427"/>
            <a:ext cx="994316" cy="61102"/>
            <a:chOff x="4580561" y="2589004"/>
            <a:chExt cx="1064464" cy="25200"/>
          </a:xfrm>
        </p:grpSpPr>
        <p:sp>
          <p:nvSpPr>
            <p:cNvPr id="68" name="Google Shape;68;g18c083d7623_1_13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g18c083d7623_1_13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g18c083d7623_1_139"/>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71" name="Google Shape;71;g18c083d7623_1_139"/>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72" name="Google Shape;72;g18c083d7623_1_139"/>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73" name="Google Shape;73;g18c083d7623_1_13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g18c083d7623_1_148"/>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76" name="Google Shape;76;g18c083d7623_1_14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9" name="Shape 9"/>
        <p:cNvGrpSpPr/>
        <p:nvPr/>
      </p:nvGrpSpPr>
      <p:grpSpPr>
        <a:xfrm>
          <a:off x="0" y="0"/>
          <a:ext cx="0" cy="0"/>
          <a:chOff x="0" y="0"/>
          <a:chExt cx="0" cy="0"/>
        </a:xfrm>
      </p:grpSpPr>
      <p:sp>
        <p:nvSpPr>
          <p:cNvPr id="10" name="Google Shape;10;g18c083d7623_1_8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11" name="Google Shape;11;g18c083d7623_1_8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12" name="Google Shape;12;g18c083d7623_1_8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nvSpPr>
        <p:spPr>
          <a:xfrm>
            <a:off x="1606352" y="5539566"/>
            <a:ext cx="9030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600" u="none" cap="none" strike="noStrike">
                <a:solidFill>
                  <a:schemeClr val="dk1"/>
                </a:solidFill>
                <a:latin typeface="Arial"/>
                <a:ea typeface="Arial"/>
                <a:cs typeface="Arial"/>
                <a:sym typeface="Arial"/>
              </a:rPr>
              <a:t>Helena Blanch Manzano, Marco Marotta Pais, Luis Nakayama, Alex Pardo, Jonathan Patscheider,  Marcos Perez Carrasco, Verónica Santos Pulpón</a:t>
            </a:r>
            <a:endParaRPr b="1" sz="1600">
              <a:solidFill>
                <a:schemeClr val="dk1"/>
              </a:solidFill>
              <a:latin typeface="Arial"/>
              <a:ea typeface="Arial"/>
              <a:cs typeface="Arial"/>
              <a:sym typeface="Arial"/>
            </a:endParaRPr>
          </a:p>
        </p:txBody>
      </p:sp>
      <p:sp>
        <p:nvSpPr>
          <p:cNvPr id="97" name="Google Shape;97;p1"/>
          <p:cNvSpPr txBox="1"/>
          <p:nvPr>
            <p:ph type="ctrTitle"/>
          </p:nvPr>
        </p:nvSpPr>
        <p:spPr>
          <a:xfrm>
            <a:off x="947100" y="3262401"/>
            <a:ext cx="10297800" cy="2516400"/>
          </a:xfrm>
          <a:prstGeom prst="rect">
            <a:avLst/>
          </a:prstGeom>
        </p:spPr>
        <p:txBody>
          <a:bodyPr anchorCtr="0" anchor="t" bIns="121900" lIns="121900" spcFirstLastPara="1" rIns="121900" wrap="square" tIns="121900">
            <a:normAutofit fontScale="90000"/>
          </a:bodyPr>
          <a:lstStyle/>
          <a:p>
            <a:pPr indent="0" lvl="0" marL="0" rtl="0" algn="just">
              <a:lnSpc>
                <a:spcPct val="150000"/>
              </a:lnSpc>
              <a:spcBef>
                <a:spcPts val="0"/>
              </a:spcBef>
              <a:spcAft>
                <a:spcPts val="0"/>
              </a:spcAft>
              <a:buClr>
                <a:srgbClr val="1155CC"/>
              </a:buClr>
              <a:buSzPct val="100000"/>
              <a:buFont typeface="Arial"/>
              <a:buNone/>
            </a:pPr>
            <a:r>
              <a:rPr lang="es-ES" sz="2000">
                <a:solidFill>
                  <a:srgbClr val="1155CC"/>
                </a:solidFill>
                <a:latin typeface="Arial"/>
                <a:ea typeface="Arial"/>
                <a:cs typeface="Arial"/>
                <a:sym typeface="Arial"/>
              </a:rPr>
              <a:t>Obesity has been considered a risk factor for increased mortality in the ICU based on increased comorbidities. However, the lower mortality of these patients with sepsis is known as the "obesity paradox". The aim is to determine the impact of obesity on crude mortality in ICU in septic and non-septic patients and which factors are associated in each case</a:t>
            </a:r>
            <a:endParaRPr b="0" sz="20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98" name="Google Shape;98;p1"/>
          <p:cNvSpPr txBox="1"/>
          <p:nvPr/>
        </p:nvSpPr>
        <p:spPr>
          <a:xfrm>
            <a:off x="1283700" y="1940450"/>
            <a:ext cx="9675600" cy="6618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ES" sz="3100">
                <a:latin typeface="Lato"/>
                <a:ea typeface="Lato"/>
                <a:cs typeface="Lato"/>
                <a:sym typeface="Lato"/>
              </a:rPr>
              <a:t>Sepsis and obesity: size matters in more than one way</a:t>
            </a:r>
            <a:endParaRPr b="1" sz="31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970350" y="748100"/>
            <a:ext cx="10251300" cy="713700"/>
          </a:xfrm>
          <a:prstGeom prst="rect">
            <a:avLst/>
          </a:prstGeom>
          <a:solidFill>
            <a:srgbClr val="D9EAD3"/>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ES" sz="4000"/>
              <a:t>Results</a:t>
            </a:r>
            <a:endParaRPr sz="4000"/>
          </a:p>
        </p:txBody>
      </p:sp>
      <p:pic>
        <p:nvPicPr>
          <p:cNvPr id="172" name="Google Shape;172;p8"/>
          <p:cNvPicPr preferRelativeResize="0"/>
          <p:nvPr/>
        </p:nvPicPr>
        <p:blipFill>
          <a:blip r:embed="rId3">
            <a:alphaModFix/>
          </a:blip>
          <a:stretch>
            <a:fillRect/>
          </a:stretch>
        </p:blipFill>
        <p:spPr>
          <a:xfrm>
            <a:off x="1539900" y="2380075"/>
            <a:ext cx="8871950" cy="3080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8c083d7623_2_39"/>
          <p:cNvSpPr txBox="1"/>
          <p:nvPr>
            <p:ph type="title"/>
          </p:nvPr>
        </p:nvSpPr>
        <p:spPr>
          <a:xfrm>
            <a:off x="838200" y="365125"/>
            <a:ext cx="10515600" cy="1325700"/>
          </a:xfrm>
          <a:prstGeom prst="rect">
            <a:avLst/>
          </a:prstGeom>
          <a:solidFill>
            <a:srgbClr val="D9EAD3"/>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ES" sz="4000"/>
              <a:t>Results</a:t>
            </a:r>
            <a:endParaRPr sz="4000"/>
          </a:p>
        </p:txBody>
      </p:sp>
      <p:sp>
        <p:nvSpPr>
          <p:cNvPr id="178" name="Google Shape;178;g18c083d7623_2_39"/>
          <p:cNvSpPr txBox="1"/>
          <p:nvPr>
            <p:ph idx="1" type="body"/>
          </p:nvPr>
        </p:nvSpPr>
        <p:spPr>
          <a:xfrm>
            <a:off x="838200" y="1825625"/>
            <a:ext cx="10515600" cy="47244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b="1" lang="es-ES"/>
              <a:t>Death outcome correlations</a:t>
            </a:r>
            <a:endParaRPr b="1"/>
          </a:p>
          <a:p>
            <a:pPr indent="0" lvl="0" marL="0" rtl="0" algn="l">
              <a:spcBef>
                <a:spcPts val="1600"/>
              </a:spcBef>
              <a:spcAft>
                <a:spcPts val="0"/>
              </a:spcAft>
              <a:buNone/>
            </a:pPr>
            <a:r>
              <a:rPr b="1" lang="es-ES"/>
              <a:t>sofa_score           0.381961</a:t>
            </a:r>
            <a:endParaRPr b="1"/>
          </a:p>
          <a:p>
            <a:pPr indent="0" lvl="0" marL="0" rtl="0" algn="l">
              <a:spcBef>
                <a:spcPts val="1600"/>
              </a:spcBef>
              <a:spcAft>
                <a:spcPts val="0"/>
              </a:spcAft>
              <a:buNone/>
            </a:pPr>
            <a:r>
              <a:rPr b="1" lang="es-ES"/>
              <a:t>resp_sofa</a:t>
            </a:r>
            <a:r>
              <a:rPr lang="es-ES"/>
              <a:t>            0.309157</a:t>
            </a:r>
            <a:endParaRPr/>
          </a:p>
          <a:p>
            <a:pPr indent="0" lvl="0" marL="0" rtl="0" algn="l">
              <a:spcBef>
                <a:spcPts val="1600"/>
              </a:spcBef>
              <a:spcAft>
                <a:spcPts val="0"/>
              </a:spcAft>
              <a:buNone/>
            </a:pPr>
            <a:r>
              <a:rPr b="1" lang="es-ES"/>
              <a:t>cardio_sofa</a:t>
            </a:r>
            <a:r>
              <a:rPr lang="es-ES"/>
              <a:t>          0.289222</a:t>
            </a:r>
            <a:endParaRPr/>
          </a:p>
          <a:p>
            <a:pPr indent="0" lvl="0" marL="0" rtl="0" algn="l">
              <a:spcBef>
                <a:spcPts val="1600"/>
              </a:spcBef>
              <a:spcAft>
                <a:spcPts val="0"/>
              </a:spcAft>
              <a:buNone/>
            </a:pPr>
            <a:r>
              <a:rPr b="1" lang="es-ES"/>
              <a:t>age</a:t>
            </a:r>
            <a:r>
              <a:rPr lang="es-ES"/>
              <a:t>                  0.237741</a:t>
            </a:r>
            <a:endParaRPr/>
          </a:p>
          <a:p>
            <a:pPr indent="0" lvl="0" marL="0" rtl="0" algn="l">
              <a:spcBef>
                <a:spcPts val="1600"/>
              </a:spcBef>
              <a:spcAft>
                <a:spcPts val="0"/>
              </a:spcAft>
              <a:buNone/>
            </a:pPr>
            <a:r>
              <a:rPr b="1" lang="es-ES"/>
              <a:t>sofa_nervioso</a:t>
            </a:r>
            <a:r>
              <a:rPr lang="es-ES"/>
              <a:t>        0.196360</a:t>
            </a:r>
            <a:endParaRPr/>
          </a:p>
          <a:p>
            <a:pPr indent="0" lvl="0" marL="0" rtl="0" algn="l">
              <a:spcBef>
                <a:spcPts val="1600"/>
              </a:spcBef>
              <a:spcAft>
                <a:spcPts val="0"/>
              </a:spcAft>
              <a:buNone/>
            </a:pPr>
            <a:r>
              <a:rPr b="1" lang="es-ES"/>
              <a:t>septic</a:t>
            </a:r>
            <a:r>
              <a:rPr lang="es-ES"/>
              <a:t>               0.182252</a:t>
            </a:r>
            <a:endParaRPr/>
          </a:p>
          <a:p>
            <a:pPr indent="0" lvl="0" marL="0" rtl="0" algn="l">
              <a:spcBef>
                <a:spcPts val="1600"/>
              </a:spcBef>
              <a:spcAft>
                <a:spcPts val="0"/>
              </a:spcAft>
              <a:buNone/>
            </a:pPr>
            <a:r>
              <a:rPr b="1" lang="es-ES"/>
              <a:t>sofa_renal</a:t>
            </a:r>
            <a:r>
              <a:rPr lang="es-ES"/>
              <a:t>           0.175855</a:t>
            </a:r>
            <a:endParaRPr/>
          </a:p>
          <a:p>
            <a:pPr indent="0" lvl="0" marL="0" rtl="0" algn="l">
              <a:spcBef>
                <a:spcPts val="1600"/>
              </a:spcBef>
              <a:spcAft>
                <a:spcPts val="0"/>
              </a:spcAft>
              <a:buNone/>
            </a:pPr>
            <a:r>
              <a:rPr b="1" lang="es-ES"/>
              <a:t>sofa_liver</a:t>
            </a:r>
            <a:r>
              <a:rPr lang="es-ES"/>
              <a:t>           0.140683</a:t>
            </a:r>
            <a:endParaRPr/>
          </a:p>
          <a:p>
            <a:pPr indent="0" lvl="0" marL="0" rtl="0" algn="l">
              <a:spcBef>
                <a:spcPts val="1600"/>
              </a:spcBef>
              <a:spcAft>
                <a:spcPts val="0"/>
              </a:spcAft>
              <a:buNone/>
            </a:pPr>
            <a:r>
              <a:rPr b="1" lang="es-ES"/>
              <a:t>sofa_coag</a:t>
            </a:r>
            <a:r>
              <a:rPr lang="es-ES"/>
              <a:t>            0.058072</a:t>
            </a:r>
            <a:endParaRPr/>
          </a:p>
          <a:p>
            <a:pPr indent="0" lvl="0" marL="0" rtl="0" algn="l">
              <a:spcBef>
                <a:spcPts val="1600"/>
              </a:spcBef>
              <a:spcAft>
                <a:spcPts val="0"/>
              </a:spcAft>
              <a:buNone/>
            </a:pPr>
            <a:r>
              <a:rPr b="1" lang="es-ES"/>
              <a:t>with_antibiotics</a:t>
            </a:r>
            <a:r>
              <a:rPr lang="es-ES"/>
              <a:t>     0.053588</a:t>
            </a:r>
            <a:endParaRPr/>
          </a:p>
          <a:p>
            <a:pPr indent="0" lvl="0" marL="0" rtl="0" algn="l">
              <a:spcBef>
                <a:spcPts val="1600"/>
              </a:spcBef>
              <a:spcAft>
                <a:spcPts val="0"/>
              </a:spcAft>
              <a:buNone/>
            </a:pPr>
            <a:r>
              <a:rPr b="1" lang="es-ES"/>
              <a:t>bmi                 -0.016061</a:t>
            </a:r>
            <a:endParaRPr b="1"/>
          </a:p>
          <a:p>
            <a:pPr indent="0" lvl="0" marL="0" rtl="0" algn="l">
              <a:spcBef>
                <a:spcPts val="1600"/>
              </a:spcBef>
              <a:spcAft>
                <a:spcPts val="1600"/>
              </a:spcAft>
              <a:buNone/>
            </a:pPr>
            <a:r>
              <a:rPr b="1" lang="es-ES"/>
              <a:t>is_obese            -0.039556</a:t>
            </a:r>
            <a:endParaRPr b="1"/>
          </a:p>
        </p:txBody>
      </p:sp>
      <p:pic>
        <p:nvPicPr>
          <p:cNvPr id="179" name="Google Shape;179;g18c083d7623_2_39"/>
          <p:cNvPicPr preferRelativeResize="0"/>
          <p:nvPr/>
        </p:nvPicPr>
        <p:blipFill>
          <a:blip r:embed="rId3">
            <a:alphaModFix/>
          </a:blip>
          <a:stretch>
            <a:fillRect/>
          </a:stretch>
        </p:blipFill>
        <p:spPr>
          <a:xfrm>
            <a:off x="3632200" y="1974275"/>
            <a:ext cx="8406451" cy="2909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8c083d7623_2_47"/>
          <p:cNvSpPr txBox="1"/>
          <p:nvPr>
            <p:ph type="title"/>
          </p:nvPr>
        </p:nvSpPr>
        <p:spPr>
          <a:xfrm>
            <a:off x="838200" y="386625"/>
            <a:ext cx="10515600" cy="1325700"/>
          </a:xfrm>
          <a:prstGeom prst="rect">
            <a:avLst/>
          </a:prstGeom>
          <a:solidFill>
            <a:srgbClr val="D9EAD3"/>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ES" sz="4000"/>
              <a:t>Results</a:t>
            </a:r>
            <a:endParaRPr sz="4000"/>
          </a:p>
        </p:txBody>
      </p:sp>
      <p:sp>
        <p:nvSpPr>
          <p:cNvPr id="185" name="Google Shape;185;g18c083d7623_2_47"/>
          <p:cNvSpPr txBox="1"/>
          <p:nvPr>
            <p:ph idx="1" type="body"/>
          </p:nvPr>
        </p:nvSpPr>
        <p:spPr>
          <a:xfrm>
            <a:off x="4032050" y="2644300"/>
            <a:ext cx="3783900" cy="2665800"/>
          </a:xfrm>
          <a:prstGeom prst="rect">
            <a:avLst/>
          </a:prstGeom>
          <a:solidFill>
            <a:srgbClr val="FFF2CC"/>
          </a:solidFill>
        </p:spPr>
        <p:txBody>
          <a:bodyPr anchorCtr="0" anchor="t" bIns="45700" lIns="91425" spcFirstLastPara="1" rIns="91425" wrap="square" tIns="45700">
            <a:normAutofit/>
          </a:bodyPr>
          <a:lstStyle/>
          <a:p>
            <a:pPr indent="0" lvl="0" marL="0" rtl="0" algn="l">
              <a:spcBef>
                <a:spcPts val="1000"/>
              </a:spcBef>
              <a:spcAft>
                <a:spcPts val="0"/>
              </a:spcAft>
              <a:buNone/>
            </a:pPr>
            <a:r>
              <a:rPr b="1" lang="es-ES"/>
              <a:t>Coefficients - ICU death outcome</a:t>
            </a:r>
            <a:endParaRPr b="1"/>
          </a:p>
          <a:p>
            <a:pPr indent="0" lvl="0" marL="914400" rtl="0" algn="l">
              <a:spcBef>
                <a:spcPts val="1600"/>
              </a:spcBef>
              <a:spcAft>
                <a:spcPts val="0"/>
              </a:spcAft>
              <a:buNone/>
            </a:pPr>
            <a:r>
              <a:rPr lang="es-ES"/>
              <a:t>Age 3.27</a:t>
            </a:r>
            <a:endParaRPr/>
          </a:p>
          <a:p>
            <a:pPr indent="0" lvl="0" marL="914400" rtl="0" algn="l">
              <a:spcBef>
                <a:spcPts val="1600"/>
              </a:spcBef>
              <a:spcAft>
                <a:spcPts val="0"/>
              </a:spcAft>
              <a:buNone/>
            </a:pPr>
            <a:r>
              <a:rPr b="1" lang="es-ES"/>
              <a:t>Sofa score 5.25</a:t>
            </a:r>
            <a:endParaRPr b="1"/>
          </a:p>
          <a:p>
            <a:pPr indent="0" lvl="0" marL="914400" rtl="0" algn="l">
              <a:spcBef>
                <a:spcPts val="1600"/>
              </a:spcBef>
              <a:spcAft>
                <a:spcPts val="0"/>
              </a:spcAft>
              <a:buNone/>
            </a:pPr>
            <a:r>
              <a:rPr lang="es-ES"/>
              <a:t>Antibiotics -0.81</a:t>
            </a:r>
            <a:endParaRPr/>
          </a:p>
          <a:p>
            <a:pPr indent="0" lvl="0" marL="914400" rtl="0" algn="l">
              <a:spcBef>
                <a:spcPts val="1600"/>
              </a:spcBef>
              <a:spcAft>
                <a:spcPts val="0"/>
              </a:spcAft>
              <a:buNone/>
            </a:pPr>
            <a:r>
              <a:rPr b="1" lang="es-ES"/>
              <a:t>Obesity -0.4</a:t>
            </a:r>
            <a:endParaRPr b="1"/>
          </a:p>
          <a:p>
            <a:pPr indent="0" lvl="0" marL="914400" rtl="0" algn="l">
              <a:spcBef>
                <a:spcPts val="1600"/>
              </a:spcBef>
              <a:spcAft>
                <a:spcPts val="1600"/>
              </a:spcAft>
              <a:buNone/>
            </a:pPr>
            <a:r>
              <a:rPr lang="es-ES"/>
              <a:t>Sepsis 0.38</a:t>
            </a:r>
            <a:endParaRPr/>
          </a:p>
        </p:txBody>
      </p:sp>
      <p:sp>
        <p:nvSpPr>
          <p:cNvPr id="186" name="Google Shape;186;g18c083d7623_2_47"/>
          <p:cNvSpPr/>
          <p:nvPr/>
        </p:nvSpPr>
        <p:spPr>
          <a:xfrm>
            <a:off x="4591175" y="2049263"/>
            <a:ext cx="2321700" cy="4731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ES" sz="1700"/>
              <a:t>Logistic Regression</a:t>
            </a:r>
            <a:endParaRPr b="1"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8c083d7623_2_53"/>
          <p:cNvSpPr txBox="1"/>
          <p:nvPr>
            <p:ph type="title"/>
          </p:nvPr>
        </p:nvSpPr>
        <p:spPr>
          <a:xfrm>
            <a:off x="838200" y="365125"/>
            <a:ext cx="10515600" cy="1325700"/>
          </a:xfrm>
          <a:prstGeom prst="rect">
            <a:avLst/>
          </a:prstGeom>
          <a:solidFill>
            <a:srgbClr val="D9EAD3"/>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ES" sz="4000"/>
              <a:t>Results</a:t>
            </a:r>
            <a:endParaRPr sz="4000"/>
          </a:p>
        </p:txBody>
      </p:sp>
      <p:sp>
        <p:nvSpPr>
          <p:cNvPr id="192" name="Google Shape;192;g18c083d7623_2_53"/>
          <p:cNvSpPr txBox="1"/>
          <p:nvPr>
            <p:ph idx="1" type="body"/>
          </p:nvPr>
        </p:nvSpPr>
        <p:spPr>
          <a:xfrm>
            <a:off x="838200" y="1825625"/>
            <a:ext cx="10515600" cy="47244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s-ES" sz="1600">
                <a:solidFill>
                  <a:srgbClr val="000000"/>
                </a:solidFill>
                <a:latin typeface="Arial"/>
                <a:ea typeface="Arial"/>
                <a:cs typeface="Arial"/>
                <a:sym typeface="Arial"/>
              </a:rPr>
              <a:t>Random Forest</a:t>
            </a:r>
            <a:endParaRPr sz="1600">
              <a:solidFill>
                <a:srgbClr val="000000"/>
              </a:solidFill>
              <a:latin typeface="Arial"/>
              <a:ea typeface="Arial"/>
              <a:cs typeface="Arial"/>
              <a:sym typeface="Arial"/>
            </a:endParaRPr>
          </a:p>
          <a:p>
            <a:pPr indent="0" lvl="0" marL="0" rtl="0" algn="l">
              <a:spcBef>
                <a:spcPts val="0"/>
              </a:spcBef>
              <a:spcAft>
                <a:spcPts val="0"/>
              </a:spcAft>
              <a:buNone/>
            </a:pPr>
            <a:r>
              <a:rPr lang="es-ES" sz="1500"/>
              <a:t>SHapley Additive exPlanations (SHAP)</a:t>
            </a:r>
            <a:endParaRPr sz="15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93" name="Google Shape;193;g18c083d7623_2_53"/>
          <p:cNvPicPr preferRelativeResize="0"/>
          <p:nvPr/>
        </p:nvPicPr>
        <p:blipFill>
          <a:blip r:embed="rId3">
            <a:alphaModFix/>
          </a:blip>
          <a:stretch>
            <a:fillRect/>
          </a:stretch>
        </p:blipFill>
        <p:spPr>
          <a:xfrm>
            <a:off x="628448" y="2990698"/>
            <a:ext cx="5350725" cy="3660175"/>
          </a:xfrm>
          <a:prstGeom prst="rect">
            <a:avLst/>
          </a:prstGeom>
          <a:noFill/>
          <a:ln>
            <a:noFill/>
          </a:ln>
        </p:spPr>
      </p:pic>
      <p:pic>
        <p:nvPicPr>
          <p:cNvPr id="194" name="Google Shape;194;g18c083d7623_2_53"/>
          <p:cNvPicPr preferRelativeResize="0"/>
          <p:nvPr/>
        </p:nvPicPr>
        <p:blipFill>
          <a:blip r:embed="rId4">
            <a:alphaModFix/>
          </a:blip>
          <a:stretch>
            <a:fillRect/>
          </a:stretch>
        </p:blipFill>
        <p:spPr>
          <a:xfrm>
            <a:off x="6373150" y="2949400"/>
            <a:ext cx="5658199" cy="3742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9"/>
          <p:cNvSpPr txBox="1"/>
          <p:nvPr>
            <p:ph type="title"/>
          </p:nvPr>
        </p:nvSpPr>
        <p:spPr>
          <a:xfrm>
            <a:off x="970200" y="827850"/>
            <a:ext cx="10251600" cy="713700"/>
          </a:xfrm>
          <a:prstGeom prst="rect">
            <a:avLst/>
          </a:prstGeom>
          <a:solidFill>
            <a:srgbClr val="D9EAD3"/>
          </a:solidFill>
          <a:ln cap="flat" cmpd="sng" w="9525">
            <a:solidFill>
              <a:srgbClr val="D9EAD3"/>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ES"/>
              <a:t> Discussion</a:t>
            </a:r>
            <a:endParaRPr/>
          </a:p>
        </p:txBody>
      </p:sp>
      <p:pic>
        <p:nvPicPr>
          <p:cNvPr id="200" name="Google Shape;200;p9"/>
          <p:cNvPicPr preferRelativeResize="0"/>
          <p:nvPr/>
        </p:nvPicPr>
        <p:blipFill rotWithShape="1">
          <a:blip r:embed="rId3">
            <a:alphaModFix/>
          </a:blip>
          <a:srcRect b="14808" l="11571" r="32283" t="42648"/>
          <a:stretch/>
        </p:blipFill>
        <p:spPr>
          <a:xfrm>
            <a:off x="1834125" y="1648050"/>
            <a:ext cx="7824475" cy="2357925"/>
          </a:xfrm>
          <a:prstGeom prst="rect">
            <a:avLst/>
          </a:prstGeom>
          <a:noFill/>
          <a:ln>
            <a:noFill/>
          </a:ln>
        </p:spPr>
      </p:pic>
      <p:pic>
        <p:nvPicPr>
          <p:cNvPr id="201" name="Google Shape;201;p9"/>
          <p:cNvPicPr preferRelativeResize="0"/>
          <p:nvPr/>
        </p:nvPicPr>
        <p:blipFill>
          <a:blip r:embed="rId4">
            <a:alphaModFix/>
          </a:blip>
          <a:stretch>
            <a:fillRect/>
          </a:stretch>
        </p:blipFill>
        <p:spPr>
          <a:xfrm>
            <a:off x="2034675" y="3643925"/>
            <a:ext cx="7423376" cy="2908125"/>
          </a:xfrm>
          <a:prstGeom prst="rect">
            <a:avLst/>
          </a:prstGeom>
          <a:noFill/>
          <a:ln>
            <a:noFill/>
          </a:ln>
        </p:spPr>
      </p:pic>
      <p:pic>
        <p:nvPicPr>
          <p:cNvPr id="202" name="Google Shape;202;p9"/>
          <p:cNvPicPr preferRelativeResize="0"/>
          <p:nvPr/>
        </p:nvPicPr>
        <p:blipFill>
          <a:blip r:embed="rId5">
            <a:alphaModFix/>
          </a:blip>
          <a:stretch>
            <a:fillRect/>
          </a:stretch>
        </p:blipFill>
        <p:spPr>
          <a:xfrm>
            <a:off x="2448288" y="1648050"/>
            <a:ext cx="6596152" cy="4245989"/>
          </a:xfrm>
          <a:prstGeom prst="rect">
            <a:avLst/>
          </a:prstGeom>
          <a:noFill/>
          <a:ln>
            <a:noFill/>
          </a:ln>
        </p:spPr>
      </p:pic>
      <p:pic>
        <p:nvPicPr>
          <p:cNvPr id="203" name="Google Shape;203;p9"/>
          <p:cNvPicPr preferRelativeResize="0"/>
          <p:nvPr/>
        </p:nvPicPr>
        <p:blipFill>
          <a:blip r:embed="rId6">
            <a:alphaModFix/>
          </a:blip>
          <a:stretch>
            <a:fillRect/>
          </a:stretch>
        </p:blipFill>
        <p:spPr>
          <a:xfrm>
            <a:off x="2448300" y="2090000"/>
            <a:ext cx="7655452" cy="40088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1000"/>
                                        <p:tgtEl>
                                          <p:spTgt spid="202"/>
                                        </p:tgtEl>
                                        <p:attrNameLst>
                                          <p:attrName>ppt_w</p:attrName>
                                        </p:attrNameLst>
                                      </p:cBhvr>
                                      <p:tavLst>
                                        <p:tav fmla="" tm="0">
                                          <p:val>
                                            <p:strVal val="0"/>
                                          </p:val>
                                        </p:tav>
                                        <p:tav fmla="" tm="100000">
                                          <p:val>
                                            <p:strVal val="#ppt_w"/>
                                          </p:val>
                                        </p:tav>
                                      </p:tavLst>
                                    </p:anim>
                                    <p:anim calcmode="lin" valueType="num">
                                      <p:cBhvr additive="base">
                                        <p:cTn dur="1000"/>
                                        <p:tgtEl>
                                          <p:spTgt spid="20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0"/>
          <p:cNvSpPr txBox="1"/>
          <p:nvPr>
            <p:ph type="title"/>
          </p:nvPr>
        </p:nvSpPr>
        <p:spPr>
          <a:xfrm>
            <a:off x="972600" y="854425"/>
            <a:ext cx="10251600" cy="713700"/>
          </a:xfrm>
          <a:prstGeom prst="rect">
            <a:avLst/>
          </a:prstGeom>
          <a:solidFill>
            <a:srgbClr val="D9EAD3"/>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ES"/>
              <a:t>Limitations</a:t>
            </a:r>
            <a:endParaRPr/>
          </a:p>
        </p:txBody>
      </p:sp>
      <p:sp>
        <p:nvSpPr>
          <p:cNvPr id="209" name="Google Shape;209;p10"/>
          <p:cNvSpPr txBox="1"/>
          <p:nvPr>
            <p:ph idx="1" type="body"/>
          </p:nvPr>
        </p:nvSpPr>
        <p:spPr>
          <a:xfrm>
            <a:off x="913800" y="2785050"/>
            <a:ext cx="10364400" cy="1545900"/>
          </a:xfrm>
          <a:prstGeom prst="rect">
            <a:avLst/>
          </a:prstGeom>
          <a:solidFill>
            <a:srgbClr val="CCCCCC"/>
          </a:solidFill>
          <a:ln>
            <a:noFill/>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None/>
            </a:pPr>
            <a:r>
              <a:rPr lang="es-ES" sz="2054">
                <a:solidFill>
                  <a:schemeClr val="dk2"/>
                </a:solidFill>
              </a:rPr>
              <a:t>Non available variables (e.g.. Laboratory table, hemocultures) </a:t>
            </a:r>
            <a:endParaRPr sz="2054">
              <a:solidFill>
                <a:schemeClr val="dk2"/>
              </a:solidFill>
            </a:endParaRPr>
          </a:p>
          <a:p>
            <a:pPr indent="0" lvl="0" marL="457200" rtl="0" algn="ctr">
              <a:lnSpc>
                <a:spcPct val="90000"/>
              </a:lnSpc>
              <a:spcBef>
                <a:spcPts val="1600"/>
              </a:spcBef>
              <a:spcAft>
                <a:spcPts val="0"/>
              </a:spcAft>
              <a:buNone/>
            </a:pPr>
            <a:r>
              <a:t/>
            </a:r>
            <a:endParaRPr sz="2054">
              <a:solidFill>
                <a:schemeClr val="dk2"/>
              </a:solidFill>
            </a:endParaRPr>
          </a:p>
          <a:p>
            <a:pPr indent="0" lvl="0" marL="0" rtl="0" algn="ctr">
              <a:lnSpc>
                <a:spcPct val="90000"/>
              </a:lnSpc>
              <a:spcBef>
                <a:spcPts val="1600"/>
              </a:spcBef>
              <a:spcAft>
                <a:spcPts val="0"/>
              </a:spcAft>
              <a:buNone/>
            </a:pPr>
            <a:r>
              <a:rPr lang="es-ES" sz="2054">
                <a:solidFill>
                  <a:schemeClr val="dk2"/>
                </a:solidFill>
              </a:rPr>
              <a:t>Challenges in harmonizing different hospital data</a:t>
            </a:r>
            <a:endParaRPr sz="2054">
              <a:solidFill>
                <a:schemeClr val="dk2"/>
              </a:solidFill>
            </a:endParaRPr>
          </a:p>
          <a:p>
            <a:pPr indent="0" lvl="0" marL="457200" rtl="0" algn="l">
              <a:lnSpc>
                <a:spcPct val="90000"/>
              </a:lnSpc>
              <a:spcBef>
                <a:spcPts val="1600"/>
              </a:spcBef>
              <a:spcAft>
                <a:spcPts val="1600"/>
              </a:spcAft>
              <a:buNone/>
            </a:pPr>
            <a:r>
              <a:t/>
            </a:r>
            <a:endParaRPr>
              <a:solidFill>
                <a:schemeClr val="dk2"/>
              </a:solidFill>
            </a:endParaRPr>
          </a:p>
        </p:txBody>
      </p:sp>
      <p:pic>
        <p:nvPicPr>
          <p:cNvPr id="210" name="Google Shape;210;p10"/>
          <p:cNvPicPr preferRelativeResize="0"/>
          <p:nvPr/>
        </p:nvPicPr>
        <p:blipFill>
          <a:blip r:embed="rId3">
            <a:alphaModFix amt="11000"/>
          </a:blip>
          <a:stretch>
            <a:fillRect/>
          </a:stretch>
        </p:blipFill>
        <p:spPr>
          <a:xfrm>
            <a:off x="970200" y="1678225"/>
            <a:ext cx="10251600" cy="4897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8c083d7623_2_0"/>
          <p:cNvSpPr txBox="1"/>
          <p:nvPr>
            <p:ph idx="1" type="body"/>
          </p:nvPr>
        </p:nvSpPr>
        <p:spPr>
          <a:xfrm>
            <a:off x="970200" y="2633850"/>
            <a:ext cx="10251600" cy="1590300"/>
          </a:xfrm>
          <a:prstGeom prst="rect">
            <a:avLst/>
          </a:prstGeom>
          <a:solidFill>
            <a:srgbClr val="D9D9D9"/>
          </a:solidFill>
        </p:spPr>
        <p:txBody>
          <a:bodyPr anchorCtr="0" anchor="t" bIns="121900" lIns="121900" spcFirstLastPara="1" rIns="121900" wrap="square" tIns="121900">
            <a:normAutofit lnSpcReduction="20000"/>
          </a:bodyPr>
          <a:lstStyle/>
          <a:p>
            <a:pPr indent="0" lvl="0" marL="457200" rtl="0" algn="ctr">
              <a:spcBef>
                <a:spcPts val="0"/>
              </a:spcBef>
              <a:spcAft>
                <a:spcPts val="0"/>
              </a:spcAft>
              <a:buNone/>
            </a:pPr>
            <a:r>
              <a:rPr lang="es-ES" sz="2200">
                <a:solidFill>
                  <a:schemeClr val="dk2"/>
                </a:solidFill>
              </a:rPr>
              <a:t>Expand the analysis to all ICUICS hospitals</a:t>
            </a:r>
            <a:endParaRPr sz="2200">
              <a:solidFill>
                <a:schemeClr val="dk2"/>
              </a:solidFill>
            </a:endParaRPr>
          </a:p>
          <a:p>
            <a:pPr indent="0" lvl="0" marL="457200" rtl="0" algn="ctr">
              <a:lnSpc>
                <a:spcPct val="100000"/>
              </a:lnSpc>
              <a:spcBef>
                <a:spcPts val="1600"/>
              </a:spcBef>
              <a:spcAft>
                <a:spcPts val="0"/>
              </a:spcAft>
              <a:buNone/>
            </a:pPr>
            <a:r>
              <a:t/>
            </a:r>
            <a:endParaRPr sz="2200">
              <a:solidFill>
                <a:schemeClr val="dk2"/>
              </a:solidFill>
            </a:endParaRPr>
          </a:p>
          <a:p>
            <a:pPr indent="0" lvl="0" marL="457200" rtl="0" algn="ctr">
              <a:spcBef>
                <a:spcPts val="1600"/>
              </a:spcBef>
              <a:spcAft>
                <a:spcPts val="1600"/>
              </a:spcAft>
              <a:buNone/>
            </a:pPr>
            <a:r>
              <a:rPr lang="es-ES" sz="2200">
                <a:solidFill>
                  <a:schemeClr val="dk2"/>
                </a:solidFill>
              </a:rPr>
              <a:t>Causal inference analysis</a:t>
            </a:r>
            <a:endParaRPr sz="2200">
              <a:solidFill>
                <a:schemeClr val="dk2"/>
              </a:solidFill>
            </a:endParaRPr>
          </a:p>
        </p:txBody>
      </p:sp>
      <p:pic>
        <p:nvPicPr>
          <p:cNvPr id="217" name="Google Shape;217;g18c083d7623_2_0"/>
          <p:cNvPicPr preferRelativeResize="0"/>
          <p:nvPr/>
        </p:nvPicPr>
        <p:blipFill>
          <a:blip r:embed="rId3">
            <a:alphaModFix amt="11000"/>
          </a:blip>
          <a:stretch>
            <a:fillRect/>
          </a:stretch>
        </p:blipFill>
        <p:spPr>
          <a:xfrm>
            <a:off x="970200" y="1656725"/>
            <a:ext cx="10251600" cy="4897525"/>
          </a:xfrm>
          <a:prstGeom prst="rect">
            <a:avLst/>
          </a:prstGeom>
          <a:noFill/>
          <a:ln>
            <a:noFill/>
          </a:ln>
        </p:spPr>
      </p:pic>
      <p:sp>
        <p:nvSpPr>
          <p:cNvPr id="218" name="Google Shape;218;g18c083d7623_2_0"/>
          <p:cNvSpPr txBox="1"/>
          <p:nvPr>
            <p:ph type="title"/>
          </p:nvPr>
        </p:nvSpPr>
        <p:spPr>
          <a:xfrm>
            <a:off x="970200" y="801250"/>
            <a:ext cx="10251600" cy="713700"/>
          </a:xfrm>
          <a:prstGeom prst="rect">
            <a:avLst/>
          </a:prstGeom>
          <a:solidFill>
            <a:srgbClr val="D9EAD3"/>
          </a:solidFill>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s-ES"/>
              <a:t>Next steps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nvSpPr>
        <p:spPr>
          <a:xfrm>
            <a:off x="1050850" y="717669"/>
            <a:ext cx="10515600" cy="660900"/>
          </a:xfrm>
          <a:prstGeom prst="rect">
            <a:avLst/>
          </a:prstGeom>
          <a:solidFill>
            <a:srgbClr val="D9EAD3"/>
          </a:solid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000"/>
              <a:buFont typeface="Arial"/>
              <a:buNone/>
            </a:pPr>
            <a:r>
              <a:rPr b="1" lang="es-ES" sz="4000">
                <a:solidFill>
                  <a:schemeClr val="dk2"/>
                </a:solidFill>
                <a:latin typeface="Arial"/>
                <a:ea typeface="Arial"/>
                <a:cs typeface="Arial"/>
                <a:sym typeface="Arial"/>
              </a:rPr>
              <a:t>Introduction</a:t>
            </a:r>
            <a:endParaRPr b="1" sz="4000">
              <a:solidFill>
                <a:schemeClr val="dk2"/>
              </a:solidFill>
              <a:latin typeface="Arial"/>
              <a:ea typeface="Arial"/>
              <a:cs typeface="Arial"/>
              <a:sym typeface="Arial"/>
            </a:endParaRPr>
          </a:p>
        </p:txBody>
      </p:sp>
      <p:sp>
        <p:nvSpPr>
          <p:cNvPr id="104" name="Google Shape;104;p2"/>
          <p:cNvSpPr txBox="1"/>
          <p:nvPr/>
        </p:nvSpPr>
        <p:spPr>
          <a:xfrm>
            <a:off x="2963750" y="4234175"/>
            <a:ext cx="7983300" cy="12006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s-ES" sz="1800">
                <a:solidFill>
                  <a:schemeClr val="dk2"/>
                </a:solidFill>
                <a:latin typeface="Arial"/>
                <a:ea typeface="Arial"/>
                <a:cs typeface="Arial"/>
                <a:sym typeface="Arial"/>
              </a:rPr>
              <a:t>Obesity is defin</a:t>
            </a:r>
            <a:r>
              <a:rPr lang="es-ES" sz="1800">
                <a:solidFill>
                  <a:schemeClr val="dk2"/>
                </a:solidFill>
              </a:rPr>
              <a:t>e</a:t>
            </a:r>
            <a:r>
              <a:rPr lang="es-ES" sz="1800">
                <a:solidFill>
                  <a:schemeClr val="dk2"/>
                </a:solidFill>
                <a:latin typeface="Arial"/>
                <a:ea typeface="Arial"/>
                <a:cs typeface="Arial"/>
                <a:sym typeface="Arial"/>
              </a:rPr>
              <a:t>d as </a:t>
            </a:r>
            <a:r>
              <a:rPr b="0" i="0" lang="es-ES" sz="1800" u="none" strike="noStrike">
                <a:solidFill>
                  <a:srgbClr val="3C4245"/>
                </a:solidFill>
                <a:latin typeface="Arial"/>
                <a:ea typeface="Arial"/>
                <a:cs typeface="Arial"/>
                <a:sym typeface="Arial"/>
              </a:rPr>
              <a:t>abnormal or excessive fat accumulation that presents a risk to health. A body mass index (BMI) over 25 is considered overweight, and over 30 is obese. </a:t>
            </a:r>
            <a:r>
              <a:rPr lang="es-ES"/>
              <a:t> </a:t>
            </a:r>
            <a:r>
              <a:rPr lang="es-ES" sz="1800">
                <a:solidFill>
                  <a:srgbClr val="3C4245"/>
                </a:solidFill>
                <a:latin typeface="Arial"/>
                <a:ea typeface="Arial"/>
                <a:cs typeface="Arial"/>
                <a:sym typeface="Arial"/>
              </a:rPr>
              <a:t>Global pandemic.</a:t>
            </a:r>
            <a:endParaRPr sz="1800">
              <a:solidFill>
                <a:schemeClr val="dk1"/>
              </a:solidFill>
              <a:latin typeface="Arial"/>
              <a:ea typeface="Arial"/>
              <a:cs typeface="Arial"/>
              <a:sym typeface="Arial"/>
            </a:endParaRPr>
          </a:p>
        </p:txBody>
      </p:sp>
      <p:sp>
        <p:nvSpPr>
          <p:cNvPr id="105" name="Google Shape;105;p2"/>
          <p:cNvSpPr/>
          <p:nvPr/>
        </p:nvSpPr>
        <p:spPr>
          <a:xfrm>
            <a:off x="790375" y="2133375"/>
            <a:ext cx="1222800" cy="505200"/>
          </a:xfrm>
          <a:prstGeom prst="roundRect">
            <a:avLst>
              <a:gd fmla="val 16667" name="adj"/>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sz="2000"/>
              <a:t>Sepsis</a:t>
            </a:r>
            <a:endParaRPr b="1" sz="2000"/>
          </a:p>
        </p:txBody>
      </p:sp>
      <p:sp>
        <p:nvSpPr>
          <p:cNvPr id="106" name="Google Shape;106;p2"/>
          <p:cNvSpPr txBox="1"/>
          <p:nvPr/>
        </p:nvSpPr>
        <p:spPr>
          <a:xfrm>
            <a:off x="2844200" y="2133375"/>
            <a:ext cx="8222400" cy="1293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rgbClr val="000000"/>
              </a:buClr>
              <a:buFont typeface="Arial"/>
              <a:buNone/>
            </a:pPr>
            <a:r>
              <a:rPr lang="es-ES" sz="1800">
                <a:solidFill>
                  <a:srgbClr val="202124"/>
                </a:solidFill>
                <a:latin typeface="arial"/>
                <a:ea typeface="arial"/>
                <a:cs typeface="arial"/>
                <a:sym typeface="arial"/>
              </a:rPr>
              <a:t>Body</a:t>
            </a:r>
            <a:r>
              <a:rPr b="1" lang="es-ES" sz="1800">
                <a:solidFill>
                  <a:srgbClr val="202124"/>
                </a:solidFill>
                <a:latin typeface="arial"/>
                <a:ea typeface="arial"/>
                <a:cs typeface="arial"/>
                <a:sym typeface="arial"/>
              </a:rPr>
              <a:t> extreme response to an infection</a:t>
            </a:r>
            <a:r>
              <a:rPr lang="es-ES" sz="1800">
                <a:solidFill>
                  <a:srgbClr val="202124"/>
                </a:solidFill>
                <a:latin typeface="arial"/>
                <a:ea typeface="arial"/>
                <a:cs typeface="arial"/>
                <a:sym typeface="arial"/>
              </a:rPr>
              <a:t>. It is a life-threatening medical emergency. Sepsis happens when an infection you already have triggers a chain reaction throughout your body.</a:t>
            </a:r>
            <a:endParaRPr>
              <a:latin typeface="Lato"/>
              <a:ea typeface="Lato"/>
              <a:cs typeface="Lato"/>
              <a:sym typeface="Lato"/>
            </a:endParaRPr>
          </a:p>
        </p:txBody>
      </p:sp>
      <p:sp>
        <p:nvSpPr>
          <p:cNvPr id="107" name="Google Shape;107;p2"/>
          <p:cNvSpPr/>
          <p:nvPr/>
        </p:nvSpPr>
        <p:spPr>
          <a:xfrm>
            <a:off x="790375" y="4234175"/>
            <a:ext cx="1222800" cy="505200"/>
          </a:xfrm>
          <a:prstGeom prst="roundRect">
            <a:avLst>
              <a:gd fmla="val 16667" name="adj"/>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sz="2000"/>
              <a:t>Obesity</a:t>
            </a:r>
            <a:endParaRPr b="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3"/>
          <p:cNvPicPr preferRelativeResize="0"/>
          <p:nvPr/>
        </p:nvPicPr>
        <p:blipFill rotWithShape="1">
          <a:blip r:embed="rId3">
            <a:alphaModFix/>
          </a:blip>
          <a:srcRect b="3591" l="4519" r="9228" t="17636"/>
          <a:stretch/>
        </p:blipFill>
        <p:spPr>
          <a:xfrm>
            <a:off x="1063250" y="1776375"/>
            <a:ext cx="9180425" cy="4468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970200" y="694950"/>
            <a:ext cx="10251600" cy="713700"/>
          </a:xfrm>
          <a:prstGeom prst="rect">
            <a:avLst/>
          </a:prstGeom>
          <a:solidFill>
            <a:srgbClr val="D9EAD3"/>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s-ES" sz="4000">
                <a:latin typeface="Arial"/>
                <a:ea typeface="Arial"/>
                <a:cs typeface="Arial"/>
                <a:sym typeface="Arial"/>
              </a:rPr>
              <a:t>Objective</a:t>
            </a:r>
            <a:endParaRPr/>
          </a:p>
        </p:txBody>
      </p:sp>
      <p:sp>
        <p:nvSpPr>
          <p:cNvPr id="119" name="Google Shape;119;p4"/>
          <p:cNvSpPr txBox="1"/>
          <p:nvPr>
            <p:ph idx="1" type="body"/>
          </p:nvPr>
        </p:nvSpPr>
        <p:spPr>
          <a:xfrm>
            <a:off x="970200" y="3333950"/>
            <a:ext cx="10144200" cy="944100"/>
          </a:xfrm>
          <a:prstGeom prst="rect">
            <a:avLst/>
          </a:prstGeom>
          <a:solidFill>
            <a:srgbClr val="D9D9D9"/>
          </a:solidFill>
          <a:ln>
            <a:noFill/>
          </a:ln>
        </p:spPr>
        <p:txBody>
          <a:bodyPr anchorCtr="0" anchor="t" bIns="45700" lIns="91425" spcFirstLastPara="1" rIns="91425" wrap="square" tIns="45700">
            <a:normAutofit fontScale="92500"/>
          </a:bodyPr>
          <a:lstStyle/>
          <a:p>
            <a:pPr indent="0" lvl="0" marL="0" rtl="0" algn="l">
              <a:lnSpc>
                <a:spcPct val="150000"/>
              </a:lnSpc>
              <a:spcBef>
                <a:spcPts val="0"/>
              </a:spcBef>
              <a:spcAft>
                <a:spcPts val="1600"/>
              </a:spcAft>
              <a:buClr>
                <a:schemeClr val="dk1"/>
              </a:buClr>
              <a:buSzPct val="90000"/>
              <a:buNone/>
            </a:pPr>
            <a:r>
              <a:rPr lang="es-ES" sz="2000">
                <a:latin typeface="Arial"/>
                <a:ea typeface="Arial"/>
                <a:cs typeface="Arial"/>
                <a:sym typeface="Arial"/>
              </a:rPr>
              <a:t>T</a:t>
            </a:r>
            <a:r>
              <a:rPr i="0" lang="es-ES" sz="2000" u="none" strike="noStrike">
                <a:latin typeface="Arial"/>
                <a:ea typeface="Arial"/>
                <a:cs typeface="Arial"/>
                <a:sym typeface="Arial"/>
              </a:rPr>
              <a:t>o determine</a:t>
            </a:r>
            <a:r>
              <a:rPr b="1" i="0" lang="es-ES" sz="2000" u="none" strike="noStrike">
                <a:latin typeface="Arial"/>
                <a:ea typeface="Arial"/>
                <a:cs typeface="Arial"/>
                <a:sym typeface="Arial"/>
              </a:rPr>
              <a:t> the impact of obesity on crude mortality in ICU </a:t>
            </a:r>
            <a:r>
              <a:rPr i="0" lang="es-ES" sz="2000" u="none" strike="noStrike">
                <a:latin typeface="Arial"/>
                <a:ea typeface="Arial"/>
                <a:cs typeface="Arial"/>
                <a:sym typeface="Arial"/>
              </a:rPr>
              <a:t>in septic and non-septic patients and which factors are associated in each case in 2 hospitals from Catalonia.</a:t>
            </a:r>
            <a:endParaRPr sz="2000">
              <a:latin typeface="Arial"/>
              <a:ea typeface="Arial"/>
              <a:cs typeface="Arial"/>
              <a:sym typeface="Arial"/>
            </a:endParaRPr>
          </a:p>
        </p:txBody>
      </p:sp>
      <p:pic>
        <p:nvPicPr>
          <p:cNvPr id="120" name="Google Shape;120;p4"/>
          <p:cNvPicPr preferRelativeResize="0"/>
          <p:nvPr/>
        </p:nvPicPr>
        <p:blipFill>
          <a:blip r:embed="rId3">
            <a:alphaModFix amt="11000"/>
          </a:blip>
          <a:stretch>
            <a:fillRect/>
          </a:stretch>
        </p:blipFill>
        <p:spPr>
          <a:xfrm>
            <a:off x="970200" y="1678225"/>
            <a:ext cx="10144100" cy="4897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970350" y="721525"/>
            <a:ext cx="10251300" cy="713700"/>
          </a:xfrm>
          <a:prstGeom prst="rect">
            <a:avLst/>
          </a:prstGeom>
          <a:solidFill>
            <a:srgbClr val="D9EAD3"/>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es-ES"/>
              <a:t>Methods and materials</a:t>
            </a:r>
            <a:endParaRPr/>
          </a:p>
        </p:txBody>
      </p:sp>
      <p:sp>
        <p:nvSpPr>
          <p:cNvPr id="126" name="Google Shape;126;p5"/>
          <p:cNvSpPr txBox="1"/>
          <p:nvPr/>
        </p:nvSpPr>
        <p:spPr>
          <a:xfrm>
            <a:off x="753150" y="3799725"/>
            <a:ext cx="4806900" cy="1754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ES" sz="1800" u="none" strike="noStrike">
                <a:solidFill>
                  <a:schemeClr val="dk2"/>
                </a:solidFill>
                <a:latin typeface="Arial"/>
                <a:ea typeface="Arial"/>
                <a:cs typeface="Arial"/>
                <a:sym typeface="Arial"/>
              </a:rPr>
              <a:t>Sequential Organ Failure Assessment (SOFA) 0-24 points: </a:t>
            </a:r>
            <a:r>
              <a:rPr i="0" lang="es-ES" sz="1800" u="none" strike="noStrike">
                <a:solidFill>
                  <a:schemeClr val="dk2"/>
                </a:solidFill>
                <a:latin typeface="Arial"/>
                <a:ea typeface="Arial"/>
                <a:cs typeface="Arial"/>
                <a:sym typeface="Arial"/>
              </a:rPr>
              <a:t>Predicts ICU mortality based on lab results and clinical data</a:t>
            </a:r>
            <a:r>
              <a:rPr lang="es-ES" sz="1800">
                <a:solidFill>
                  <a:schemeClr val="dk2"/>
                </a:solidFill>
                <a:latin typeface="Arial"/>
                <a:ea typeface="Arial"/>
                <a:cs typeface="Arial"/>
                <a:sym typeface="Arial"/>
              </a:rPr>
              <a:t> that </a:t>
            </a:r>
            <a:r>
              <a:rPr lang="es-ES" sz="1800">
                <a:solidFill>
                  <a:schemeClr val="dk2"/>
                </a:solidFill>
              </a:rPr>
              <a:t>assess</a:t>
            </a:r>
            <a:r>
              <a:rPr lang="es-ES" sz="1800">
                <a:solidFill>
                  <a:schemeClr val="dk2"/>
                </a:solidFill>
                <a:latin typeface="Arial"/>
                <a:ea typeface="Arial"/>
                <a:cs typeface="Arial"/>
                <a:sym typeface="Arial"/>
              </a:rPr>
              <a:t> neurological, cardiovascular, respiratory, hematologic and renal parameters.</a:t>
            </a:r>
            <a:r>
              <a:rPr i="0" lang="es-ES" sz="1800" u="none" strike="noStrike">
                <a:solidFill>
                  <a:schemeClr val="dk2"/>
                </a:solidFill>
                <a:highlight>
                  <a:srgbClr val="FFD966"/>
                </a:highlight>
                <a:latin typeface="Arial"/>
                <a:ea typeface="Arial"/>
                <a:cs typeface="Arial"/>
                <a:sym typeface="Arial"/>
              </a:rPr>
              <a:t> </a:t>
            </a:r>
            <a:r>
              <a:rPr b="1" i="0" lang="es-ES" sz="1800" u="sng" strike="noStrike">
                <a:solidFill>
                  <a:schemeClr val="dk2"/>
                </a:solidFill>
                <a:highlight>
                  <a:srgbClr val="FFD966"/>
                </a:highlight>
                <a:latin typeface="Arial"/>
                <a:ea typeface="Arial"/>
                <a:cs typeface="Arial"/>
                <a:sym typeface="Arial"/>
              </a:rPr>
              <a:t>Score ≥ 2 </a:t>
            </a:r>
            <a:endParaRPr>
              <a:solidFill>
                <a:schemeClr val="dk2"/>
              </a:solidFill>
              <a:highlight>
                <a:srgbClr val="FFD966"/>
              </a:highlight>
            </a:endParaRPr>
          </a:p>
        </p:txBody>
      </p:sp>
      <p:sp>
        <p:nvSpPr>
          <p:cNvPr id="127" name="Google Shape;127;p5"/>
          <p:cNvSpPr txBox="1"/>
          <p:nvPr/>
        </p:nvSpPr>
        <p:spPr>
          <a:xfrm>
            <a:off x="753140" y="3111468"/>
            <a:ext cx="4589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800">
                <a:solidFill>
                  <a:schemeClr val="dk2"/>
                </a:solidFill>
                <a:latin typeface="Arial"/>
                <a:ea typeface="Arial"/>
                <a:cs typeface="Arial"/>
                <a:sym typeface="Arial"/>
              </a:rPr>
              <a:t>Antibiotic treatment on first 24 hours</a:t>
            </a:r>
            <a:endParaRPr>
              <a:solidFill>
                <a:schemeClr val="dk2"/>
              </a:solidFill>
            </a:endParaRPr>
          </a:p>
        </p:txBody>
      </p:sp>
      <p:sp>
        <p:nvSpPr>
          <p:cNvPr id="128" name="Google Shape;128;p5"/>
          <p:cNvSpPr txBox="1"/>
          <p:nvPr/>
        </p:nvSpPr>
        <p:spPr>
          <a:xfrm>
            <a:off x="6634203" y="3273703"/>
            <a:ext cx="45897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800" u="none" strike="noStrike">
                <a:solidFill>
                  <a:srgbClr val="202124"/>
                </a:solidFill>
                <a:latin typeface="Arial"/>
                <a:ea typeface="Arial"/>
                <a:cs typeface="Arial"/>
                <a:sym typeface="Arial"/>
              </a:rPr>
              <a:t>BMI were </a:t>
            </a:r>
            <a:r>
              <a:rPr b="1" lang="es-ES" sz="1800">
                <a:solidFill>
                  <a:srgbClr val="202124"/>
                </a:solidFill>
              </a:rPr>
              <a:t>stratified</a:t>
            </a:r>
            <a:r>
              <a:rPr b="1" lang="es-ES" sz="1800">
                <a:solidFill>
                  <a:srgbClr val="202124"/>
                </a:solidFill>
              </a:rPr>
              <a:t> </a:t>
            </a:r>
            <a:r>
              <a:rPr b="1" i="0" lang="es-ES" sz="1800" u="none" strike="noStrike">
                <a:solidFill>
                  <a:srgbClr val="202124"/>
                </a:solidFill>
                <a:latin typeface="Arial"/>
                <a:ea typeface="Arial"/>
                <a:cs typeface="Arial"/>
                <a:sym typeface="Arial"/>
              </a:rPr>
              <a:t>by:</a:t>
            </a:r>
            <a:endParaRPr b="1" i="0" sz="1800" u="none" strike="noStrike">
              <a:solidFill>
                <a:srgbClr val="202124"/>
              </a:solidFill>
              <a:latin typeface="Arial"/>
              <a:ea typeface="Arial"/>
              <a:cs typeface="Arial"/>
              <a:sym typeface="Arial"/>
            </a:endParaRPr>
          </a:p>
          <a:p>
            <a:pPr indent="0" lvl="0" marL="0" marR="0" rtl="0" algn="l">
              <a:spcBef>
                <a:spcPts val="0"/>
              </a:spcBef>
              <a:spcAft>
                <a:spcPts val="0"/>
              </a:spcAft>
              <a:buNone/>
            </a:pPr>
            <a:r>
              <a:t/>
            </a:r>
            <a:endParaRPr b="1" sz="1800">
              <a:solidFill>
                <a:srgbClr val="202124"/>
              </a:solidFill>
            </a:endParaRPr>
          </a:p>
          <a:p>
            <a:pPr indent="-342900" lvl="0" marL="457200" marR="0" rtl="0" algn="l">
              <a:spcBef>
                <a:spcPts val="0"/>
              </a:spcBef>
              <a:spcAft>
                <a:spcPts val="0"/>
              </a:spcAft>
              <a:buClr>
                <a:srgbClr val="202124"/>
              </a:buClr>
              <a:buSzPts val="1800"/>
              <a:buChar char="-"/>
            </a:pPr>
            <a:r>
              <a:rPr lang="es-ES" sz="1800">
                <a:solidFill>
                  <a:srgbClr val="202124"/>
                </a:solidFill>
              </a:rPr>
              <a:t>Underweight</a:t>
            </a:r>
            <a:r>
              <a:rPr b="0" i="0" lang="es-ES" sz="1800" u="none" cap="none" strike="noStrike">
                <a:solidFill>
                  <a:srgbClr val="202124"/>
                </a:solidFill>
                <a:latin typeface="Arial"/>
                <a:ea typeface="Arial"/>
                <a:cs typeface="Arial"/>
                <a:sym typeface="Arial"/>
              </a:rPr>
              <a:t> &lt; 18.5</a:t>
            </a:r>
            <a:endParaRPr>
              <a:solidFill>
                <a:srgbClr val="202124"/>
              </a:solidFill>
            </a:endParaRPr>
          </a:p>
          <a:p>
            <a:pPr indent="-342900" lvl="0" marL="457200" marR="0" rtl="0" algn="l">
              <a:spcBef>
                <a:spcPts val="0"/>
              </a:spcBef>
              <a:spcAft>
                <a:spcPts val="0"/>
              </a:spcAft>
              <a:buClr>
                <a:srgbClr val="202124"/>
              </a:buClr>
              <a:buSzPts val="1800"/>
              <a:buChar char="-"/>
            </a:pPr>
            <a:r>
              <a:rPr lang="es-ES" sz="1800">
                <a:solidFill>
                  <a:srgbClr val="202124"/>
                </a:solidFill>
              </a:rPr>
              <a:t>Normal Weight</a:t>
            </a:r>
            <a:r>
              <a:rPr b="0" i="0" lang="es-ES" sz="1800" u="none" cap="none" strike="noStrike">
                <a:solidFill>
                  <a:srgbClr val="202124"/>
                </a:solidFill>
                <a:latin typeface="Arial"/>
                <a:ea typeface="Arial"/>
                <a:cs typeface="Arial"/>
                <a:sym typeface="Arial"/>
              </a:rPr>
              <a:t> 18.5-24.9</a:t>
            </a:r>
            <a:endParaRPr>
              <a:solidFill>
                <a:srgbClr val="202124"/>
              </a:solidFill>
            </a:endParaRPr>
          </a:p>
          <a:p>
            <a:pPr indent="-342900" lvl="0" marL="457200" marR="0" rtl="0" algn="l">
              <a:spcBef>
                <a:spcPts val="0"/>
              </a:spcBef>
              <a:spcAft>
                <a:spcPts val="0"/>
              </a:spcAft>
              <a:buClr>
                <a:srgbClr val="202124"/>
              </a:buClr>
              <a:buSzPts val="1800"/>
              <a:buChar char="-"/>
            </a:pPr>
            <a:r>
              <a:rPr lang="es-ES" sz="1800">
                <a:solidFill>
                  <a:srgbClr val="202124"/>
                </a:solidFill>
              </a:rPr>
              <a:t>Overweight</a:t>
            </a:r>
            <a:r>
              <a:rPr b="0" i="0" lang="es-ES" sz="1800" u="none" cap="none" strike="noStrike">
                <a:solidFill>
                  <a:srgbClr val="202124"/>
                </a:solidFill>
                <a:latin typeface="Arial"/>
                <a:ea typeface="Arial"/>
                <a:cs typeface="Arial"/>
                <a:sym typeface="Arial"/>
              </a:rPr>
              <a:t> &gt; 25 &lt;30</a:t>
            </a:r>
            <a:endParaRPr>
              <a:solidFill>
                <a:srgbClr val="202124"/>
              </a:solidFill>
            </a:endParaRPr>
          </a:p>
          <a:p>
            <a:pPr indent="-342900" lvl="0" marL="457200" marR="0" rtl="0" algn="l">
              <a:spcBef>
                <a:spcPts val="0"/>
              </a:spcBef>
              <a:spcAft>
                <a:spcPts val="0"/>
              </a:spcAft>
              <a:buClr>
                <a:srgbClr val="202124"/>
              </a:buClr>
              <a:buSzPts val="1800"/>
              <a:buChar char="-"/>
            </a:pPr>
            <a:r>
              <a:rPr b="0" i="0" lang="es-ES" sz="1800" u="none" cap="none" strike="noStrike">
                <a:solidFill>
                  <a:srgbClr val="202124"/>
                </a:solidFill>
                <a:latin typeface="Arial"/>
                <a:ea typeface="Arial"/>
                <a:cs typeface="Arial"/>
                <a:sym typeface="Arial"/>
              </a:rPr>
              <a:t>Obesity grade 1 30 &lt;39</a:t>
            </a:r>
            <a:endParaRPr>
              <a:solidFill>
                <a:srgbClr val="202124"/>
              </a:solidFill>
            </a:endParaRPr>
          </a:p>
          <a:p>
            <a:pPr indent="-342900" lvl="0" marL="457200" marR="0" rtl="0" algn="l">
              <a:spcBef>
                <a:spcPts val="0"/>
              </a:spcBef>
              <a:spcAft>
                <a:spcPts val="0"/>
              </a:spcAft>
              <a:buClr>
                <a:srgbClr val="202124"/>
              </a:buClr>
              <a:buSzPts val="1800"/>
              <a:buChar char="-"/>
            </a:pPr>
            <a:r>
              <a:rPr b="0" i="0" lang="es-ES" sz="1800" u="none" cap="none" strike="noStrike">
                <a:solidFill>
                  <a:srgbClr val="202124"/>
                </a:solidFill>
                <a:latin typeface="Arial"/>
                <a:ea typeface="Arial"/>
                <a:cs typeface="Arial"/>
                <a:sym typeface="Arial"/>
              </a:rPr>
              <a:t>Obesity grade 2 &gt;35 &lt;39</a:t>
            </a:r>
            <a:endParaRPr>
              <a:solidFill>
                <a:srgbClr val="202124"/>
              </a:solidFill>
            </a:endParaRPr>
          </a:p>
          <a:p>
            <a:pPr indent="-342900" lvl="0" marL="457200" marR="0" rtl="0" algn="l">
              <a:spcBef>
                <a:spcPts val="0"/>
              </a:spcBef>
              <a:spcAft>
                <a:spcPts val="0"/>
              </a:spcAft>
              <a:buClr>
                <a:srgbClr val="202124"/>
              </a:buClr>
              <a:buSzPts val="1800"/>
              <a:buChar char="-"/>
            </a:pPr>
            <a:r>
              <a:rPr b="0" i="0" lang="es-ES" sz="1800" u="none" cap="none" strike="noStrike">
                <a:solidFill>
                  <a:srgbClr val="202124"/>
                </a:solidFill>
                <a:latin typeface="Arial"/>
                <a:ea typeface="Arial"/>
                <a:cs typeface="Arial"/>
                <a:sym typeface="Arial"/>
              </a:rPr>
              <a:t>Obesity grade 3 &gt;40</a:t>
            </a:r>
            <a:endParaRPr>
              <a:solidFill>
                <a:srgbClr val="202124"/>
              </a:solidFill>
            </a:endParaRPr>
          </a:p>
          <a:p>
            <a:pPr indent="-171450" lvl="0" marL="285750" marR="0" rtl="0" algn="l">
              <a:spcBef>
                <a:spcPts val="0"/>
              </a:spcBef>
              <a:spcAft>
                <a:spcPts val="0"/>
              </a:spcAft>
              <a:buClr>
                <a:schemeClr val="dk1"/>
              </a:buClr>
              <a:buSzPts val="1800"/>
              <a:buFont typeface="Arial"/>
              <a:buNone/>
            </a:pPr>
            <a:r>
              <a:t/>
            </a:r>
            <a:endParaRPr b="1" i="0" sz="1800" u="sng" strike="noStrike">
              <a:solidFill>
                <a:schemeClr val="dk1"/>
              </a:solidFill>
              <a:latin typeface="Arial"/>
              <a:ea typeface="Arial"/>
              <a:cs typeface="Arial"/>
              <a:sym typeface="Arial"/>
            </a:endParaRPr>
          </a:p>
        </p:txBody>
      </p:sp>
      <p:sp>
        <p:nvSpPr>
          <p:cNvPr id="129" name="Google Shape;129;p5"/>
          <p:cNvSpPr txBox="1"/>
          <p:nvPr/>
        </p:nvSpPr>
        <p:spPr>
          <a:xfrm>
            <a:off x="1665750" y="2108938"/>
            <a:ext cx="2764500" cy="4617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800">
                <a:latin typeface="Lato"/>
                <a:ea typeface="Lato"/>
                <a:cs typeface="Lato"/>
                <a:sym typeface="Lato"/>
              </a:rPr>
              <a:t>Septic patients</a:t>
            </a:r>
            <a:endParaRPr b="1" sz="2100">
              <a:latin typeface="Lato"/>
              <a:ea typeface="Lato"/>
              <a:cs typeface="Lato"/>
              <a:sym typeface="Lato"/>
            </a:endParaRPr>
          </a:p>
        </p:txBody>
      </p:sp>
      <p:sp>
        <p:nvSpPr>
          <p:cNvPr id="130" name="Google Shape;130;p5"/>
          <p:cNvSpPr txBox="1"/>
          <p:nvPr/>
        </p:nvSpPr>
        <p:spPr>
          <a:xfrm>
            <a:off x="7546800" y="2123613"/>
            <a:ext cx="2764500" cy="4617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S" sz="1800">
                <a:latin typeface="Lato"/>
                <a:ea typeface="Lato"/>
                <a:cs typeface="Lato"/>
                <a:sym typeface="Lato"/>
              </a:rPr>
              <a:t>Obese </a:t>
            </a:r>
            <a:r>
              <a:rPr b="1" lang="es-ES" sz="1800">
                <a:latin typeface="Lato"/>
                <a:ea typeface="Lato"/>
                <a:cs typeface="Lato"/>
                <a:sym typeface="Lato"/>
              </a:rPr>
              <a:t>patients</a:t>
            </a:r>
            <a:endParaRPr b="1" sz="21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1158675" y="827850"/>
            <a:ext cx="10251300" cy="713700"/>
          </a:xfrm>
          <a:prstGeom prst="rect">
            <a:avLst/>
          </a:prstGeom>
          <a:solidFill>
            <a:srgbClr val="D9EAD3"/>
          </a:solid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t/>
            </a:r>
            <a:endParaRPr sz="4000">
              <a:latin typeface="Arial"/>
              <a:ea typeface="Arial"/>
              <a:cs typeface="Arial"/>
              <a:sym typeface="Arial"/>
            </a:endParaRPr>
          </a:p>
          <a:p>
            <a:pPr indent="0" lvl="0" marL="0" rtl="0" algn="ctr">
              <a:lnSpc>
                <a:spcPct val="90000"/>
              </a:lnSpc>
              <a:spcBef>
                <a:spcPts val="0"/>
              </a:spcBef>
              <a:spcAft>
                <a:spcPts val="0"/>
              </a:spcAft>
              <a:buClr>
                <a:schemeClr val="dk1"/>
              </a:buClr>
              <a:buSzPct val="100000"/>
              <a:buFont typeface="Arial"/>
              <a:buNone/>
            </a:pPr>
            <a:r>
              <a:rPr lang="es-ES" sz="4000">
                <a:latin typeface="Arial"/>
                <a:ea typeface="Arial"/>
                <a:cs typeface="Arial"/>
                <a:sym typeface="Arial"/>
              </a:rPr>
              <a:t> </a:t>
            </a:r>
            <a:r>
              <a:rPr lang="es-ES"/>
              <a:t>Methods and materials</a:t>
            </a:r>
            <a:endParaRPr/>
          </a:p>
          <a:p>
            <a:pPr indent="0" lvl="0" marL="0" rtl="0" algn="ctr">
              <a:lnSpc>
                <a:spcPct val="90000"/>
              </a:lnSpc>
              <a:spcBef>
                <a:spcPts val="0"/>
              </a:spcBef>
              <a:spcAft>
                <a:spcPts val="0"/>
              </a:spcAft>
              <a:buClr>
                <a:schemeClr val="dk1"/>
              </a:buClr>
              <a:buSzPct val="100000"/>
              <a:buFont typeface="Arial"/>
              <a:buNone/>
            </a:pPr>
            <a:r>
              <a:t/>
            </a:r>
            <a:endParaRPr sz="4000"/>
          </a:p>
        </p:txBody>
      </p:sp>
      <p:sp>
        <p:nvSpPr>
          <p:cNvPr id="136" name="Google Shape;136;p6"/>
          <p:cNvSpPr txBox="1"/>
          <p:nvPr>
            <p:ph idx="1" type="body"/>
          </p:nvPr>
        </p:nvSpPr>
        <p:spPr>
          <a:xfrm>
            <a:off x="1050850" y="1860525"/>
            <a:ext cx="9874200" cy="456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rgbClr val="000000"/>
              </a:buClr>
              <a:buSzPts val="1800"/>
              <a:buNone/>
            </a:pPr>
            <a:r>
              <a:rPr b="0" i="0" lang="es-ES" sz="2100" u="none" strike="noStrike">
                <a:solidFill>
                  <a:srgbClr val="000000"/>
                </a:solidFill>
                <a:latin typeface="Arial"/>
                <a:ea typeface="Arial"/>
                <a:cs typeface="Arial"/>
                <a:sym typeface="Arial"/>
              </a:rPr>
              <a:t> ICUICS Database which includes </a:t>
            </a:r>
            <a:r>
              <a:rPr b="1" i="0" lang="es-ES" sz="2100" u="none" strike="noStrike">
                <a:solidFill>
                  <a:srgbClr val="000000"/>
                </a:solidFill>
                <a:latin typeface="Arial"/>
                <a:ea typeface="Arial"/>
                <a:cs typeface="Arial"/>
                <a:sym typeface="Arial"/>
              </a:rPr>
              <a:t>21,139</a:t>
            </a:r>
            <a:r>
              <a:rPr b="0" i="0" lang="es-ES" sz="2100" u="none" strike="noStrike">
                <a:solidFill>
                  <a:srgbClr val="000000"/>
                </a:solidFill>
                <a:latin typeface="Arial"/>
                <a:ea typeface="Arial"/>
                <a:cs typeface="Arial"/>
                <a:sym typeface="Arial"/>
              </a:rPr>
              <a:t> patients in 6 </a:t>
            </a:r>
            <a:r>
              <a:rPr lang="es-ES" sz="2100">
                <a:solidFill>
                  <a:srgbClr val="000000"/>
                </a:solidFill>
                <a:latin typeface="Arial"/>
                <a:ea typeface="Arial"/>
                <a:cs typeface="Arial"/>
                <a:sym typeface="Arial"/>
              </a:rPr>
              <a:t>C</a:t>
            </a:r>
            <a:r>
              <a:rPr b="0" i="0" lang="es-ES" sz="2100" u="none" strike="noStrike">
                <a:solidFill>
                  <a:srgbClr val="000000"/>
                </a:solidFill>
                <a:latin typeface="Arial"/>
                <a:ea typeface="Arial"/>
                <a:cs typeface="Arial"/>
                <a:sym typeface="Arial"/>
              </a:rPr>
              <a:t>atal</a:t>
            </a:r>
            <a:r>
              <a:rPr lang="es-ES" sz="2100">
                <a:solidFill>
                  <a:srgbClr val="000000"/>
                </a:solidFill>
                <a:latin typeface="Arial"/>
                <a:ea typeface="Arial"/>
                <a:cs typeface="Arial"/>
                <a:sym typeface="Arial"/>
              </a:rPr>
              <a:t>a</a:t>
            </a:r>
            <a:r>
              <a:rPr b="0" i="0" lang="es-ES" sz="2100" u="none" strike="noStrike">
                <a:solidFill>
                  <a:srgbClr val="000000"/>
                </a:solidFill>
                <a:latin typeface="Arial"/>
                <a:ea typeface="Arial"/>
                <a:cs typeface="Arial"/>
                <a:sym typeface="Arial"/>
              </a:rPr>
              <a:t>n hospitals</a:t>
            </a:r>
            <a:endParaRPr b="0" i="0" sz="2100" u="none" strike="noStrike">
              <a:solidFill>
                <a:srgbClr val="000000"/>
              </a:solidFill>
              <a:latin typeface="Arial"/>
              <a:ea typeface="Arial"/>
              <a:cs typeface="Arial"/>
              <a:sym typeface="Arial"/>
            </a:endParaRPr>
          </a:p>
          <a:p>
            <a:pPr indent="0" lvl="0" marL="0" rtl="0" algn="just">
              <a:lnSpc>
                <a:spcPct val="150000"/>
              </a:lnSpc>
              <a:spcBef>
                <a:spcPts val="1000"/>
              </a:spcBef>
              <a:spcAft>
                <a:spcPts val="0"/>
              </a:spcAft>
              <a:buClr>
                <a:srgbClr val="000000"/>
              </a:buClr>
              <a:buSzPts val="1800"/>
              <a:buNone/>
            </a:pPr>
            <a:r>
              <a:rPr i="1" lang="es-ES" sz="1800">
                <a:solidFill>
                  <a:srgbClr val="000000"/>
                </a:solidFill>
                <a:latin typeface="Arial"/>
                <a:ea typeface="Arial"/>
                <a:cs typeface="Arial"/>
                <a:sym typeface="Arial"/>
              </a:rPr>
              <a:t>Selected patients </a:t>
            </a:r>
            <a:r>
              <a:rPr b="0" i="1" lang="es-ES" sz="1800" u="none" strike="noStrike">
                <a:solidFill>
                  <a:srgbClr val="000000"/>
                </a:solidFill>
                <a:latin typeface="Arial"/>
                <a:ea typeface="Arial"/>
                <a:cs typeface="Arial"/>
                <a:sym typeface="Arial"/>
              </a:rPr>
              <a:t>form Hospital Universitari Vall d’Hebr</a:t>
            </a:r>
            <a:r>
              <a:rPr i="1" lang="es-ES" sz="1800">
                <a:solidFill>
                  <a:srgbClr val="000000"/>
                </a:solidFill>
                <a:latin typeface="Arial"/>
                <a:ea typeface="Arial"/>
                <a:cs typeface="Arial"/>
                <a:sym typeface="Arial"/>
              </a:rPr>
              <a:t>o</a:t>
            </a:r>
            <a:r>
              <a:rPr b="0" i="1" lang="es-ES" sz="1800" u="none" strike="noStrike">
                <a:solidFill>
                  <a:srgbClr val="000000"/>
                </a:solidFill>
                <a:latin typeface="Arial"/>
                <a:ea typeface="Arial"/>
                <a:cs typeface="Arial"/>
                <a:sym typeface="Arial"/>
              </a:rPr>
              <a:t>n and Hospital Universitari Joan XXIII</a:t>
            </a:r>
            <a:r>
              <a:rPr b="0" i="0" lang="es-ES" sz="1800" u="none" strike="noStrike">
                <a:solidFill>
                  <a:srgbClr val="000000"/>
                </a:solidFill>
                <a:latin typeface="Arial"/>
                <a:ea typeface="Arial"/>
                <a:cs typeface="Arial"/>
                <a:sym typeface="Arial"/>
              </a:rPr>
              <a:t>: </a:t>
            </a:r>
            <a:br>
              <a:rPr lang="es-ES" sz="1800">
                <a:latin typeface="Arial"/>
                <a:ea typeface="Arial"/>
                <a:cs typeface="Arial"/>
                <a:sym typeface="Arial"/>
              </a:rPr>
            </a:br>
            <a:endParaRPr sz="1800">
              <a:latin typeface="Arial"/>
              <a:ea typeface="Arial"/>
              <a:cs typeface="Arial"/>
              <a:sym typeface="Arial"/>
            </a:endParaRPr>
          </a:p>
          <a:p>
            <a:pPr indent="0" lvl="0" marL="0" rtl="0" algn="just">
              <a:lnSpc>
                <a:spcPct val="150000"/>
              </a:lnSpc>
              <a:spcBef>
                <a:spcPts val="1000"/>
              </a:spcBef>
              <a:spcAft>
                <a:spcPts val="1600"/>
              </a:spcAft>
              <a:buClr>
                <a:schemeClr val="dk1"/>
              </a:buClr>
              <a:buSzPts val="1800"/>
              <a:buNone/>
            </a:pPr>
            <a:r>
              <a:t/>
            </a:r>
            <a:endParaRPr sz="1800">
              <a:latin typeface="Arial"/>
              <a:ea typeface="Arial"/>
              <a:cs typeface="Arial"/>
              <a:sym typeface="Arial"/>
            </a:endParaRPr>
          </a:p>
        </p:txBody>
      </p:sp>
      <p:sp>
        <p:nvSpPr>
          <p:cNvPr id="137" name="Google Shape;137;p6"/>
          <p:cNvSpPr txBox="1"/>
          <p:nvPr/>
        </p:nvSpPr>
        <p:spPr>
          <a:xfrm>
            <a:off x="4772025" y="5640950"/>
            <a:ext cx="3535200" cy="400200"/>
          </a:xfrm>
          <a:prstGeom prst="rect">
            <a:avLst/>
          </a:prstGeom>
          <a:solidFill>
            <a:srgbClr val="F6B26B"/>
          </a:solidFill>
          <a:ln cap="flat" cmpd="sng" w="9525">
            <a:solidFill>
              <a:srgbClr val="F9CB9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s-ES" sz="2000"/>
              <a:t>Final C</a:t>
            </a:r>
            <a:r>
              <a:rPr b="0" i="0" lang="es-ES" sz="2000" u="none" strike="noStrike">
                <a:solidFill>
                  <a:srgbClr val="000000"/>
                </a:solidFill>
                <a:latin typeface="Arial"/>
                <a:ea typeface="Arial"/>
                <a:cs typeface="Arial"/>
                <a:sym typeface="Arial"/>
              </a:rPr>
              <a:t>ohort: </a:t>
            </a:r>
            <a:r>
              <a:rPr b="1" i="0" lang="es-ES" sz="2000" u="none" strike="noStrike">
                <a:solidFill>
                  <a:srgbClr val="000000"/>
                </a:solidFill>
                <a:latin typeface="Arial"/>
                <a:ea typeface="Arial"/>
                <a:cs typeface="Arial"/>
                <a:sym typeface="Arial"/>
              </a:rPr>
              <a:t>6,721 pacients</a:t>
            </a:r>
            <a:endParaRPr b="1" sz="2000">
              <a:solidFill>
                <a:schemeClr val="dk1"/>
              </a:solidFill>
              <a:latin typeface="Arial"/>
              <a:ea typeface="Arial"/>
              <a:cs typeface="Arial"/>
              <a:sym typeface="Arial"/>
            </a:endParaRPr>
          </a:p>
        </p:txBody>
      </p:sp>
      <p:sp>
        <p:nvSpPr>
          <p:cNvPr id="138" name="Google Shape;138;p6"/>
          <p:cNvSpPr txBox="1"/>
          <p:nvPr/>
        </p:nvSpPr>
        <p:spPr>
          <a:xfrm>
            <a:off x="744300" y="4015925"/>
            <a:ext cx="4187100" cy="1015800"/>
          </a:xfrm>
          <a:prstGeom prst="rect">
            <a:avLst/>
          </a:prstGeom>
          <a:solidFill>
            <a:schemeClr val="lt1"/>
          </a:solidFill>
          <a:ln cap="flat" cmpd="sng" w="28575">
            <a:solidFill>
              <a:srgbClr val="CC0000"/>
            </a:solidFill>
            <a:prstDash val="dash"/>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50000"/>
              </a:lnSpc>
              <a:spcBef>
                <a:spcPts val="0"/>
              </a:spcBef>
              <a:spcAft>
                <a:spcPts val="0"/>
              </a:spcAft>
              <a:buNone/>
            </a:pPr>
            <a:r>
              <a:rPr b="1" i="1" lang="es-ES" sz="1500">
                <a:solidFill>
                  <a:srgbClr val="000000"/>
                </a:solidFill>
                <a:latin typeface="Arial"/>
                <a:ea typeface="Arial"/>
                <a:cs typeface="Arial"/>
                <a:sym typeface="Arial"/>
              </a:rPr>
              <a:t>Neurocritic, pregnant, post </a:t>
            </a:r>
            <a:r>
              <a:rPr b="1" i="1" lang="es-ES" sz="1500"/>
              <a:t>sur</a:t>
            </a:r>
            <a:r>
              <a:rPr b="1" i="1" lang="es-ES" sz="1500">
                <a:solidFill>
                  <a:srgbClr val="000000"/>
                </a:solidFill>
                <a:latin typeface="Arial"/>
                <a:ea typeface="Arial"/>
                <a:cs typeface="Arial"/>
                <a:sym typeface="Arial"/>
              </a:rPr>
              <a:t>gical </a:t>
            </a:r>
            <a:r>
              <a:rPr b="1" i="1" lang="es-ES" sz="1500"/>
              <a:t>patients</a:t>
            </a:r>
            <a:r>
              <a:rPr b="1" i="1" lang="es-ES" sz="1500">
                <a:solidFill>
                  <a:srgbClr val="000000"/>
                </a:solidFill>
                <a:latin typeface="Arial"/>
                <a:ea typeface="Arial"/>
                <a:cs typeface="Arial"/>
                <a:sym typeface="Arial"/>
              </a:rPr>
              <a:t> were excluded using diagnosis at the admission or mesures. </a:t>
            </a:r>
            <a:endParaRPr b="1" sz="1600">
              <a:solidFill>
                <a:schemeClr val="dk1"/>
              </a:solidFill>
              <a:latin typeface="Calibri"/>
              <a:ea typeface="Calibri"/>
              <a:cs typeface="Calibri"/>
              <a:sym typeface="Calibri"/>
            </a:endParaRPr>
          </a:p>
        </p:txBody>
      </p:sp>
      <p:sp>
        <p:nvSpPr>
          <p:cNvPr id="139" name="Google Shape;139;p6"/>
          <p:cNvSpPr/>
          <p:nvPr/>
        </p:nvSpPr>
        <p:spPr>
          <a:xfrm>
            <a:off x="6380175" y="3883013"/>
            <a:ext cx="318900" cy="1436700"/>
          </a:xfrm>
          <a:prstGeom prst="down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6"/>
          <p:cNvSpPr/>
          <p:nvPr/>
        </p:nvSpPr>
        <p:spPr>
          <a:xfrm>
            <a:off x="5848575" y="2977100"/>
            <a:ext cx="1382100" cy="584700"/>
          </a:xfrm>
          <a:prstGeom prst="roundRect">
            <a:avLst>
              <a:gd fmla="val 16667" name="adj"/>
            </a:avLst>
          </a:prstGeom>
          <a:solidFill>
            <a:srgbClr val="D9EAD3"/>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ES" sz="1700"/>
              <a:t>7,764</a:t>
            </a:r>
            <a:endParaRPr b="1"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972600" y="827850"/>
            <a:ext cx="10251600" cy="713700"/>
          </a:xfrm>
          <a:prstGeom prst="rect">
            <a:avLst/>
          </a:prstGeom>
          <a:solidFill>
            <a:srgbClr val="D9EAD3"/>
          </a:solid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10000"/>
              <a:buFont typeface="Calibri"/>
              <a:buNone/>
            </a:pPr>
            <a:r>
              <a:rPr lang="es-ES" sz="4000"/>
              <a:t> </a:t>
            </a:r>
            <a:r>
              <a:rPr lang="es-ES" sz="4000">
                <a:latin typeface="Arial"/>
                <a:ea typeface="Arial"/>
                <a:cs typeface="Arial"/>
                <a:sym typeface="Arial"/>
              </a:rPr>
              <a:t> </a:t>
            </a:r>
            <a:endParaRPr sz="4000">
              <a:latin typeface="Arial"/>
              <a:ea typeface="Arial"/>
              <a:cs typeface="Arial"/>
              <a:sym typeface="Arial"/>
            </a:endParaRPr>
          </a:p>
          <a:p>
            <a:pPr indent="0" lvl="0" marL="0" rtl="0" algn="ctr">
              <a:lnSpc>
                <a:spcPct val="90000"/>
              </a:lnSpc>
              <a:spcBef>
                <a:spcPts val="0"/>
              </a:spcBef>
              <a:spcAft>
                <a:spcPts val="0"/>
              </a:spcAft>
              <a:buClr>
                <a:schemeClr val="dk1"/>
              </a:buClr>
              <a:buSzPct val="125714"/>
              <a:buFont typeface="Calibri"/>
              <a:buNone/>
            </a:pPr>
            <a:r>
              <a:rPr lang="es-ES"/>
              <a:t>Methods and materials</a:t>
            </a:r>
            <a:endParaRPr/>
          </a:p>
          <a:p>
            <a:pPr indent="0" lvl="0" marL="0" rtl="0" algn="l">
              <a:lnSpc>
                <a:spcPct val="90000"/>
              </a:lnSpc>
              <a:spcBef>
                <a:spcPts val="0"/>
              </a:spcBef>
              <a:spcAft>
                <a:spcPts val="0"/>
              </a:spcAft>
              <a:buClr>
                <a:schemeClr val="dk1"/>
              </a:buClr>
              <a:buSzPct val="110000"/>
              <a:buFont typeface="Calibri"/>
              <a:buNone/>
            </a:pPr>
            <a:r>
              <a:t/>
            </a:r>
            <a:endParaRPr sz="4000"/>
          </a:p>
        </p:txBody>
      </p:sp>
      <p:sp>
        <p:nvSpPr>
          <p:cNvPr id="146" name="Google Shape;146;p7"/>
          <p:cNvSpPr txBox="1"/>
          <p:nvPr>
            <p:ph idx="1" type="body"/>
          </p:nvPr>
        </p:nvSpPr>
        <p:spPr>
          <a:xfrm>
            <a:off x="7350050" y="5847575"/>
            <a:ext cx="3504300" cy="516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None/>
            </a:pPr>
            <a:r>
              <a:rPr lang="es-ES" sz="1500"/>
              <a:t>SHapley Additive exPlanations (SHAP)</a:t>
            </a:r>
            <a:endParaRPr sz="1500"/>
          </a:p>
        </p:txBody>
      </p:sp>
      <p:sp>
        <p:nvSpPr>
          <p:cNvPr id="147" name="Google Shape;147;p7"/>
          <p:cNvSpPr/>
          <p:nvPr/>
        </p:nvSpPr>
        <p:spPr>
          <a:xfrm>
            <a:off x="1354400" y="2063850"/>
            <a:ext cx="3504300" cy="1141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sz="1600"/>
              <a:t>Exploratory data analysis</a:t>
            </a:r>
            <a:endParaRPr sz="1600"/>
          </a:p>
        </p:txBody>
      </p:sp>
      <p:sp>
        <p:nvSpPr>
          <p:cNvPr id="148" name="Google Shape;148;p7"/>
          <p:cNvSpPr/>
          <p:nvPr/>
        </p:nvSpPr>
        <p:spPr>
          <a:xfrm>
            <a:off x="1418900" y="4553449"/>
            <a:ext cx="3375300" cy="1141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sz="1600"/>
              <a:t>Correlation analysis</a:t>
            </a:r>
            <a:endParaRPr sz="1600"/>
          </a:p>
        </p:txBody>
      </p:sp>
      <p:sp>
        <p:nvSpPr>
          <p:cNvPr id="149" name="Google Shape;149;p7"/>
          <p:cNvSpPr/>
          <p:nvPr/>
        </p:nvSpPr>
        <p:spPr>
          <a:xfrm>
            <a:off x="7350050" y="2063850"/>
            <a:ext cx="3375300" cy="1141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sz="1600"/>
              <a:t>Logistic Regression</a:t>
            </a:r>
            <a:endParaRPr sz="1600"/>
          </a:p>
        </p:txBody>
      </p:sp>
      <p:sp>
        <p:nvSpPr>
          <p:cNvPr id="150" name="Google Shape;150;p7"/>
          <p:cNvSpPr/>
          <p:nvPr/>
        </p:nvSpPr>
        <p:spPr>
          <a:xfrm>
            <a:off x="7350050" y="4553450"/>
            <a:ext cx="3375300" cy="1141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sz="1600"/>
              <a:t>Random Forest</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8c083d7623_2_24"/>
          <p:cNvSpPr txBox="1"/>
          <p:nvPr>
            <p:ph type="title"/>
          </p:nvPr>
        </p:nvSpPr>
        <p:spPr>
          <a:xfrm>
            <a:off x="970350" y="748100"/>
            <a:ext cx="10251300" cy="713700"/>
          </a:xfrm>
          <a:prstGeom prst="rect">
            <a:avLst/>
          </a:prstGeom>
          <a:solidFill>
            <a:srgbClr val="D9EAD3"/>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ES" sz="4000"/>
              <a:t>Results</a:t>
            </a:r>
            <a:endParaRPr sz="4000"/>
          </a:p>
        </p:txBody>
      </p:sp>
      <p:pic>
        <p:nvPicPr>
          <p:cNvPr id="156" name="Google Shape;156;g18c083d7623_2_24"/>
          <p:cNvPicPr preferRelativeResize="0"/>
          <p:nvPr/>
        </p:nvPicPr>
        <p:blipFill>
          <a:blip r:embed="rId3">
            <a:alphaModFix/>
          </a:blip>
          <a:stretch>
            <a:fillRect/>
          </a:stretch>
        </p:blipFill>
        <p:spPr>
          <a:xfrm>
            <a:off x="2834450" y="1767325"/>
            <a:ext cx="6523099" cy="2231225"/>
          </a:xfrm>
          <a:prstGeom prst="rect">
            <a:avLst/>
          </a:prstGeom>
          <a:noFill/>
          <a:ln>
            <a:noFill/>
          </a:ln>
        </p:spPr>
      </p:pic>
      <p:pic>
        <p:nvPicPr>
          <p:cNvPr id="157" name="Google Shape;157;g18c083d7623_2_24"/>
          <p:cNvPicPr preferRelativeResize="0"/>
          <p:nvPr/>
        </p:nvPicPr>
        <p:blipFill>
          <a:blip r:embed="rId4">
            <a:alphaModFix/>
          </a:blip>
          <a:stretch>
            <a:fillRect/>
          </a:stretch>
        </p:blipFill>
        <p:spPr>
          <a:xfrm>
            <a:off x="2582550" y="4137100"/>
            <a:ext cx="6774999" cy="2519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8c083d7623_2_15"/>
          <p:cNvSpPr txBox="1"/>
          <p:nvPr>
            <p:ph type="title"/>
          </p:nvPr>
        </p:nvSpPr>
        <p:spPr>
          <a:xfrm>
            <a:off x="970350" y="748100"/>
            <a:ext cx="10251300" cy="713700"/>
          </a:xfrm>
          <a:prstGeom prst="rect">
            <a:avLst/>
          </a:prstGeom>
          <a:solidFill>
            <a:srgbClr val="D9EAD3"/>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ES" sz="4000"/>
              <a:t>Results</a:t>
            </a:r>
            <a:endParaRPr sz="4000"/>
          </a:p>
        </p:txBody>
      </p:sp>
      <p:pic>
        <p:nvPicPr>
          <p:cNvPr id="163" name="Google Shape;163;g18c083d7623_2_15"/>
          <p:cNvPicPr preferRelativeResize="0"/>
          <p:nvPr/>
        </p:nvPicPr>
        <p:blipFill>
          <a:blip r:embed="rId3">
            <a:alphaModFix/>
          </a:blip>
          <a:stretch>
            <a:fillRect/>
          </a:stretch>
        </p:blipFill>
        <p:spPr>
          <a:xfrm>
            <a:off x="630950" y="2263675"/>
            <a:ext cx="10161651" cy="1902350"/>
          </a:xfrm>
          <a:prstGeom prst="rect">
            <a:avLst/>
          </a:prstGeom>
          <a:noFill/>
          <a:ln>
            <a:noFill/>
          </a:ln>
        </p:spPr>
      </p:pic>
      <p:pic>
        <p:nvPicPr>
          <p:cNvPr id="164" name="Google Shape;164;g18c083d7623_2_15"/>
          <p:cNvPicPr preferRelativeResize="0"/>
          <p:nvPr/>
        </p:nvPicPr>
        <p:blipFill>
          <a:blip r:embed="rId4">
            <a:alphaModFix/>
          </a:blip>
          <a:stretch>
            <a:fillRect/>
          </a:stretch>
        </p:blipFill>
        <p:spPr>
          <a:xfrm>
            <a:off x="630950" y="4861005"/>
            <a:ext cx="10161650" cy="1882370"/>
          </a:xfrm>
          <a:prstGeom prst="rect">
            <a:avLst/>
          </a:prstGeom>
          <a:noFill/>
          <a:ln>
            <a:noFill/>
          </a:ln>
        </p:spPr>
      </p:pic>
      <p:sp>
        <p:nvSpPr>
          <p:cNvPr id="165" name="Google Shape;165;g18c083d7623_2_15"/>
          <p:cNvSpPr txBox="1"/>
          <p:nvPr/>
        </p:nvSpPr>
        <p:spPr>
          <a:xfrm>
            <a:off x="630950" y="1863475"/>
            <a:ext cx="49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Lato"/>
                <a:ea typeface="Lato"/>
                <a:cs typeface="Lato"/>
                <a:sym typeface="Lato"/>
              </a:rPr>
              <a:t>Patient distribution</a:t>
            </a:r>
            <a:endParaRPr>
              <a:latin typeface="Lato"/>
              <a:ea typeface="Lato"/>
              <a:cs typeface="Lato"/>
              <a:sym typeface="Lato"/>
            </a:endParaRPr>
          </a:p>
        </p:txBody>
      </p:sp>
      <p:sp>
        <p:nvSpPr>
          <p:cNvPr id="166" name="Google Shape;166;g18c083d7623_2_15"/>
          <p:cNvSpPr txBox="1"/>
          <p:nvPr/>
        </p:nvSpPr>
        <p:spPr>
          <a:xfrm>
            <a:off x="630950" y="4385225"/>
            <a:ext cx="725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Lato"/>
                <a:ea typeface="Lato"/>
                <a:cs typeface="Lato"/>
                <a:sym typeface="Lato"/>
              </a:rPr>
              <a:t>Deaths according to groups</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2022-11-13T09:16:15Z</dcterms:created>
  <dc:creator>Marco Marotta Pais</dc:creator>
</cp:coreProperties>
</file>