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0" r:id="rId5"/>
    <p:sldId id="261" r:id="rId6"/>
    <p:sldId id="262" r:id="rId7"/>
    <p:sldId id="258" r:id="rId8"/>
    <p:sldId id="259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6" r:id="rId24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2B35730-BCF4-4396-B8B9-CDCD4DB8B04E}" type="datetimeFigureOut">
              <a:rPr lang="bg-BG" smtClean="0"/>
              <a:pPr/>
              <a:t>27.4.2016 г.</a:t>
            </a:fld>
            <a:endParaRPr lang="bg-B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B35730-BCF4-4396-B8B9-CDCD4DB8B04E}" type="datetimeFigureOut">
              <a:rPr lang="bg-BG" smtClean="0"/>
              <a:pPr/>
              <a:t>27.4.2016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B35730-BCF4-4396-B8B9-CDCD4DB8B04E}" type="datetimeFigureOut">
              <a:rPr lang="bg-BG" smtClean="0"/>
              <a:pPr/>
              <a:t>27.4.2016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B35730-BCF4-4396-B8B9-CDCD4DB8B04E}" type="datetimeFigureOut">
              <a:rPr lang="bg-BG" smtClean="0"/>
              <a:pPr/>
              <a:t>27.4.2016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B35730-BCF4-4396-B8B9-CDCD4DB8B04E}" type="datetimeFigureOut">
              <a:rPr lang="bg-BG" smtClean="0"/>
              <a:pPr/>
              <a:t>27.4.2016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B35730-BCF4-4396-B8B9-CDCD4DB8B04E}" type="datetimeFigureOut">
              <a:rPr lang="bg-BG" smtClean="0"/>
              <a:pPr/>
              <a:t>27.4.2016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B35730-BCF4-4396-B8B9-CDCD4DB8B04E}" type="datetimeFigureOut">
              <a:rPr lang="bg-BG" smtClean="0"/>
              <a:pPr/>
              <a:t>27.4.2016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B35730-BCF4-4396-B8B9-CDCD4DB8B04E}" type="datetimeFigureOut">
              <a:rPr lang="bg-BG" smtClean="0"/>
              <a:pPr/>
              <a:t>27.4.2016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B35730-BCF4-4396-B8B9-CDCD4DB8B04E}" type="datetimeFigureOut">
              <a:rPr lang="bg-BG" smtClean="0"/>
              <a:pPr/>
              <a:t>27.4.2016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2B35730-BCF4-4396-B8B9-CDCD4DB8B04E}" type="datetimeFigureOut">
              <a:rPr lang="bg-BG" smtClean="0"/>
              <a:pPr/>
              <a:t>27.4.2016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2B35730-BCF4-4396-B8B9-CDCD4DB8B04E}" type="datetimeFigureOut">
              <a:rPr lang="bg-BG" smtClean="0"/>
              <a:pPr/>
              <a:t>27.4.2016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2B35730-BCF4-4396-B8B9-CDCD4DB8B04E}" type="datetimeFigureOut">
              <a:rPr lang="bg-BG" smtClean="0"/>
              <a:pPr/>
              <a:t>27.4.2016 г.</a:t>
            </a:fld>
            <a:endParaRPr lang="bg-B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/some/address?param1=value1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ASP.NET MVC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Разработване на уеб приложения</a:t>
            </a:r>
            <a:endParaRPr lang="bg-B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340768"/>
            <a:ext cx="835292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RegisterUserModel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bg-BG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[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Required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ErrorMessage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bg-BG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Моля въведете потребителско име"</a:t>
            </a:r>
            <a:r>
              <a:rPr lang="bg-BG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Username {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endParaRPr lang="bg-BG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[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Required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ErrorMessage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bg-BG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Моля въведете парола</a:t>
            </a:r>
            <a:r>
              <a:rPr lang="bg-BG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bg-BG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bg-BG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DataType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DataType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.Password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  <a:endParaRPr lang="bg-BG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Password {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endParaRPr lang="bg-BG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[</a:t>
            </a:r>
            <a:r>
              <a:rPr lang="ru-RU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Required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ru-RU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ErrorMessage=</a:t>
            </a:r>
            <a:r>
              <a:rPr lang="ru-RU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"Моля </a:t>
            </a:r>
            <a:r>
              <a:rPr lang="ru-RU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въведете</a:t>
            </a:r>
            <a:r>
              <a:rPr lang="ru-RU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повторно </a:t>
            </a:r>
            <a:r>
              <a:rPr lang="ru-RU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паролата</a:t>
            </a:r>
            <a:r>
              <a:rPr lang="ru-RU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си"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[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DataType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DataType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.Password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[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Display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(Name=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bg-BG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Потвърдете паролата"</a:t>
            </a:r>
            <a:r>
              <a:rPr lang="bg-BG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[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Compare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"Password"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ErrorMessage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bg-BG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Двете пароли не съвпадат"</a:t>
            </a:r>
            <a:r>
              <a:rPr lang="bg-BG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ConfirmPassword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endParaRPr lang="bg-BG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FullName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Email {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bg-BG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bg-BG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052736"/>
            <a:ext cx="7632848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@model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EBanking.Models.</a:t>
            </a:r>
            <a:r>
              <a:rPr lang="en-US" sz="11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RegisterUserModel</a:t>
            </a:r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bg-BG" sz="11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bg-BG" sz="1100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@{</a:t>
            </a:r>
            <a:endParaRPr lang="bg-BG" sz="11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ViewBag.Title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1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"Register"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bg-BG" sz="1100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}</a:t>
            </a:r>
            <a:endParaRPr lang="bg-BG" sz="11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bg-BG" sz="1100" dirty="0" smtClean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Html.BeginForm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 </a:t>
            </a:r>
          </a:p>
          <a:p>
            <a:r>
              <a:rPr lang="bg-BG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bg-BG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1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="form-horizontal"&gt;</a:t>
            </a:r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1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h4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RegisterUserModel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1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h4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1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hr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Html.ValidationSummary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endParaRPr lang="bg-BG" sz="11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1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="form-group"&gt;</a:t>
            </a:r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it-IT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it-IT" sz="1100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it-IT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Html.LabelFor(model =&gt; model.Username, </a:t>
            </a:r>
            <a:r>
              <a:rPr lang="it-IT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it-IT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@class = </a:t>
            </a:r>
            <a:r>
              <a:rPr lang="it-IT" sz="11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"control-label col-md-2"</a:t>
            </a:r>
            <a:r>
              <a:rPr lang="it-IT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})</a:t>
            </a: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1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="col-md-10"&gt;</a:t>
            </a:r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Html.EditorFor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(model =&gt;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model.Username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Html.ValidationMessageFor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(model =&gt;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model.Username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1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1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bg-BG" sz="1100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@*</a:t>
            </a:r>
            <a:r>
              <a:rPr lang="bg-BG" sz="1100" dirty="0" smtClean="0">
                <a:solidFill>
                  <a:srgbClr val="006400"/>
                </a:solidFill>
                <a:highlight>
                  <a:srgbClr val="FFFFFF"/>
                </a:highlight>
                <a:latin typeface="Consolas"/>
              </a:rPr>
              <a:t>...</a:t>
            </a:r>
            <a:r>
              <a:rPr lang="bg-BG" sz="1100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*@</a:t>
            </a:r>
            <a:endParaRPr lang="en-US" sz="11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1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="form-group"&gt;</a:t>
            </a:r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1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="col-md-offset-2 col-md-10"&gt;</a:t>
            </a:r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1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input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="submit"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value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=“</a:t>
            </a:r>
            <a:r>
              <a:rPr lang="bg-BG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Регистрация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btn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btn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-default"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1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1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1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bg-BG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bg-BG" sz="11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124744"/>
            <a:ext cx="820891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g-BG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UserController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Controller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bg-BG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bg-BG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bg-BG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</a:t>
            </a:r>
            <a:endParaRPr lang="bg-BG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GET: /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User/Register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ActionResult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Register()</a:t>
            </a:r>
          </a:p>
          <a:p>
            <a:r>
              <a:rPr lang="bg-BG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View();</a:t>
            </a:r>
          </a:p>
          <a:p>
            <a:r>
              <a:rPr lang="bg-BG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bg-BG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bg-BG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bg-BG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</a:t>
            </a:r>
            <a:endParaRPr lang="bg-BG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POST: /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User/Register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[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HttpPost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ActionResult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Register(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RegisterUserModel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newUser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bg-BG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(!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ModelState.IsValid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View(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newUser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bg-BG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TODO: </a:t>
            </a:r>
            <a:r>
              <a:rPr lang="en-US" sz="1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instert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record into database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TODO: check for a duplicate username and report error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bg-BG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RedirectToAction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"Index"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"Home"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bg-BG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bg-BG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bg-BG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Основни функции</a:t>
            </a:r>
          </a:p>
          <a:p>
            <a:pPr lvl="1"/>
            <a:r>
              <a:rPr lang="bg-BG" dirty="0" smtClean="0"/>
              <a:t>Регистрация на потребител</a:t>
            </a:r>
          </a:p>
          <a:p>
            <a:pPr lvl="1"/>
            <a:r>
              <a:rPr lang="bg-BG" dirty="0" smtClean="0"/>
              <a:t>Вход в системата</a:t>
            </a:r>
          </a:p>
          <a:p>
            <a:pPr lvl="1"/>
            <a:r>
              <a:rPr lang="bg-BG" dirty="0" smtClean="0"/>
              <a:t>Откриване на сметка</a:t>
            </a:r>
          </a:p>
          <a:p>
            <a:pPr lvl="1"/>
            <a:r>
              <a:rPr lang="bg-BG" dirty="0" smtClean="0"/>
              <a:t>Превод към друга </a:t>
            </a:r>
            <a:r>
              <a:rPr lang="bg-BG" dirty="0" smtClean="0"/>
              <a:t>сметка</a:t>
            </a:r>
          </a:p>
          <a:p>
            <a:pPr lvl="1"/>
            <a:r>
              <a:rPr lang="bg-BG" dirty="0" smtClean="0"/>
              <a:t>Депозит по </a:t>
            </a:r>
            <a:r>
              <a:rPr lang="bg-BG" dirty="0" smtClean="0"/>
              <a:t>сметка</a:t>
            </a:r>
          </a:p>
          <a:p>
            <a:pPr lvl="1"/>
            <a:r>
              <a:rPr lang="bg-BG" dirty="0" smtClean="0"/>
              <a:t>Теглене от </a:t>
            </a:r>
            <a:r>
              <a:rPr lang="bg-BG" dirty="0" smtClean="0"/>
              <a:t>сметка</a:t>
            </a:r>
          </a:p>
          <a:p>
            <a:pPr lvl="1"/>
            <a:r>
              <a:rPr lang="bg-BG" dirty="0" smtClean="0"/>
              <a:t>Периодично олихвяване и начисляване на такси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Задача: електронно банкиране</a:t>
            </a:r>
            <a:endParaRPr lang="bg-BG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hangingPunct="0"/>
            <a:r>
              <a:rPr lang="bg-BG" dirty="0" smtClean="0"/>
              <a:t>Потребителско име - трябва да бъде уникално; да съдържа само латински букви и цифри; да бъде между 4 и 16 символа.</a:t>
            </a:r>
          </a:p>
          <a:p>
            <a:pPr lvl="0" hangingPunct="0"/>
            <a:r>
              <a:rPr lang="bg-BG" dirty="0" smtClean="0"/>
              <a:t>Парола - трябва да съдържа минимум по една буква и цифра; дължината да бъде по-голяма или равна на 8 символа.</a:t>
            </a:r>
          </a:p>
          <a:p>
            <a:pPr lvl="0" hangingPunct="0"/>
            <a:r>
              <a:rPr lang="bg-BG" dirty="0" smtClean="0"/>
              <a:t>Име </a:t>
            </a:r>
            <a:r>
              <a:rPr lang="bg-BG" i="1" dirty="0" smtClean="0"/>
              <a:t>(напр. трите имена на физическо лице, име на фирма) </a:t>
            </a:r>
            <a:r>
              <a:rPr lang="bg-BG" dirty="0" smtClean="0"/>
              <a:t>- без ограничения</a:t>
            </a:r>
          </a:p>
          <a:p>
            <a:pPr lvl="0" hangingPunct="0"/>
            <a:r>
              <a:rPr lang="bg-BG" dirty="0" smtClean="0"/>
              <a:t>Е-поща - електронна поща във валиден формат.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Регистрация на потребител</a:t>
            </a:r>
            <a:endParaRPr lang="bg-BG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 </a:t>
            </a:r>
            <a:r>
              <a:rPr lang="bg-BG" dirty="0" smtClean="0"/>
              <a:t>е </a:t>
            </a:r>
            <a:r>
              <a:rPr lang="en-US" b="1" dirty="0" smtClean="0"/>
              <a:t>stateless</a:t>
            </a:r>
            <a:r>
              <a:rPr lang="en-US" dirty="0" smtClean="0"/>
              <a:t> (</a:t>
            </a:r>
            <a:r>
              <a:rPr lang="bg-BG" dirty="0" smtClean="0"/>
              <a:t>не поддържа състояние)</a:t>
            </a:r>
          </a:p>
          <a:p>
            <a:r>
              <a:rPr lang="en-US" dirty="0" smtClean="0"/>
              <a:t>Cookies</a:t>
            </a:r>
          </a:p>
          <a:p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FormsAuthentication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.SetAuthCookie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(username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2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Authorize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Action </a:t>
            </a:r>
            <a:r>
              <a:rPr lang="bg-B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метод</a:t>
            </a:r>
          </a:p>
          <a:p>
            <a:pPr lvl="1"/>
            <a:r>
              <a:rPr lang="bg-B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Контролер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Authentication mode</a:t>
            </a:r>
            <a:r>
              <a:rPr lang="bg-B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в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web.config</a:t>
            </a:r>
            <a:endParaRPr lang="bg-BG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Вход в системата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4437112"/>
            <a:ext cx="6984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&lt;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system.web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&lt;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authentication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mode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Forms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&lt;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forms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loginUrl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~/User/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LogOn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timeout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2880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&lt;/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forms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&lt;/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authentication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&lt;/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system.web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bg-BG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hangingPunct="0"/>
            <a:r>
              <a:rPr lang="bg-BG" dirty="0" smtClean="0"/>
              <a:t>Потребителят въвежда</a:t>
            </a:r>
          </a:p>
          <a:p>
            <a:pPr lvl="1" hangingPunct="0"/>
            <a:r>
              <a:rPr lang="bg-BG" dirty="0" smtClean="0"/>
              <a:t>Наименование </a:t>
            </a:r>
            <a:r>
              <a:rPr lang="bg-BG" dirty="0" smtClean="0"/>
              <a:t>на сметка </a:t>
            </a:r>
            <a:r>
              <a:rPr lang="bg-BG" i="1" dirty="0" smtClean="0"/>
              <a:t>(за удобство на потребителя)</a:t>
            </a:r>
            <a:r>
              <a:rPr lang="bg-BG" dirty="0" smtClean="0"/>
              <a:t> - без ограничения.</a:t>
            </a:r>
          </a:p>
          <a:p>
            <a:pPr hangingPunct="0"/>
            <a:r>
              <a:rPr lang="bg-BG" dirty="0" smtClean="0"/>
              <a:t>Системата генерира към сметката:</a:t>
            </a:r>
          </a:p>
          <a:p>
            <a:pPr lvl="1" hangingPunct="0"/>
            <a:r>
              <a:rPr lang="bg-BG" dirty="0" smtClean="0"/>
              <a:t>Уникален </a:t>
            </a:r>
            <a:r>
              <a:rPr lang="bg-BG" dirty="0" smtClean="0"/>
              <a:t>идентификационен номер </a:t>
            </a:r>
            <a:r>
              <a:rPr lang="bg-BG" dirty="0" smtClean="0"/>
              <a:t>– </a:t>
            </a:r>
            <a:r>
              <a:rPr lang="en-US" dirty="0" smtClean="0"/>
              <a:t>GUID</a:t>
            </a:r>
            <a:endParaRPr lang="bg-BG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Откриване на сметка</a:t>
            </a:r>
            <a:endParaRPr lang="bg-BG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bg-BG" dirty="0" smtClean="0"/>
              <a:t>Потребителят въвежда:</a:t>
            </a:r>
          </a:p>
          <a:p>
            <a:pPr lvl="1" hangingPunct="0"/>
            <a:r>
              <a:rPr lang="bg-BG" dirty="0" smtClean="0"/>
              <a:t>Към сметка - съществуваща сметка на потребителя.</a:t>
            </a:r>
          </a:p>
          <a:p>
            <a:pPr lvl="1" hangingPunct="0"/>
            <a:r>
              <a:rPr lang="bg-BG" dirty="0" smtClean="0"/>
              <a:t>Стойност - положително реално число с точност два знака след десетичната запетая.</a:t>
            </a:r>
          </a:p>
          <a:p>
            <a:pPr hangingPunct="0"/>
            <a:r>
              <a:rPr lang="bg-BG" dirty="0" smtClean="0"/>
              <a:t>Системата автоматично генерира:</a:t>
            </a:r>
          </a:p>
          <a:p>
            <a:pPr lvl="1" hangingPunct="0"/>
            <a:r>
              <a:rPr lang="bg-BG" dirty="0" smtClean="0"/>
              <a:t>Уникален ключ на транзакцията</a:t>
            </a:r>
          </a:p>
          <a:p>
            <a:pPr lvl="1" hangingPunct="0"/>
            <a:r>
              <a:rPr lang="bg-BG" dirty="0" smtClean="0"/>
              <a:t>Дата на събитието</a:t>
            </a:r>
          </a:p>
          <a:p>
            <a:pPr lvl="1" hangingPunct="0"/>
            <a:r>
              <a:rPr lang="bg-BG" dirty="0" smtClean="0"/>
              <a:t>Системен коментар </a:t>
            </a:r>
            <a:r>
              <a:rPr lang="bg-BG" i="1" dirty="0" smtClean="0"/>
              <a:t>(напр. "Депозит по сметка ХХХ ")</a:t>
            </a:r>
            <a:r>
              <a:rPr lang="bg-BG" dirty="0" smtClean="0"/>
              <a:t>.</a:t>
            </a:r>
          </a:p>
          <a:p>
            <a:pPr lvl="1" hangingPunct="0"/>
            <a:r>
              <a:rPr lang="bg-BG" dirty="0" smtClean="0"/>
              <a:t>Тип на транзакцията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Депозит по сметка</a:t>
            </a:r>
            <a:endParaRPr lang="bg-BG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bg-BG" dirty="0" smtClean="0"/>
              <a:t>Потребителят въвежда:</a:t>
            </a:r>
          </a:p>
          <a:p>
            <a:pPr lvl="1" hangingPunct="0"/>
            <a:r>
              <a:rPr lang="bg-BG" dirty="0" smtClean="0"/>
              <a:t>От сметка - съществуваща сметка на потребителя.</a:t>
            </a:r>
          </a:p>
          <a:p>
            <a:pPr lvl="1" hangingPunct="0"/>
            <a:r>
              <a:rPr lang="bg-BG" dirty="0" smtClean="0"/>
              <a:t>Стойност - положително реално число с точност два знака след десетичната запетая.</a:t>
            </a:r>
          </a:p>
          <a:p>
            <a:pPr hangingPunct="0"/>
            <a:r>
              <a:rPr lang="bg-BG" dirty="0" smtClean="0"/>
              <a:t>Системата </a:t>
            </a:r>
            <a:r>
              <a:rPr lang="bg-BG" dirty="0" smtClean="0"/>
              <a:t>автоматично генерира:</a:t>
            </a:r>
          </a:p>
          <a:p>
            <a:pPr lvl="1" hangingPunct="0"/>
            <a:r>
              <a:rPr lang="bg-BG" dirty="0" smtClean="0"/>
              <a:t>Уникален ключ на транзакцията</a:t>
            </a:r>
          </a:p>
          <a:p>
            <a:pPr lvl="1" hangingPunct="0"/>
            <a:r>
              <a:rPr lang="bg-BG" dirty="0" smtClean="0"/>
              <a:t>Дата на събитието</a:t>
            </a:r>
          </a:p>
          <a:p>
            <a:pPr lvl="1" hangingPunct="0"/>
            <a:r>
              <a:rPr lang="bg-BG" dirty="0" smtClean="0"/>
              <a:t>Системен коментар </a:t>
            </a:r>
            <a:r>
              <a:rPr lang="bg-BG" i="1" dirty="0" smtClean="0"/>
              <a:t>(напр. "Теглене от сметка ХХХ </a:t>
            </a:r>
            <a:r>
              <a:rPr lang="bg-BG" i="1" dirty="0" smtClean="0"/>
              <a:t>")</a:t>
            </a:r>
            <a:r>
              <a:rPr lang="bg-BG" dirty="0" smtClean="0"/>
              <a:t>.</a:t>
            </a:r>
            <a:endParaRPr lang="bg-BG" dirty="0" smtClean="0"/>
          </a:p>
          <a:p>
            <a:pPr lvl="1" hangingPunct="0"/>
            <a:r>
              <a:rPr lang="bg-BG" dirty="0" smtClean="0"/>
              <a:t>Тип на транзакцията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Теглене от сметка</a:t>
            </a:r>
            <a:endParaRPr lang="bg-BG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hangingPunct="0"/>
            <a:r>
              <a:rPr lang="bg-BG" dirty="0" smtClean="0"/>
              <a:t>Потребителят въвежда:</a:t>
            </a:r>
          </a:p>
          <a:p>
            <a:pPr lvl="1" hangingPunct="0"/>
            <a:r>
              <a:rPr lang="bg-BG" dirty="0" smtClean="0"/>
              <a:t>От сметка </a:t>
            </a:r>
            <a:r>
              <a:rPr lang="bg-BG" i="1" dirty="0" smtClean="0"/>
              <a:t>(една от сметките на потребителя)</a:t>
            </a:r>
            <a:r>
              <a:rPr lang="bg-BG" dirty="0" smtClean="0"/>
              <a:t> - съществуваща сметка на потребителя.</a:t>
            </a:r>
          </a:p>
          <a:p>
            <a:pPr lvl="1" hangingPunct="0"/>
            <a:r>
              <a:rPr lang="bg-BG" dirty="0" smtClean="0"/>
              <a:t>Към сметка - съществуваща сметка в системата, различна от "От сметка".</a:t>
            </a:r>
          </a:p>
          <a:p>
            <a:pPr lvl="1" hangingPunct="0"/>
            <a:r>
              <a:rPr lang="bg-BG" dirty="0" smtClean="0"/>
              <a:t>Стойност - положително реално число с точност два знака след десетичната запетая.</a:t>
            </a:r>
          </a:p>
          <a:p>
            <a:pPr hangingPunct="0"/>
            <a:r>
              <a:rPr lang="bg-BG" dirty="0" smtClean="0"/>
              <a:t>Системата </a:t>
            </a:r>
            <a:r>
              <a:rPr lang="bg-BG" dirty="0" smtClean="0"/>
              <a:t>автоматично генерира:</a:t>
            </a:r>
          </a:p>
          <a:p>
            <a:pPr lvl="1" hangingPunct="0"/>
            <a:r>
              <a:rPr lang="bg-BG" dirty="0" smtClean="0"/>
              <a:t>Уникален ключ на транзакцията</a:t>
            </a:r>
          </a:p>
          <a:p>
            <a:pPr lvl="1" hangingPunct="0"/>
            <a:r>
              <a:rPr lang="bg-BG" dirty="0" smtClean="0"/>
              <a:t>Дата на събитието</a:t>
            </a:r>
          </a:p>
          <a:p>
            <a:pPr lvl="1" hangingPunct="0"/>
            <a:r>
              <a:rPr lang="bg-BG" dirty="0" smtClean="0"/>
              <a:t>Системен коментар </a:t>
            </a:r>
            <a:r>
              <a:rPr lang="bg-BG" i="1" dirty="0" smtClean="0"/>
              <a:t>(напр. "Извършен превод от сметка ХХХ към сметка УУУ")</a:t>
            </a:r>
            <a:r>
              <a:rPr lang="bg-BG" dirty="0" smtClean="0"/>
              <a:t>.</a:t>
            </a:r>
          </a:p>
          <a:p>
            <a:pPr lvl="1" hangingPunct="0"/>
            <a:r>
              <a:rPr lang="bg-BG" dirty="0" smtClean="0"/>
              <a:t>Тип на транзакцията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Превод към друга сметка</a:t>
            </a:r>
            <a:endParaRPr lang="bg-B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URL: </a:t>
            </a:r>
            <a:r>
              <a:rPr lang="en-US" dirty="0" smtClean="0">
                <a:hlinkClick r:id="rId2"/>
              </a:rPr>
              <a:t>http://example.com/some/address?param1=value1</a:t>
            </a:r>
            <a:endParaRPr lang="en-US" dirty="0" smtClean="0"/>
          </a:p>
          <a:p>
            <a:r>
              <a:rPr lang="en-US" dirty="0" smtClean="0"/>
              <a:t>http – </a:t>
            </a:r>
            <a:r>
              <a:rPr lang="bg-BG" dirty="0" smtClean="0"/>
              <a:t>протокол </a:t>
            </a:r>
            <a:r>
              <a:rPr lang="en-US" dirty="0" smtClean="0"/>
              <a:t>HTTP 1.1</a:t>
            </a:r>
          </a:p>
          <a:p>
            <a:r>
              <a:rPr lang="en-US" dirty="0" smtClean="0"/>
              <a:t>example.com – DNS </a:t>
            </a:r>
            <a:r>
              <a:rPr lang="bg-BG" dirty="0" smtClean="0"/>
              <a:t>от текст към </a:t>
            </a:r>
            <a:r>
              <a:rPr lang="en-US" dirty="0" smtClean="0"/>
              <a:t>IP</a:t>
            </a:r>
            <a:r>
              <a:rPr lang="bg-BG" dirty="0" smtClean="0"/>
              <a:t> адрес</a:t>
            </a:r>
          </a:p>
          <a:p>
            <a:r>
              <a:rPr lang="en-US" dirty="0" smtClean="0"/>
              <a:t>/some/address – </a:t>
            </a:r>
            <a:r>
              <a:rPr lang="bg-BG" dirty="0" smtClean="0"/>
              <a:t>път, подобно на файл във файловата система</a:t>
            </a:r>
          </a:p>
          <a:p>
            <a:r>
              <a:rPr lang="en-US" dirty="0" smtClean="0"/>
              <a:t>?param1=value1 – </a:t>
            </a:r>
            <a:r>
              <a:rPr lang="bg-BG" dirty="0" smtClean="0"/>
              <a:t>запитване, списък от двойки ключ-стойност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уеб?</a:t>
            </a:r>
            <a:endParaRPr lang="bg-BG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Периодични операции</a:t>
            </a:r>
          </a:p>
          <a:p>
            <a:r>
              <a:rPr lang="bg-BG" dirty="0" smtClean="0"/>
              <a:t>Олихвяване - на всеки час</a:t>
            </a:r>
          </a:p>
          <a:p>
            <a:r>
              <a:rPr lang="bg-BG" dirty="0" smtClean="0"/>
              <a:t>Начисляване на такса - фиксирана сума всеки ден</a:t>
            </a:r>
          </a:p>
          <a:p>
            <a:r>
              <a:rPr lang="bg-BG" dirty="0" smtClean="0"/>
              <a:t>Лихвен процент? Такса обслужване?</a:t>
            </a:r>
          </a:p>
          <a:p>
            <a:endParaRPr lang="bg-BG" dirty="0" smtClean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Периодично олихвяване и начисляване на такси</a:t>
            </a:r>
            <a:endParaRPr lang="bg-BG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7" name="TextBox 6"/>
          <p:cNvSpPr txBox="1"/>
          <p:nvPr/>
        </p:nvSpPr>
        <p:spPr>
          <a:xfrm>
            <a:off x="1043608" y="3717032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&lt;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appSettings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&lt;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add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key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“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InterestRate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value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0.05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&lt;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add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key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“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Tax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value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“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&lt;/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appSettings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bg-BG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База данни</a:t>
            </a:r>
            <a:endParaRPr lang="bg-BG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33793" name="Object 1"/>
          <p:cNvGraphicFramePr>
            <a:graphicFrameLocks noChangeAspect="1"/>
          </p:cNvGraphicFramePr>
          <p:nvPr/>
        </p:nvGraphicFramePr>
        <p:xfrm>
          <a:off x="467544" y="2060848"/>
          <a:ext cx="7950718" cy="2520280"/>
        </p:xfrm>
        <a:graphic>
          <a:graphicData uri="http://schemas.openxmlformats.org/presentationml/2006/ole">
            <p:oleObj spid="_x0000_s33793" name="Visio" r:id="rId3" imgW="5440545" imgH="1725658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Контрол на версиите</a:t>
            </a:r>
            <a:endParaRPr lang="bg-BG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…и весело програмиране!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Весели празници</a:t>
            </a:r>
            <a:endParaRPr lang="bg-B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</a:t>
            </a:r>
            <a:r>
              <a:rPr lang="bg-BG" dirty="0" smtClean="0"/>
              <a:t>заявка и отговор</a:t>
            </a:r>
            <a:endParaRPr lang="bg-BG" dirty="0"/>
          </a:p>
        </p:txBody>
      </p:sp>
      <p:pic>
        <p:nvPicPr>
          <p:cNvPr id="20482" name="Picture 2" descr="https://www.ntu.edu.sg/home/ehchua/programming/webprogramming/images/HTTP_RequestMessageExamp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12776"/>
            <a:ext cx="6248400" cy="2105026"/>
          </a:xfrm>
          <a:prstGeom prst="rect">
            <a:avLst/>
          </a:prstGeom>
          <a:noFill/>
        </p:spPr>
      </p:pic>
      <p:pic>
        <p:nvPicPr>
          <p:cNvPr id="20484" name="Picture 4" descr="https://www.ntu.edu.sg/home/ehchua/programming/webprogramming/images/HTTP_ResponseMessageExamp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429000"/>
            <a:ext cx="6705600" cy="2543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 се обработва </a:t>
            </a:r>
            <a:r>
              <a:rPr lang="en-US" dirty="0" smtClean="0"/>
              <a:t>HTTP</a:t>
            </a:r>
            <a:r>
              <a:rPr lang="bg-BG" dirty="0" smtClean="0"/>
              <a:t> заявка?</a:t>
            </a:r>
            <a:endParaRPr lang="bg-BG" dirty="0"/>
          </a:p>
        </p:txBody>
      </p:sp>
      <p:pic>
        <p:nvPicPr>
          <p:cNvPr id="2050" name="Picture 2" descr="http://www.serverwatch.com/img/browser2serve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772816"/>
            <a:ext cx="5486714" cy="37444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Как уеб сървърът изпълнява програма?</a:t>
            </a:r>
            <a:endParaRPr lang="bg-BG" dirty="0"/>
          </a:p>
        </p:txBody>
      </p:sp>
      <p:pic>
        <p:nvPicPr>
          <p:cNvPr id="18434" name="Picture 2" descr="https://newcircle.com/static/bookshelf/common/images/web_application_technologi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171" y="1628800"/>
            <a:ext cx="7614557" cy="48245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CGI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196752"/>
            <a:ext cx="87129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bg-B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bg-B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Console.Write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"Content-Type: text/html\n\n"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Console.Write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"&lt;html&gt;&lt;head&gt;&lt;title&gt;CGI in C#&lt;/title&gt;"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bg-B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	   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"&lt;/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head&gt;&lt;body&gt;Hello, world!&lt;/body&gt;&lt;/html&gt;"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bg-B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 smtClean="0"/>
          </a:p>
        </p:txBody>
      </p:sp>
      <p:pic>
        <p:nvPicPr>
          <p:cNvPr id="19458" name="Picture 2" descr="http://i.imgur.com/pujXiV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2780928"/>
            <a:ext cx="3006233" cy="39330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ASP.NET</a:t>
            </a:r>
            <a:endParaRPr lang="bg-BG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82" y="1481138"/>
            <a:ext cx="5184435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</a:t>
            </a:r>
            <a:endParaRPr lang="bg-BG" dirty="0"/>
          </a:p>
        </p:txBody>
      </p:sp>
      <p:pic>
        <p:nvPicPr>
          <p:cNvPr id="3074" name="Picture 2" descr="http://www.codeproject.com/KB/aspnet/528117/MVCStruc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332656"/>
            <a:ext cx="3162300" cy="3095625"/>
          </a:xfrm>
          <a:prstGeom prst="rect">
            <a:avLst/>
          </a:prstGeom>
          <a:noFill/>
        </p:spPr>
      </p:pic>
      <p:pic>
        <p:nvPicPr>
          <p:cNvPr id="3076" name="Picture 4" descr="http://www.codeproject.com/KB/aspnet/528117/MVCTESTING_AND_REUS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7338" y="4365104"/>
            <a:ext cx="7636662" cy="1789163"/>
          </a:xfrm>
          <a:prstGeom prst="rect">
            <a:avLst/>
          </a:prstGeom>
          <a:noFill/>
        </p:spPr>
      </p:pic>
      <p:pic>
        <p:nvPicPr>
          <p:cNvPr id="3078" name="Picture 6" descr="https://i-msdn.sec.s-msft.com/dynimg/IC311335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124744"/>
            <a:ext cx="5510814" cy="18002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403648" y="3933056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http://example.com/Employee/Index</a:t>
            </a:r>
            <a:endParaRPr lang="bg-BG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Model-View-Controller</a:t>
            </a:r>
            <a:endParaRPr lang="bg-BG" dirty="0"/>
          </a:p>
        </p:txBody>
      </p:sp>
      <p:pic>
        <p:nvPicPr>
          <p:cNvPr id="21506" name="Picture 2" descr="http://www.codeproject.com/KB/aspnet/528117/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916832"/>
            <a:ext cx="7522172" cy="3536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1419</TotalTime>
  <Words>892</Words>
  <Application>Microsoft Office PowerPoint</Application>
  <PresentationFormat>On-screen Show (4:3)</PresentationFormat>
  <Paragraphs>168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Concourse</vt:lpstr>
      <vt:lpstr>Microsoft Office Visio Drawing</vt:lpstr>
      <vt:lpstr>ASP.NET MVC</vt:lpstr>
      <vt:lpstr>Какво е уеб?</vt:lpstr>
      <vt:lpstr>HTTP заявка и отговор</vt:lpstr>
      <vt:lpstr>Как се обработва HTTP заявка?</vt:lpstr>
      <vt:lpstr>Как уеб сървърът изпълнява програма?</vt:lpstr>
      <vt:lpstr>CGI</vt:lpstr>
      <vt:lpstr>ASP.NET</vt:lpstr>
      <vt:lpstr>ASP.NET MVC</vt:lpstr>
      <vt:lpstr>Model-View-Controller</vt:lpstr>
      <vt:lpstr>Model</vt:lpstr>
      <vt:lpstr>View</vt:lpstr>
      <vt:lpstr>Controller</vt:lpstr>
      <vt:lpstr>Задача: електронно банкиране</vt:lpstr>
      <vt:lpstr>Регистрация на потребител</vt:lpstr>
      <vt:lpstr>Вход в системата</vt:lpstr>
      <vt:lpstr>Откриване на сметка</vt:lpstr>
      <vt:lpstr>Депозит по сметка</vt:lpstr>
      <vt:lpstr>Теглене от сметка</vt:lpstr>
      <vt:lpstr>Превод към друга сметка</vt:lpstr>
      <vt:lpstr>Периодично олихвяване и начисляване на такси</vt:lpstr>
      <vt:lpstr>База данни</vt:lpstr>
      <vt:lpstr>Контрол на версиите</vt:lpstr>
      <vt:lpstr>Весели празници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</dc:title>
  <dc:creator>Alexander Petkov</dc:creator>
  <cp:lastModifiedBy>Alexander Petkov</cp:lastModifiedBy>
  <cp:revision>167</cp:revision>
  <dcterms:created xsi:type="dcterms:W3CDTF">2016-04-27T12:11:54Z</dcterms:created>
  <dcterms:modified xsi:type="dcterms:W3CDTF">2016-04-28T11:52:18Z</dcterms:modified>
</cp:coreProperties>
</file>