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28.4.2016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ome/address?param1=value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Разработване на уеб приложения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Моля въведете потребителско име"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Username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Моля въведете парола"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Password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ru-RU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ErrorMessage=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"Моля </a:t>
            </a:r>
            <a:r>
              <a:rPr lang="ru-RU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въведете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повторно </a:t>
            </a:r>
            <a:r>
              <a:rPr lang="ru-RU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паролата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си"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(Name=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Потвърдете паролата"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"Password"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Двете пароли не съвпадат"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ConfirmPassword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Email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g-BG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052736"/>
            <a:ext cx="76328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EBanking.Models.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"Register"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g-BG" sz="1100" dirty="0" smtClean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Html.BeginForm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</a:t>
            </a: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bg-BG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="form-horizontal"&gt;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h4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h4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Html.ValidationSummary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="form-group"&gt;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Html.LabelFor(model =&gt; model.Username, </a:t>
            </a:r>
            <a:r>
              <a:rPr lang="it-IT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@class = </a:t>
            </a:r>
            <a:r>
              <a:rPr lang="it-IT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"control-label col-md-2"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="col-md-10"&gt;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model.Username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Html.ValidationMessageFor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model.Username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@*</a:t>
            </a:r>
            <a:r>
              <a:rPr lang="bg-BG" sz="11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/>
              </a:rPr>
              <a:t>...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*@</a:t>
            </a:r>
            <a:endParaRPr lang="en-US" sz="11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="form-group"&gt;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="col-md-offset-2 col-md-10"&gt;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=“</a:t>
            </a:r>
            <a:r>
              <a:rPr lang="bg-BG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Регистрация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btn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btn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-default"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bg-BG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UserController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g-BG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GET: /User/Register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Register()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g-BG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POST: /User/Register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Register(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newUser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ModelState.IsValid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newUser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TODO: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instert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record into database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TODO: check for a duplicate username and report error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RedirectToAction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g-BG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</a:p>
          <a:p>
            <a:pPr lvl="1"/>
            <a:r>
              <a:rPr lang="bg-BG" dirty="0" smtClean="0"/>
              <a:t>Регистрация на потребител</a:t>
            </a:r>
          </a:p>
          <a:p>
            <a:pPr lvl="1"/>
            <a:r>
              <a:rPr lang="bg-BG" dirty="0" smtClean="0"/>
              <a:t>Вход в системата</a:t>
            </a:r>
          </a:p>
          <a:p>
            <a:pPr lvl="1"/>
            <a:r>
              <a:rPr lang="bg-BG" dirty="0" smtClean="0"/>
              <a:t>Откриване на сметка</a:t>
            </a:r>
          </a:p>
          <a:p>
            <a:pPr lvl="1"/>
            <a:r>
              <a:rPr lang="bg-BG" dirty="0" smtClean="0"/>
              <a:t>Превод към друга сметка</a:t>
            </a:r>
          </a:p>
          <a:p>
            <a:pPr lvl="1"/>
            <a:r>
              <a:rPr lang="bg-BG" dirty="0" smtClean="0"/>
              <a:t>Депозит по сметка</a:t>
            </a:r>
          </a:p>
          <a:p>
            <a:pPr lvl="1"/>
            <a:r>
              <a:rPr lang="bg-BG" dirty="0" smtClean="0"/>
              <a:t>Теглене от сметка</a:t>
            </a:r>
          </a:p>
          <a:p>
            <a:pPr lvl="1"/>
            <a:r>
              <a:rPr lang="bg-BG" dirty="0" smtClean="0"/>
              <a:t>Периодично олихвяване и начисляване на такси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Задача: електронно банкиране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bg-BG" dirty="0" smtClean="0"/>
              <a:t>Потребителско име - трябва да бъде уникално; да съдържа само латински букви и цифри; да бъде между 4 и 16 символа.</a:t>
            </a:r>
          </a:p>
          <a:p>
            <a:pPr lvl="0" hangingPunct="0"/>
            <a:r>
              <a:rPr lang="bg-BG" dirty="0" smtClean="0"/>
              <a:t>Парола - трябва да съдържа минимум по една буква и цифра; дължината да бъде по-голяма или равна на 8 символа.</a:t>
            </a:r>
          </a:p>
          <a:p>
            <a:pPr lvl="0" hangingPunct="0"/>
            <a:r>
              <a:rPr lang="bg-BG" dirty="0" smtClean="0"/>
              <a:t>Име </a:t>
            </a:r>
            <a:r>
              <a:rPr lang="bg-BG" i="1" dirty="0" smtClean="0"/>
              <a:t>(напр. трите имена на физическо лице, име на фирма) </a:t>
            </a:r>
            <a:r>
              <a:rPr lang="bg-BG" dirty="0" smtClean="0"/>
              <a:t>- без ограничения</a:t>
            </a:r>
          </a:p>
          <a:p>
            <a:pPr lvl="0" hangingPunct="0"/>
            <a:r>
              <a:rPr lang="bg-BG" dirty="0" smtClean="0"/>
              <a:t>Е-поща - електронна поща във валиден формат.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 на потребител</a:t>
            </a:r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bg-BG" dirty="0" smtClean="0"/>
              <a:t>е </a:t>
            </a:r>
            <a:r>
              <a:rPr lang="en-US" b="1" dirty="0" smtClean="0"/>
              <a:t>stateless</a:t>
            </a:r>
            <a:r>
              <a:rPr lang="en-US" dirty="0" smtClean="0"/>
              <a:t> (</a:t>
            </a:r>
            <a:r>
              <a:rPr lang="bg-BG" dirty="0" smtClean="0"/>
              <a:t>не поддържа състояние)</a:t>
            </a:r>
          </a:p>
          <a:p>
            <a:r>
              <a:rPr lang="en-US" dirty="0" smtClean="0"/>
              <a:t>Cookies</a:t>
            </a: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FormsAuthentication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.SetAuthCookie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(username,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Authorize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Action 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метод</a:t>
            </a:r>
          </a:p>
          <a:p>
            <a:pPr lvl="1"/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Контролер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Authentication mode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в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web.config</a:t>
            </a: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Вход в системата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43711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authentication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mode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loginUrl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~/User/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LogOn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timeout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2880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authentication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bg-BG" dirty="0" smtClean="0"/>
              <a:t>Потребителят въвежда</a:t>
            </a:r>
          </a:p>
          <a:p>
            <a:pPr lvl="1" hangingPunct="0"/>
            <a:r>
              <a:rPr lang="bg-BG" dirty="0" smtClean="0"/>
              <a:t>Наименование на сметка </a:t>
            </a:r>
            <a:r>
              <a:rPr lang="bg-BG" i="1" dirty="0" smtClean="0"/>
              <a:t>(за удобство на потребителя)</a:t>
            </a:r>
            <a:r>
              <a:rPr lang="bg-BG" dirty="0" smtClean="0"/>
              <a:t> - без ограничения.</a:t>
            </a:r>
          </a:p>
          <a:p>
            <a:pPr hangingPunct="0"/>
            <a:r>
              <a:rPr lang="bg-BG" dirty="0" smtClean="0"/>
              <a:t>Системата генерира към сметката:</a:t>
            </a:r>
          </a:p>
          <a:p>
            <a:pPr lvl="1" hangingPunct="0"/>
            <a:r>
              <a:rPr lang="bg-BG" dirty="0" smtClean="0"/>
              <a:t>Уникален идентификационен номер – </a:t>
            </a:r>
            <a:r>
              <a:rPr lang="en-US" dirty="0" smtClean="0"/>
              <a:t>GUID</a:t>
            </a:r>
            <a:endParaRPr lang="bg-B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Откриване на сметка</a:t>
            </a:r>
            <a:endParaRPr lang="bg-B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bg-BG" dirty="0" smtClean="0"/>
              <a:t>Потребителят въвежда:</a:t>
            </a:r>
          </a:p>
          <a:p>
            <a:pPr lvl="1" hangingPunct="0"/>
            <a:r>
              <a:rPr lang="bg-BG" dirty="0" smtClean="0"/>
              <a:t>Към сметка - съществуваща сметка на потребителя.</a:t>
            </a:r>
          </a:p>
          <a:p>
            <a:pPr lvl="1" hangingPunct="0"/>
            <a:r>
              <a:rPr lang="bg-BG" dirty="0" smtClean="0"/>
              <a:t>Стойност - положително реално число с точност два знака след десетичната запетая.</a:t>
            </a:r>
          </a:p>
          <a:p>
            <a:pPr hangingPunct="0"/>
            <a:r>
              <a:rPr lang="bg-BG" dirty="0" smtClean="0"/>
              <a:t>Системата автоматично генерира:</a:t>
            </a:r>
          </a:p>
          <a:p>
            <a:pPr lvl="1" hangingPunct="0"/>
            <a:r>
              <a:rPr lang="bg-BG" dirty="0" smtClean="0"/>
              <a:t>Уникален ключ на транзакцията</a:t>
            </a:r>
          </a:p>
          <a:p>
            <a:pPr lvl="1" hangingPunct="0"/>
            <a:r>
              <a:rPr lang="bg-BG" dirty="0" smtClean="0"/>
              <a:t>Дата на събитието</a:t>
            </a:r>
          </a:p>
          <a:p>
            <a:pPr lvl="1" hangingPunct="0"/>
            <a:r>
              <a:rPr lang="bg-BG" dirty="0" smtClean="0"/>
              <a:t>Системен коментар </a:t>
            </a:r>
            <a:r>
              <a:rPr lang="bg-BG" i="1" dirty="0" smtClean="0"/>
              <a:t>(напр. "Депозит по сметка ХХХ ")</a:t>
            </a:r>
            <a:r>
              <a:rPr lang="bg-BG" dirty="0" smtClean="0"/>
              <a:t>.</a:t>
            </a:r>
          </a:p>
          <a:p>
            <a:pPr lvl="1" hangingPunct="0"/>
            <a:r>
              <a:rPr lang="bg-BG" dirty="0" smtClean="0"/>
              <a:t>Тип на транзакцията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Депозит по сметка</a:t>
            </a:r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bg-BG" dirty="0" smtClean="0"/>
              <a:t>Потребителят въвежда:</a:t>
            </a:r>
          </a:p>
          <a:p>
            <a:pPr lvl="1" hangingPunct="0"/>
            <a:r>
              <a:rPr lang="bg-BG" dirty="0" smtClean="0"/>
              <a:t>От сметка - съществуваща сметка на потребителя.</a:t>
            </a:r>
          </a:p>
          <a:p>
            <a:pPr lvl="1" hangingPunct="0"/>
            <a:r>
              <a:rPr lang="bg-BG" dirty="0" smtClean="0"/>
              <a:t>Стойност - положително реално число с точност два знака след десетичната запетая.</a:t>
            </a:r>
          </a:p>
          <a:p>
            <a:pPr hangingPunct="0"/>
            <a:r>
              <a:rPr lang="bg-BG" dirty="0" smtClean="0"/>
              <a:t>Системата автоматично генерира:</a:t>
            </a:r>
          </a:p>
          <a:p>
            <a:pPr lvl="1" hangingPunct="0"/>
            <a:r>
              <a:rPr lang="bg-BG" dirty="0" smtClean="0"/>
              <a:t>Уникален ключ на транзакцията</a:t>
            </a:r>
          </a:p>
          <a:p>
            <a:pPr lvl="1" hangingPunct="0"/>
            <a:r>
              <a:rPr lang="bg-BG" dirty="0" smtClean="0"/>
              <a:t>Дата на събитието</a:t>
            </a:r>
          </a:p>
          <a:p>
            <a:pPr lvl="1" hangingPunct="0"/>
            <a:r>
              <a:rPr lang="bg-BG" dirty="0" smtClean="0"/>
              <a:t>Системен коментар </a:t>
            </a:r>
            <a:r>
              <a:rPr lang="bg-BG" i="1" dirty="0" smtClean="0"/>
              <a:t>(напр. "Теглене от сметка ХХХ ")</a:t>
            </a:r>
            <a:r>
              <a:rPr lang="bg-BG" dirty="0" smtClean="0"/>
              <a:t>.</a:t>
            </a:r>
          </a:p>
          <a:p>
            <a:pPr lvl="1" hangingPunct="0"/>
            <a:r>
              <a:rPr lang="bg-BG" dirty="0" smtClean="0"/>
              <a:t>Тип на транзакцията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Теглене от сметка</a:t>
            </a:r>
            <a:endParaRPr lang="bg-B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bg-BG" dirty="0" smtClean="0"/>
              <a:t>Потребителят въвежда:</a:t>
            </a:r>
          </a:p>
          <a:p>
            <a:pPr lvl="1" hangingPunct="0"/>
            <a:r>
              <a:rPr lang="bg-BG" dirty="0" smtClean="0"/>
              <a:t>От сметка </a:t>
            </a:r>
            <a:r>
              <a:rPr lang="bg-BG" i="1" dirty="0" smtClean="0"/>
              <a:t>(една от сметките на потребителя)</a:t>
            </a:r>
            <a:r>
              <a:rPr lang="bg-BG" dirty="0" smtClean="0"/>
              <a:t> - съществуваща сметка на потребителя.</a:t>
            </a:r>
          </a:p>
          <a:p>
            <a:pPr lvl="1" hangingPunct="0"/>
            <a:r>
              <a:rPr lang="bg-BG" dirty="0" smtClean="0"/>
              <a:t>Към сметка - съществуваща сметка в системата, различна от "От сметка".</a:t>
            </a:r>
          </a:p>
          <a:p>
            <a:pPr lvl="1" hangingPunct="0"/>
            <a:r>
              <a:rPr lang="bg-BG" dirty="0" smtClean="0"/>
              <a:t>Стойност - положително реално число с точност два знака след десетичната запетая.</a:t>
            </a:r>
          </a:p>
          <a:p>
            <a:pPr hangingPunct="0"/>
            <a:r>
              <a:rPr lang="bg-BG" dirty="0" smtClean="0"/>
              <a:t>Системата автоматично генерира:</a:t>
            </a:r>
          </a:p>
          <a:p>
            <a:pPr lvl="1" hangingPunct="0"/>
            <a:r>
              <a:rPr lang="bg-BG" dirty="0" smtClean="0"/>
              <a:t>Уникален ключ на транзакцията</a:t>
            </a:r>
          </a:p>
          <a:p>
            <a:pPr lvl="1" hangingPunct="0"/>
            <a:r>
              <a:rPr lang="bg-BG" dirty="0" smtClean="0"/>
              <a:t>Дата на събитието</a:t>
            </a:r>
          </a:p>
          <a:p>
            <a:pPr lvl="1" hangingPunct="0"/>
            <a:r>
              <a:rPr lang="bg-BG" dirty="0" smtClean="0"/>
              <a:t>Системен коментар </a:t>
            </a:r>
            <a:r>
              <a:rPr lang="bg-BG" i="1" dirty="0" smtClean="0"/>
              <a:t>(напр. "Извършен превод от сметка ХХХ към сметка УУУ")</a:t>
            </a:r>
            <a:r>
              <a:rPr lang="bg-BG" dirty="0" smtClean="0"/>
              <a:t>.</a:t>
            </a:r>
          </a:p>
          <a:p>
            <a:pPr lvl="1" hangingPunct="0"/>
            <a:r>
              <a:rPr lang="bg-BG" dirty="0" smtClean="0"/>
              <a:t>Тип на транзакцията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Превод към друга сметка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http://example.com/some/address?param1=value1</a:t>
            </a:r>
            <a:endParaRPr lang="en-US" dirty="0" smtClean="0"/>
          </a:p>
          <a:p>
            <a:r>
              <a:rPr lang="en-US" dirty="0" smtClean="0"/>
              <a:t>http – </a:t>
            </a:r>
            <a:r>
              <a:rPr lang="bg-BG" dirty="0" smtClean="0"/>
              <a:t>протокол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example.com – DNS </a:t>
            </a:r>
            <a:r>
              <a:rPr lang="bg-BG" dirty="0" smtClean="0"/>
              <a:t>от текст към </a:t>
            </a:r>
            <a:r>
              <a:rPr lang="en-US" dirty="0" smtClean="0"/>
              <a:t>IP</a:t>
            </a:r>
            <a:r>
              <a:rPr lang="bg-BG" dirty="0" smtClean="0"/>
              <a:t> адрес</a:t>
            </a:r>
          </a:p>
          <a:p>
            <a:r>
              <a:rPr lang="en-US" dirty="0" smtClean="0"/>
              <a:t>/some/address – </a:t>
            </a:r>
            <a:r>
              <a:rPr lang="bg-BG" dirty="0" smtClean="0"/>
              <a:t>път, подобно на файл във файловата система</a:t>
            </a:r>
          </a:p>
          <a:p>
            <a:r>
              <a:rPr lang="en-US" dirty="0" smtClean="0"/>
              <a:t>?param1=value1 – </a:t>
            </a:r>
            <a:r>
              <a:rPr lang="bg-BG" dirty="0" smtClean="0"/>
              <a:t>запитване, списък от двойки ключ-стойност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уеб?</a:t>
            </a:r>
            <a:endParaRPr lang="bg-B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Периодични операции</a:t>
            </a:r>
          </a:p>
          <a:p>
            <a:r>
              <a:rPr lang="bg-BG" dirty="0" smtClean="0"/>
              <a:t>Олихвяване - на всеки час</a:t>
            </a:r>
          </a:p>
          <a:p>
            <a:r>
              <a:rPr lang="bg-BG" dirty="0" smtClean="0"/>
              <a:t>Начисляване на такса - фиксирана сума всеки ден</a:t>
            </a:r>
          </a:p>
          <a:p>
            <a:r>
              <a:rPr lang="bg-BG" dirty="0" smtClean="0"/>
              <a:t>Лихвен процент? Такса обслужване?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Периодично олихвяване и начисляване на такси</a:t>
            </a:r>
            <a:endParaRPr lang="bg-BG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043608" y="371703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InterestRate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0.05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g-B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467544" y="2060848"/>
          <a:ext cx="7950718" cy="2520280"/>
        </p:xfrm>
        <a:graphic>
          <a:graphicData uri="http://schemas.openxmlformats.org/presentationml/2006/ole">
            <p:oleObj spid="_x0000_s33793" name="Visio" r:id="rId3" imgW="5440545" imgH="172565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https://github.com/izhbq412/mvc-demo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 на версиите</a:t>
            </a:r>
            <a:endParaRPr lang="bg-B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…и весело програмиране!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Весели празници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заявка и отговор</a:t>
            </a:r>
            <a:endParaRPr lang="bg-BG" dirty="0"/>
          </a:p>
        </p:txBody>
      </p:sp>
      <p:pic>
        <p:nvPicPr>
          <p:cNvPr id="20482" name="Picture 2" descr="https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6248400" cy="2105026"/>
          </a:xfrm>
          <a:prstGeom prst="rect">
            <a:avLst/>
          </a:prstGeom>
          <a:noFill/>
        </p:spPr>
      </p:pic>
      <p:pic>
        <p:nvPicPr>
          <p:cNvPr id="20484" name="Picture 4" descr="https://www.ntu.edu.sg/home/ehchua/programming/webprogramming/images/HTTP_ResponseMessage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670560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обработва </a:t>
            </a:r>
            <a:r>
              <a:rPr lang="en-US" dirty="0" smtClean="0"/>
              <a:t>HTTP</a:t>
            </a:r>
            <a:r>
              <a:rPr lang="bg-BG" dirty="0" smtClean="0"/>
              <a:t> заявка?</a:t>
            </a:r>
            <a:endParaRPr lang="bg-BG" dirty="0"/>
          </a:p>
        </p:txBody>
      </p:sp>
      <p:pic>
        <p:nvPicPr>
          <p:cNvPr id="2050" name="Picture 2" descr="http://www.serverwatch.com/img/browser2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486714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Как уеб сървърът изпълнява програма?</a:t>
            </a:r>
            <a:endParaRPr lang="bg-BG" dirty="0"/>
          </a:p>
        </p:txBody>
      </p:sp>
      <p:pic>
        <p:nvPicPr>
          <p:cNvPr id="18434" name="Picture 2" descr="https://newcircle.com/static/bookshelf/common/images/web_application_technolog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171" y="1628800"/>
            <a:ext cx="7614557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"Content-Type: text/html\n\n"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"&lt;html&gt;&lt;head&gt;&lt;title&gt;CGI in C#&lt;/title&gt;"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"&lt;/head&gt;&lt;body&gt;Hello, world!&lt;/body&gt;&lt;/html&gt;"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 smtClean="0"/>
          </a:p>
        </p:txBody>
      </p:sp>
      <p:pic>
        <p:nvPicPr>
          <p:cNvPr id="19458" name="Picture 2" descr="http://i.imgur.com/pujXiV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780928"/>
            <a:ext cx="3006233" cy="3933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82" y="1481138"/>
            <a:ext cx="518443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bg-BG" dirty="0"/>
          </a:p>
        </p:txBody>
      </p:sp>
      <p:pic>
        <p:nvPicPr>
          <p:cNvPr id="3074" name="Picture 2" descr="http://www.codeproject.com/KB/aspnet/528117/MVC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32656"/>
            <a:ext cx="3162300" cy="3095625"/>
          </a:xfrm>
          <a:prstGeom prst="rect">
            <a:avLst/>
          </a:prstGeom>
          <a:noFill/>
        </p:spPr>
      </p:pic>
      <p:pic>
        <p:nvPicPr>
          <p:cNvPr id="3076" name="Picture 4" descr="http://www.codeproject.com/KB/aspnet/528117/MVCTESTING_AND_REU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338" y="4365104"/>
            <a:ext cx="7636662" cy="1789163"/>
          </a:xfrm>
          <a:prstGeom prst="rect">
            <a:avLst/>
          </a:prstGeom>
          <a:noFill/>
        </p:spPr>
      </p:pic>
      <p:pic>
        <p:nvPicPr>
          <p:cNvPr id="3078" name="Picture 6" descr="https://i-msdn.sec.s-msft.com/dynimg/IC31133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4744"/>
            <a:ext cx="5510814" cy="1800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03648" y="39330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http://example.com/Employee/Index</a:t>
            </a: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bg-BG" dirty="0"/>
          </a:p>
        </p:txBody>
      </p:sp>
      <p:pic>
        <p:nvPicPr>
          <p:cNvPr id="21506" name="Picture 2" descr="http://www.codeproject.com/KB/aspnet/528117/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522172" cy="353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1419</TotalTime>
  <Words>895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Concourse</vt:lpstr>
      <vt:lpstr>Visio</vt:lpstr>
      <vt:lpstr>ASP.NET MVC</vt:lpstr>
      <vt:lpstr>Какво е уеб?</vt:lpstr>
      <vt:lpstr>HTTP заявка и отговор</vt:lpstr>
      <vt:lpstr>Как се обработва HTTP заявка?</vt:lpstr>
      <vt:lpstr>Как уеб сървърът изпълнява програма?</vt:lpstr>
      <vt:lpstr>CGI</vt:lpstr>
      <vt:lpstr>ASP.NET</vt:lpstr>
      <vt:lpstr>ASP.NET MVC</vt:lpstr>
      <vt:lpstr>Model-View-Controller</vt:lpstr>
      <vt:lpstr>Model</vt:lpstr>
      <vt:lpstr>View</vt:lpstr>
      <vt:lpstr>Controller</vt:lpstr>
      <vt:lpstr>Задача: електронно банкиране</vt:lpstr>
      <vt:lpstr>Регистрация на потребител</vt:lpstr>
      <vt:lpstr>Вход в системата</vt:lpstr>
      <vt:lpstr>Откриване на сметка</vt:lpstr>
      <vt:lpstr>Депозит по сметка</vt:lpstr>
      <vt:lpstr>Теглене от сметка</vt:lpstr>
      <vt:lpstr>Превод към друга сметка</vt:lpstr>
      <vt:lpstr>Периодично олихвяване и начисляване на такси</vt:lpstr>
      <vt:lpstr>База данни</vt:lpstr>
      <vt:lpstr>Контрол на версиите</vt:lpstr>
      <vt:lpstr>Весели празници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Alexander Petkov</dc:creator>
  <cp:lastModifiedBy>Alexander Petkov</cp:lastModifiedBy>
  <cp:revision>168</cp:revision>
  <dcterms:created xsi:type="dcterms:W3CDTF">2016-04-27T12:11:54Z</dcterms:created>
  <dcterms:modified xsi:type="dcterms:W3CDTF">2016-04-28T12:06:47Z</dcterms:modified>
</cp:coreProperties>
</file>