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69" r:id="rId5"/>
    <p:sldId id="268" r:id="rId6"/>
    <p:sldId id="272" r:id="rId7"/>
    <p:sldId id="275" r:id="rId8"/>
    <p:sldId id="276" r:id="rId9"/>
    <p:sldId id="277" r:id="rId10"/>
    <p:sldId id="278" r:id="rId11"/>
    <p:sldId id="279" r:id="rId12"/>
    <p:sldId id="280" r:id="rId13"/>
    <p:sldId id="281" r:id="rId14"/>
    <p:sldId id="282" r:id="rId15"/>
    <p:sldId id="283" r:id="rId16"/>
    <p:sldId id="284" r:id="rId17"/>
    <p:sldId id="273"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D2A"/>
    <a:srgbClr val="4A4E52"/>
    <a:srgbClr val="AA0B19"/>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7" autoAdjust="0"/>
  </p:normalViewPr>
  <p:slideViewPr>
    <p:cSldViewPr snapToGrid="0">
      <p:cViewPr varScale="1">
        <p:scale>
          <a:sx n="74" d="100"/>
          <a:sy n="74" d="100"/>
        </p:scale>
        <p:origin x="54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24/05/2014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24/05/2014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143"/>
            <a:ext cx="11206920" cy="5603460"/>
          </a:xfrm>
          <a:prstGeom prst="rect">
            <a:avLst/>
          </a:prstGeom>
        </p:spPr>
      </p:pic>
      <p:sp>
        <p:nvSpPr>
          <p:cNvPr id="2" name="Title 1"/>
          <p:cNvSpPr>
            <a:spLocks noGrp="1"/>
          </p:cNvSpPr>
          <p:nvPr>
            <p:ph type="ctrTitle" hasCustomPrompt="1"/>
          </p:nvPr>
        </p:nvSpPr>
        <p:spPr>
          <a:xfrm>
            <a:off x="5527221" y="2212521"/>
            <a:ext cx="5798683" cy="1387249"/>
          </a:xfrm>
        </p:spPr>
        <p:txBody>
          <a:bodyPr rIns="0" anchor="b">
            <a:noAutofit/>
          </a:bodyPr>
          <a:lstStyle>
            <a:lvl1pPr algn="r" defTabSz="914400" rtl="0" eaLnBrk="1" latinLnBrk="0" hangingPunct="1">
              <a:lnSpc>
                <a:spcPct val="90000"/>
              </a:lnSpc>
              <a:spcBef>
                <a:spcPct val="0"/>
              </a:spcBef>
              <a:buNone/>
              <a:defRPr lang="en-GB" sz="48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6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cxnSp>
        <p:nvCxnSpPr>
          <p:cNvPr id="14" name="Straight Connector 13"/>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endava.com</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0" name="Straight Connector 9"/>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248972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1" baseline="0">
                <a:solidFill>
                  <a:srgbClr val="AA0B19"/>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picture – full slide – from picture gallery \\rocjfs03\Public\Marketing\Pictures_for_collateral\2013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14" name="Content Placeholder 2"/>
          <p:cNvSpPr>
            <a:spLocks noGrp="1"/>
          </p:cNvSpPr>
          <p:nvPr>
            <p:ph idx="10" hasCustomPrompt="1"/>
          </p:nvPr>
        </p:nvSpPr>
        <p:spPr>
          <a:xfrm>
            <a:off x="459262" y="4523014"/>
            <a:ext cx="5817971" cy="1768247"/>
          </a:xfrm>
          <a:solidFill>
            <a:schemeClr val="bg1">
              <a:alpha val="65000"/>
            </a:schemeClr>
          </a:solidFill>
        </p:spPr>
        <p:txBody>
          <a:bodyPr lIns="180000" tIns="180000" rIns="180000" bIns="180000"/>
          <a:lstStyle>
            <a:lvl1pPr marL="0" indent="0">
              <a:buNone/>
              <a:defRPr sz="3000" b="1">
                <a:solidFill>
                  <a:srgbClr val="4A4E52"/>
                </a:solidFill>
              </a:defRPr>
            </a:lvl1pPr>
            <a:lvl2pPr marL="0" indent="0" algn="l">
              <a:buNone/>
              <a:defRPr sz="3000">
                <a:solidFill>
                  <a:srgbClr val="4A4E52"/>
                </a:solidFill>
              </a:defRPr>
            </a:lvl2pPr>
            <a:lvl3pPr marL="0" indent="0">
              <a:buClr>
                <a:srgbClr val="81ADB5"/>
              </a:buClr>
              <a:buFont typeface="Arial" panose="020B0604020202020204" pitchFamily="34" charset="0"/>
              <a:buNone/>
              <a:defRPr sz="3000" b="1" baseline="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27432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8875761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_you_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367644" y="2400299"/>
            <a:ext cx="2775856" cy="2426041"/>
          </a:xfrm>
        </p:spPr>
        <p:txBody>
          <a:bodyPr>
            <a:normAutofit/>
          </a:bodyPr>
          <a:lstStyle>
            <a:lvl1pPr marL="0" indent="0">
              <a:buNone/>
              <a:defRPr sz="2000" b="1" baseline="0">
                <a:solidFill>
                  <a:srgbClr val="4A4E52"/>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your picture -</a:t>
            </a:r>
          </a:p>
          <a:p>
            <a:pPr lvl="0"/>
            <a:r>
              <a:rPr lang="en-US" dirty="0" smtClean="0"/>
              <a:t>preferably with background in light color</a:t>
            </a:r>
          </a:p>
        </p:txBody>
      </p:sp>
      <p:sp>
        <p:nvSpPr>
          <p:cNvPr id="9"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Thank you!</a:t>
            </a:r>
            <a:endParaRPr lang="en-GB" dirty="0"/>
          </a:p>
        </p:txBody>
      </p:sp>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2"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54537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2756"/>
            <a:ext cx="10847694" cy="5423847"/>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1522557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3305"/>
            <a:ext cx="9386596" cy="4693298"/>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397533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 Digital Media">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64395" y="0"/>
            <a:ext cx="12513206" cy="6256604"/>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0747588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51461" y="3674029"/>
            <a:ext cx="3137694" cy="3183972"/>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98928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6660" y="3657600"/>
            <a:ext cx="3092889" cy="3217947"/>
          </a:xfrm>
          <a:prstGeom prst="rect">
            <a:avLst/>
          </a:prstGeom>
        </p:spPr>
      </p:pic>
    </p:spTree>
    <p:extLst>
      <p:ext uri="{BB962C8B-B14F-4D97-AF65-F5344CB8AC3E}">
        <p14:creationId xmlns:p14="http://schemas.microsoft.com/office/powerpoint/2010/main" val="3155444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6"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DC5D2A"/>
                </a:solidFill>
              </a:defRPr>
            </a:lvl1pPr>
          </a:lstStyle>
          <a:p>
            <a:r>
              <a:rPr lang="en-GB" dirty="0" smtClean="0"/>
              <a:t>QUALITY. PRODUCTIVITY. INNOVATION.</a:t>
            </a:r>
            <a:endParaRPr lang="en-GB" dirty="0"/>
          </a:p>
        </p:txBody>
      </p:sp>
      <p:sp>
        <p:nvSpPr>
          <p:cNvPr id="16" name="Content Placeholder 2"/>
          <p:cNvSpPr>
            <a:spLocks noGrp="1"/>
          </p:cNvSpPr>
          <p:nvPr>
            <p:ph idx="13" hasCustomPrompt="1"/>
          </p:nvPr>
        </p:nvSpPr>
        <p:spPr>
          <a:xfrm>
            <a:off x="810303" y="1617968"/>
            <a:ext cx="10543495" cy="4399111"/>
          </a:xfrm>
        </p:spPr>
        <p:txBody>
          <a:bodyPr lIns="0"/>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500">
                <a:solidFill>
                  <a:srgbClr val="4A4E52"/>
                </a:solidFill>
              </a:defRPr>
            </a:lvl3pPr>
            <a:lvl4pPr marL="16002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8" name="TextBox 19"/>
          <p:cNvSpPr txBox="1"/>
          <p:nvPr userDrawn="1"/>
        </p:nvSpPr>
        <p:spPr>
          <a:xfrm>
            <a:off x="5876731" y="3275112"/>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88452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6160655" y="1518557"/>
            <a:ext cx="5193144" cy="4710793"/>
          </a:xfrm>
        </p:spPr>
        <p:txBody>
          <a:bodyPr/>
          <a:lstStyle>
            <a:lvl1pPr marL="0" indent="0">
              <a:buNone/>
              <a:defRPr sz="1600" b="1">
                <a:solidFill>
                  <a:srgbClr val="AA0B19"/>
                </a:solidFill>
              </a:defRPr>
            </a:lvl1pPr>
            <a:lvl2pPr marL="0" indent="0" algn="l">
              <a:buNone/>
              <a:defRPr sz="1600">
                <a:solidFill>
                  <a:srgbClr val="4A4E52"/>
                </a:solidFill>
              </a:defRPr>
            </a:lvl2pPr>
            <a:lvl3pPr marL="834300" indent="-4572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086300" indent="-3429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7200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marL="972000" lvl="3" indent="-228600" algn="l" defTabSz="914400" rtl="0" eaLnBrk="1" latinLnBrk="0" hangingPunct="1">
              <a:lnSpc>
                <a:spcPct val="90000"/>
              </a:lnSpc>
              <a:spcBef>
                <a:spcPts val="500"/>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7"/>
            <a:ext cx="5193144" cy="4710793"/>
          </a:xfrm>
        </p:spPr>
        <p:txBody>
          <a:bodyPr lIns="0"/>
          <a:lstStyle>
            <a:lvl1pPr marL="0" indent="0">
              <a:buNone/>
              <a:defRPr sz="1600" b="1">
                <a:solidFill>
                  <a:srgbClr val="AA0B19"/>
                </a:solidFill>
              </a:defRPr>
            </a:lvl1pPr>
            <a:lvl2pPr marL="0" indent="0" algn="l">
              <a:buNone/>
              <a:defRPr sz="1600">
                <a:solidFill>
                  <a:srgbClr val="4A4E52"/>
                </a:solidFill>
              </a:defRPr>
            </a:lvl2pPr>
            <a:lvl3pPr marL="720000" indent="-342900">
              <a:buClr>
                <a:srgbClr val="81ADB5"/>
              </a:buClr>
              <a:buFont typeface="Arial" panose="020B0604020202020204" pitchFamily="34" charset="0"/>
              <a:buChar char="•"/>
              <a:defRPr sz="1500">
                <a:solidFill>
                  <a:srgbClr val="4A4E52"/>
                </a:solidFill>
              </a:defRPr>
            </a:lvl3pPr>
            <a:lvl4pPr marL="9720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1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9"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990122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600200" indent="-2286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12573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600" b="1">
                <a:solidFill>
                  <a:srgbClr val="AA0B19"/>
                </a:solidFill>
              </a:defRPr>
            </a:lvl1pPr>
            <a:lvl2pPr marL="0" indent="0" algn="l">
              <a:buNone/>
              <a:defRPr sz="24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12"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6764430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t>
            </a:r>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a:p>
        </p:txBody>
      </p:sp>
    </p:spTree>
    <p:extLst>
      <p:ext uri="{BB962C8B-B14F-4D97-AF65-F5344CB8AC3E}">
        <p14:creationId xmlns:p14="http://schemas.microsoft.com/office/powerpoint/2010/main" val="3912548865"/>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79" r:id="rId3"/>
    <p:sldLayoutId id="2147483675" r:id="rId4"/>
    <p:sldLayoutId id="2147483674" r:id="rId5"/>
    <p:sldLayoutId id="2147483677" r:id="rId6"/>
    <p:sldLayoutId id="2147483671" r:id="rId7"/>
    <p:sldLayoutId id="2147483665" r:id="rId8"/>
    <p:sldLayoutId id="2147483672" r:id="rId9"/>
    <p:sldLayoutId id="2147483660"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2182" y="1506828"/>
            <a:ext cx="6406174" cy="1783849"/>
          </a:xfrm>
        </p:spPr>
        <p:txBody>
          <a:bodyPr/>
          <a:lstStyle/>
          <a:p>
            <a:r>
              <a:rPr lang="en-US" dirty="0" smtClean="0"/>
              <a:t>Development Week </a:t>
            </a:r>
            <a:r>
              <a:rPr lang="en-US" dirty="0" err="1" smtClean="0"/>
              <a:t>Hackathon</a:t>
            </a:r>
            <a:endParaRPr lang="en-US" dirty="0"/>
          </a:p>
        </p:txBody>
      </p:sp>
      <p:sp>
        <p:nvSpPr>
          <p:cNvPr id="3" name="Subtitle 2"/>
          <p:cNvSpPr>
            <a:spLocks noGrp="1"/>
          </p:cNvSpPr>
          <p:nvPr>
            <p:ph type="subTitle" idx="1"/>
          </p:nvPr>
        </p:nvSpPr>
        <p:spPr/>
        <p:txBody>
          <a:bodyPr/>
          <a:lstStyle/>
          <a:p>
            <a:r>
              <a:rPr lang="en-US" dirty="0" smtClean="0"/>
              <a:t>Bogdan Roman</a:t>
            </a:r>
            <a:endParaRPr lang="ro-RO" dirty="0" smtClean="0"/>
          </a:p>
          <a:p>
            <a:r>
              <a:rPr lang="ro-RO" dirty="0" smtClean="0"/>
              <a:t>2014</a:t>
            </a:r>
            <a:endParaRPr lang="en-US" dirty="0"/>
          </a:p>
        </p:txBody>
      </p:sp>
    </p:spTree>
    <p:extLst>
      <p:ext uri="{BB962C8B-B14F-4D97-AF65-F5344CB8AC3E}">
        <p14:creationId xmlns:p14="http://schemas.microsoft.com/office/powerpoint/2010/main" val="2582839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 / Passenger Data Set</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a:bodyPr>
          <a:lstStyle/>
          <a:p>
            <a:r>
              <a:rPr lang="en-US" sz="2800" dirty="0" smtClean="0"/>
              <a:t>Due to time constraints not all passenger information has been merged to the main data set; some additional information about the passengers can also be found in additional files (that you will be provided with).</a:t>
            </a:r>
          </a:p>
          <a:p>
            <a:endParaRPr lang="en-US" sz="2800" dirty="0" smtClean="0"/>
          </a:p>
          <a:p>
            <a:r>
              <a:rPr lang="en-US" sz="2800" dirty="0" smtClean="0"/>
              <a:t>The additional information can include a vacation spending budget increase (in USD) and new activity preferences.</a:t>
            </a:r>
          </a:p>
          <a:p>
            <a:endParaRPr lang="en-US" sz="2800" dirty="0" smtClean="0"/>
          </a:p>
          <a:p>
            <a:r>
              <a:rPr lang="en-US" sz="2800" dirty="0" smtClean="0"/>
              <a:t>The format of the additional files are either </a:t>
            </a:r>
            <a:r>
              <a:rPr lang="en-US" sz="2800" dirty="0" err="1" smtClean="0"/>
              <a:t>docx</a:t>
            </a:r>
            <a:r>
              <a:rPr lang="en-US" sz="2800" dirty="0"/>
              <a:t> </a:t>
            </a:r>
            <a:r>
              <a:rPr lang="en-US" sz="2800" dirty="0" smtClean="0"/>
              <a:t>or pdf or </a:t>
            </a:r>
            <a:r>
              <a:rPr lang="en-US" sz="2800" dirty="0" err="1" smtClean="0"/>
              <a:t>png</a:t>
            </a:r>
            <a:r>
              <a:rPr lang="en-US" sz="2800" dirty="0" smtClean="0"/>
              <a:t>.</a:t>
            </a:r>
            <a:endParaRPr lang="en-US" sz="2800" dirty="0"/>
          </a:p>
        </p:txBody>
      </p:sp>
    </p:spTree>
    <p:extLst>
      <p:ext uri="{BB962C8B-B14F-4D97-AF65-F5344CB8AC3E}">
        <p14:creationId xmlns:p14="http://schemas.microsoft.com/office/powerpoint/2010/main" val="3355146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a:bodyPr>
          <a:lstStyle/>
          <a:p>
            <a:r>
              <a:rPr lang="en-US" sz="2800" dirty="0" smtClean="0"/>
              <a:t>The simulation result needs to be submitted as a separate (XML) file with a predefined format.</a:t>
            </a:r>
          </a:p>
          <a:p>
            <a:endParaRPr lang="en-US" sz="2800" dirty="0"/>
          </a:p>
          <a:p>
            <a:r>
              <a:rPr lang="en-US" sz="2800" dirty="0" smtClean="0"/>
              <a:t>The data set format defines also the type of the </a:t>
            </a:r>
            <a:r>
              <a:rPr lang="en-US" sz="2800" dirty="0"/>
              <a:t>simulation </a:t>
            </a:r>
            <a:r>
              <a:rPr lang="en-US" sz="2800" dirty="0" smtClean="0"/>
              <a:t>output type </a:t>
            </a:r>
            <a:r>
              <a:rPr lang="en-US" sz="2800" dirty="0"/>
              <a:t>(</a:t>
            </a:r>
            <a:r>
              <a:rPr lang="en-US" sz="2800" dirty="0" err="1"/>
              <a:t>tns:outputType</a:t>
            </a:r>
            <a:r>
              <a:rPr lang="en-US" sz="2800" dirty="0" smtClean="0"/>
              <a:t>).</a:t>
            </a:r>
          </a:p>
          <a:p>
            <a:endParaRPr lang="en-US" sz="2800" dirty="0"/>
          </a:p>
          <a:p>
            <a:r>
              <a:rPr lang="en-US" sz="2800" dirty="0" smtClean="0"/>
              <a:t>Example input and output files will be given to you to aid you in your quest, but the simulation scoring will be performed on a separate data set.</a:t>
            </a:r>
            <a:endParaRPr lang="en-US" sz="2800" dirty="0"/>
          </a:p>
        </p:txBody>
      </p:sp>
    </p:spTree>
    <p:extLst>
      <p:ext uri="{BB962C8B-B14F-4D97-AF65-F5344CB8AC3E}">
        <p14:creationId xmlns:p14="http://schemas.microsoft.com/office/powerpoint/2010/main" val="607263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Scoring Criteria</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953038"/>
            <a:ext cx="10543495" cy="5064042"/>
          </a:xfrm>
        </p:spPr>
        <p:txBody>
          <a:bodyPr>
            <a:normAutofit lnSpcReduction="10000"/>
          </a:bodyPr>
          <a:lstStyle/>
          <a:p>
            <a:pPr marL="457200" indent="-457200">
              <a:buFont typeface="Arial" panose="020B0604020202020204" pitchFamily="34" charset="0"/>
              <a:buChar char="•"/>
            </a:pPr>
            <a:r>
              <a:rPr lang="en-US" sz="2800" dirty="0" smtClean="0"/>
              <a:t>The output file must contain information about each passenger’s schedule (name, time, activity) – see schema</a:t>
            </a:r>
          </a:p>
          <a:p>
            <a:pPr marL="457200" indent="-457200">
              <a:buFont typeface="Arial" panose="020B0604020202020204" pitchFamily="34" charset="0"/>
              <a:buChar char="•"/>
            </a:pPr>
            <a:r>
              <a:rPr lang="en-US" sz="2800" dirty="0" smtClean="0"/>
              <a:t>A passenger can NOT take part in two activities at the same time</a:t>
            </a:r>
          </a:p>
          <a:p>
            <a:pPr marL="457200" indent="-457200">
              <a:buFont typeface="Arial" panose="020B0604020202020204" pitchFamily="34" charset="0"/>
              <a:buChar char="•"/>
            </a:pPr>
            <a:r>
              <a:rPr lang="en-US" sz="2800" dirty="0" smtClean="0"/>
              <a:t>All activities last for exactly ONE hour</a:t>
            </a:r>
          </a:p>
          <a:p>
            <a:pPr marL="457200" indent="-457200">
              <a:buFont typeface="Arial" panose="020B0604020202020204" pitchFamily="34" charset="0"/>
              <a:buChar char="•"/>
            </a:pPr>
            <a:r>
              <a:rPr lang="en-US" sz="2800" dirty="0" smtClean="0"/>
              <a:t>Passengers can only participate in activities listed as preferences in </a:t>
            </a:r>
            <a:r>
              <a:rPr lang="en-US" sz="2800" dirty="0" smtClean="0"/>
              <a:t>their</a:t>
            </a:r>
            <a:r>
              <a:rPr lang="en-US" sz="2800" dirty="0" smtClean="0"/>
              <a:t> personal information</a:t>
            </a:r>
          </a:p>
          <a:p>
            <a:pPr marL="457200" indent="-457200">
              <a:buFont typeface="Arial" panose="020B0604020202020204" pitchFamily="34" charset="0"/>
              <a:buChar char="•"/>
            </a:pPr>
            <a:r>
              <a:rPr lang="en-US" sz="2800" dirty="0" smtClean="0"/>
              <a:t>Passengers can NOT spend more than their final vacation budget</a:t>
            </a:r>
            <a:endParaRPr lang="en-US" sz="2800" dirty="0" smtClean="0"/>
          </a:p>
          <a:p>
            <a:pPr marL="457200" indent="-457200">
              <a:buFont typeface="Arial" panose="020B0604020202020204" pitchFamily="34" charset="0"/>
              <a:buChar char="•"/>
            </a:pPr>
            <a:r>
              <a:rPr lang="en-US" sz="2800" dirty="0" smtClean="0"/>
              <a:t>Passengers need to sleep</a:t>
            </a:r>
          </a:p>
          <a:p>
            <a:pPr marL="457200" indent="-457200">
              <a:buFont typeface="Arial" panose="020B0604020202020204" pitchFamily="34" charset="0"/>
              <a:buChar char="•"/>
            </a:pPr>
            <a:r>
              <a:rPr lang="en-US" sz="2800" dirty="0" smtClean="0"/>
              <a:t>Activities require maintenance</a:t>
            </a:r>
          </a:p>
          <a:p>
            <a:pPr marL="457200" indent="-457200">
              <a:buFont typeface="Arial" panose="020B0604020202020204" pitchFamily="34" charset="0"/>
              <a:buChar char="•"/>
            </a:pPr>
            <a:r>
              <a:rPr lang="en-US" sz="2800" dirty="0" smtClean="0"/>
              <a:t>Activities are available only for the duration of the cruise</a:t>
            </a:r>
          </a:p>
          <a:p>
            <a:pPr marL="457200" indent="-457200">
              <a:buFont typeface="Arial" panose="020B0604020202020204" pitchFamily="34" charset="0"/>
              <a:buChar char="•"/>
            </a:pPr>
            <a:r>
              <a:rPr lang="en-US" sz="2800" dirty="0" smtClean="0"/>
              <a:t>There’s a minimum participant requirement for some activities</a:t>
            </a:r>
            <a:endParaRPr lang="en-US" sz="2800" dirty="0"/>
          </a:p>
        </p:txBody>
      </p:sp>
    </p:spTree>
    <p:extLst>
      <p:ext uri="{BB962C8B-B14F-4D97-AF65-F5344CB8AC3E}">
        <p14:creationId xmlns:p14="http://schemas.microsoft.com/office/powerpoint/2010/main" val="517477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Scoring Criteria</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a:bodyPr>
          <a:lstStyle/>
          <a:p>
            <a:pPr marL="457200" indent="-457200">
              <a:buFont typeface="Arial" panose="020B0604020202020204" pitchFamily="34" charset="0"/>
              <a:buChar char="•"/>
            </a:pPr>
            <a:r>
              <a:rPr lang="en-US" sz="2800" dirty="0" smtClean="0"/>
              <a:t>Breaking any of the simulation rules will get your team a total profit penalty relative to the number of breaking instances and the activity profit margin (2 * activity ticket)</a:t>
            </a:r>
          </a:p>
          <a:p>
            <a:pPr marL="457200" indent="-457200">
              <a:buFont typeface="Arial" panose="020B0604020202020204" pitchFamily="34" charset="0"/>
              <a:buChar char="•"/>
            </a:pPr>
            <a:r>
              <a:rPr lang="en-US" sz="2800" dirty="0" smtClean="0"/>
              <a:t>If two or more teams are tied for first place (determined by the value of the total profit) the winning team will be decided by the judges based on the application overall design and team spirit / collaboration during the competition</a:t>
            </a:r>
            <a:endParaRPr lang="en-US" sz="2800" dirty="0"/>
          </a:p>
        </p:txBody>
      </p:sp>
    </p:spTree>
    <p:extLst>
      <p:ext uri="{BB962C8B-B14F-4D97-AF65-F5344CB8AC3E}">
        <p14:creationId xmlns:p14="http://schemas.microsoft.com/office/powerpoint/2010/main" val="1074465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1043189" y="2315142"/>
            <a:ext cx="10071279"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o-RO" dirty="0" smtClean="0"/>
              <a:t>Q &amp; A</a:t>
            </a:r>
            <a:endParaRPr lang="en-US" dirty="0" smtClean="0"/>
          </a:p>
        </p:txBody>
      </p:sp>
    </p:spTree>
    <p:extLst>
      <p:ext uri="{BB962C8B-B14F-4D97-AF65-F5344CB8AC3E}">
        <p14:creationId xmlns:p14="http://schemas.microsoft.com/office/powerpoint/2010/main" val="3641909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1043189" y="2315142"/>
            <a:ext cx="10071279"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smtClean="0"/>
              <a:t>GL / HF</a:t>
            </a:r>
            <a:endParaRPr lang="en-US" dirty="0" smtClean="0"/>
          </a:p>
        </p:txBody>
      </p:sp>
    </p:spTree>
    <p:extLst>
      <p:ext uri="{BB962C8B-B14F-4D97-AF65-F5344CB8AC3E}">
        <p14:creationId xmlns:p14="http://schemas.microsoft.com/office/powerpoint/2010/main" val="1186479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1043189" y="2315142"/>
            <a:ext cx="10071279"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smtClean="0"/>
              <a:t>Welcome</a:t>
            </a:r>
            <a:endParaRPr lang="en-US" dirty="0" smtClean="0"/>
          </a:p>
        </p:txBody>
      </p:sp>
    </p:spTree>
    <p:extLst>
      <p:ext uri="{BB962C8B-B14F-4D97-AF65-F5344CB8AC3E}">
        <p14:creationId xmlns:p14="http://schemas.microsoft.com/office/powerpoint/2010/main" val="2768686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a:bodyPr>
          <a:lstStyle/>
          <a:p>
            <a:pPr marL="285750" indent="-285750">
              <a:buFont typeface="Arial" panose="020B0604020202020204" pitchFamily="34" charset="0"/>
              <a:buChar char="•"/>
            </a:pPr>
            <a:r>
              <a:rPr lang="en-US" sz="2800" dirty="0" smtClean="0"/>
              <a:t>The competition starts at 10:00 AM and lasts for 24 hours</a:t>
            </a:r>
          </a:p>
          <a:p>
            <a:pPr marL="285750" indent="-285750">
              <a:buFont typeface="Arial" panose="020B0604020202020204" pitchFamily="34" charset="0"/>
              <a:buChar char="•"/>
            </a:pPr>
            <a:r>
              <a:rPr lang="en-US" sz="2800" dirty="0" smtClean="0"/>
              <a:t>You need to submit your solution before 10:00 AM (next day)</a:t>
            </a:r>
          </a:p>
          <a:p>
            <a:pPr marL="285750" indent="-285750">
              <a:buFont typeface="Arial" panose="020B0604020202020204" pitchFamily="34" charset="0"/>
              <a:buChar char="•"/>
            </a:pPr>
            <a:r>
              <a:rPr lang="en-US" sz="2800" dirty="0" smtClean="0"/>
              <a:t>If you finish early, get some sleep, but make sure you’re present Sunday (11:00 AM) to find out if you won</a:t>
            </a:r>
          </a:p>
          <a:p>
            <a:pPr marL="285750" indent="-285750">
              <a:buFont typeface="Arial" panose="020B0604020202020204" pitchFamily="34" charset="0"/>
              <a:buChar char="•"/>
            </a:pPr>
            <a:r>
              <a:rPr lang="en-US" sz="2800" dirty="0" smtClean="0"/>
              <a:t>You can use any programming language, system, frameworks or other resources you can find (Google is your friend)</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912799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fontScale="92500" lnSpcReduction="20000"/>
          </a:bodyPr>
          <a:lstStyle/>
          <a:p>
            <a:pPr marL="285750" indent="-285750">
              <a:buFont typeface="Arial" panose="020B0604020202020204" pitchFamily="34" charset="0"/>
              <a:buChar char="•"/>
            </a:pPr>
            <a:r>
              <a:rPr lang="en-US" sz="2800" dirty="0" smtClean="0"/>
              <a:t>Saturday 10:00 AM – presentation and Q &amp; A </a:t>
            </a:r>
            <a:r>
              <a:rPr lang="en-US" sz="2800" dirty="0"/>
              <a:t>(Pico rooms</a:t>
            </a:r>
            <a:r>
              <a:rPr lang="en-US" sz="2800" dirty="0" smtClean="0"/>
              <a:t>)</a:t>
            </a:r>
          </a:p>
          <a:p>
            <a:pPr marL="285750" indent="-285750">
              <a:buFont typeface="Arial" panose="020B0604020202020204" pitchFamily="34" charset="0"/>
              <a:buChar char="•"/>
            </a:pPr>
            <a:r>
              <a:rPr lang="en-US" sz="2800" dirty="0" smtClean="0"/>
              <a:t>Saturday 12:30 AM – clarifications on the requirements (Pico rooms)</a:t>
            </a:r>
          </a:p>
          <a:p>
            <a:pPr marL="285750" indent="-285750">
              <a:buFont typeface="Arial" panose="020B0604020202020204" pitchFamily="34" charset="0"/>
              <a:buChar char="•"/>
            </a:pPr>
            <a:r>
              <a:rPr lang="en-US" sz="2800" dirty="0" smtClean="0"/>
              <a:t>Saturday 01:00 PM – lunch (6</a:t>
            </a:r>
            <a:r>
              <a:rPr lang="en-US" sz="2800" baseline="30000" dirty="0" smtClean="0"/>
              <a:t>th</a:t>
            </a:r>
            <a:r>
              <a:rPr lang="en-US" sz="2800" dirty="0" smtClean="0"/>
              <a:t> floor cafeteria)</a:t>
            </a:r>
          </a:p>
          <a:p>
            <a:pPr marL="285750" indent="-285750">
              <a:buFont typeface="Arial" panose="020B0604020202020204" pitchFamily="34" charset="0"/>
              <a:buChar char="•"/>
            </a:pPr>
            <a:r>
              <a:rPr lang="en-US" sz="2800" dirty="0" smtClean="0"/>
              <a:t>Saturday 07:00 PM – dinner </a:t>
            </a:r>
            <a:r>
              <a:rPr lang="en-US" sz="2800" dirty="0"/>
              <a:t>(6</a:t>
            </a:r>
            <a:r>
              <a:rPr lang="en-US" sz="2800" baseline="30000" dirty="0"/>
              <a:t>th</a:t>
            </a:r>
            <a:r>
              <a:rPr lang="en-US" sz="2800" dirty="0"/>
              <a:t> floor cafeteria</a:t>
            </a:r>
            <a:r>
              <a:rPr lang="en-US" sz="2800" dirty="0" smtClean="0"/>
              <a:t>)</a:t>
            </a:r>
          </a:p>
          <a:p>
            <a:pPr marL="285750" indent="-285750">
              <a:buFont typeface="Arial" panose="020B0604020202020204" pitchFamily="34" charset="0"/>
              <a:buChar char="•"/>
            </a:pPr>
            <a:r>
              <a:rPr lang="en-US" sz="2800" dirty="0" smtClean="0"/>
              <a:t>Sunday 01:00 AM – pizza </a:t>
            </a:r>
            <a:r>
              <a:rPr lang="en-US" sz="2800" dirty="0"/>
              <a:t>(6</a:t>
            </a:r>
            <a:r>
              <a:rPr lang="en-US" sz="2800" baseline="30000" dirty="0"/>
              <a:t>th</a:t>
            </a:r>
            <a:r>
              <a:rPr lang="en-US" sz="2800" dirty="0"/>
              <a:t> floor cafeteria</a:t>
            </a:r>
            <a:r>
              <a:rPr lang="en-US" sz="2800" dirty="0" smtClean="0"/>
              <a:t>)</a:t>
            </a:r>
          </a:p>
          <a:p>
            <a:pPr marL="285750" indent="-285750">
              <a:buFont typeface="Arial" panose="020B0604020202020204" pitchFamily="34" charset="0"/>
              <a:buChar char="•"/>
            </a:pPr>
            <a:r>
              <a:rPr lang="en-US" sz="2800" dirty="0" smtClean="0"/>
              <a:t>Sunday 07:00 AM – breakfast </a:t>
            </a:r>
            <a:r>
              <a:rPr lang="en-US" sz="2800" dirty="0"/>
              <a:t>(6</a:t>
            </a:r>
            <a:r>
              <a:rPr lang="en-US" sz="2800" baseline="30000" dirty="0"/>
              <a:t>th</a:t>
            </a:r>
            <a:r>
              <a:rPr lang="en-US" sz="2800" dirty="0"/>
              <a:t> floor cafeteria</a:t>
            </a:r>
            <a:r>
              <a:rPr lang="en-US" sz="2800" dirty="0" smtClean="0"/>
              <a:t>)</a:t>
            </a:r>
          </a:p>
          <a:p>
            <a:pPr marL="285750" indent="-285750">
              <a:buFont typeface="Arial" panose="020B0604020202020204" pitchFamily="34" charset="0"/>
              <a:buChar char="•"/>
            </a:pPr>
            <a:r>
              <a:rPr lang="en-US" sz="2800" dirty="0" smtClean="0"/>
              <a:t>Sunday 10:00 AM – solution submission deadline (Pico rooms)</a:t>
            </a:r>
          </a:p>
          <a:p>
            <a:pPr marL="285750" indent="-285750">
              <a:buFont typeface="Arial" panose="020B0604020202020204" pitchFamily="34" charset="0"/>
              <a:buChar char="•"/>
            </a:pPr>
            <a:r>
              <a:rPr lang="en-US" sz="2800" dirty="0" smtClean="0"/>
              <a:t>Sunday 11:00 AM – announce the winning team </a:t>
            </a:r>
            <a:r>
              <a:rPr lang="en-US" sz="2800" dirty="0"/>
              <a:t>(Pico rooms)</a:t>
            </a:r>
            <a:endParaRPr lang="en-US" sz="2800" dirty="0" smtClean="0"/>
          </a:p>
          <a:p>
            <a:pPr marL="285750" indent="-285750">
              <a:buFont typeface="Arial" panose="020B0604020202020204" pitchFamily="34" charset="0"/>
              <a:buChar char="•"/>
            </a:pPr>
            <a:r>
              <a:rPr lang="en-US" sz="2800" dirty="0" smtClean="0"/>
              <a:t>Sunday 11:30 AM – </a:t>
            </a:r>
            <a:r>
              <a:rPr lang="en-US" sz="2800" dirty="0" err="1" smtClean="0"/>
              <a:t>sleeeeeeeeep</a:t>
            </a:r>
            <a:r>
              <a:rPr lang="en-US" sz="2800" dirty="0" smtClean="0"/>
              <a:t> (Home)</a:t>
            </a:r>
          </a:p>
          <a:p>
            <a:r>
              <a:rPr lang="en-US" sz="2800" dirty="0" smtClean="0"/>
              <a:t>(snacks &amp; beverages are available throughout the competition)</a:t>
            </a:r>
            <a:endParaRPr lang="en-US" sz="2800" dirty="0"/>
          </a:p>
        </p:txBody>
      </p:sp>
    </p:spTree>
    <p:extLst>
      <p:ext uri="{BB962C8B-B14F-4D97-AF65-F5344CB8AC3E}">
        <p14:creationId xmlns:p14="http://schemas.microsoft.com/office/powerpoint/2010/main" val="1124879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a:bodyPr>
          <a:lstStyle/>
          <a:p>
            <a:r>
              <a:rPr lang="en-US" sz="2800" dirty="0" smtClean="0"/>
              <a:t>You are being employed by a tourism company to perform a profit simulation exercise based a predefined scenario.</a:t>
            </a:r>
          </a:p>
          <a:p>
            <a:endParaRPr lang="en-US" sz="2800" dirty="0" smtClean="0"/>
          </a:p>
          <a:p>
            <a:r>
              <a:rPr lang="en-US" sz="2800" dirty="0" smtClean="0"/>
              <a:t>The profit simulation is required for a branch of the company that is primarily focused on cruise offerings for their customers.</a:t>
            </a:r>
          </a:p>
          <a:p>
            <a:endParaRPr lang="en-US" sz="2800" dirty="0" smtClean="0"/>
          </a:p>
          <a:p>
            <a:r>
              <a:rPr lang="en-US" sz="2800" dirty="0" smtClean="0"/>
              <a:t>The success of the simulation is determined by a passenger activity optimization for maximizing profits.</a:t>
            </a:r>
            <a:endParaRPr lang="en-US" sz="2800" dirty="0"/>
          </a:p>
        </p:txBody>
      </p:sp>
    </p:spTree>
    <p:extLst>
      <p:ext uri="{BB962C8B-B14F-4D97-AF65-F5344CB8AC3E}">
        <p14:creationId xmlns:p14="http://schemas.microsoft.com/office/powerpoint/2010/main" val="3369747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Scenario</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lnSpcReduction="10000"/>
          </a:bodyPr>
          <a:lstStyle/>
          <a:p>
            <a:r>
              <a:rPr lang="en-US" sz="2800" dirty="0" smtClean="0"/>
              <a:t>A Cruise Ship leaves for an ‘Around the world’ offering with a predefined set of passengers.</a:t>
            </a:r>
          </a:p>
          <a:p>
            <a:endParaRPr lang="en-US" sz="2800" dirty="0" smtClean="0"/>
          </a:p>
          <a:p>
            <a:r>
              <a:rPr lang="en-US" sz="2800" dirty="0" smtClean="0"/>
              <a:t>Based on the ticket purchasing survey the company managed to gather personal information about the passengers, information related to their daily vacation habits, their preferred activities, average spending budget etc.</a:t>
            </a:r>
          </a:p>
          <a:p>
            <a:endParaRPr lang="en-US" sz="2800" dirty="0" smtClean="0"/>
          </a:p>
          <a:p>
            <a:r>
              <a:rPr lang="en-US" sz="2800" dirty="0" smtClean="0"/>
              <a:t>The Cruise Ship hosts numerous activities to entertain its passengers during their vacation like: cinema, pool, library, restaurants etc.</a:t>
            </a:r>
            <a:endParaRPr lang="en-US" sz="2800" dirty="0"/>
          </a:p>
        </p:txBody>
      </p:sp>
    </p:spTree>
    <p:extLst>
      <p:ext uri="{BB962C8B-B14F-4D97-AF65-F5344CB8AC3E}">
        <p14:creationId xmlns:p14="http://schemas.microsoft.com/office/powerpoint/2010/main" val="1986107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task</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a:bodyPr>
          <a:lstStyle/>
          <a:p>
            <a:r>
              <a:rPr lang="en-US" sz="2800" dirty="0" smtClean="0"/>
              <a:t>Implement an application that given a passenger information and ship available activities dataset it generates a schedule for the passengers such that the company’s profits are maximized.</a:t>
            </a:r>
          </a:p>
          <a:p>
            <a:endParaRPr lang="en-US" sz="2800" dirty="0" smtClean="0"/>
          </a:p>
          <a:p>
            <a:r>
              <a:rPr lang="en-US" sz="2800" dirty="0" smtClean="0"/>
              <a:t>Note: each activity has its own profit margin and restrictions</a:t>
            </a:r>
          </a:p>
        </p:txBody>
      </p:sp>
    </p:spTree>
    <p:extLst>
      <p:ext uri="{BB962C8B-B14F-4D97-AF65-F5344CB8AC3E}">
        <p14:creationId xmlns:p14="http://schemas.microsoft.com/office/powerpoint/2010/main" val="1951233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 / </a:t>
            </a:r>
            <a:r>
              <a:rPr lang="en-US" dirty="0" smtClean="0"/>
              <a:t>Passenger Data Set</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a:bodyPr>
          <a:lstStyle/>
          <a:p>
            <a:r>
              <a:rPr lang="en-US" sz="2800" dirty="0" smtClean="0"/>
              <a:t>You will be given a ship / passenger dataset (xml) and its schema (</a:t>
            </a:r>
            <a:r>
              <a:rPr lang="en-US" sz="2800" dirty="0" err="1" smtClean="0"/>
              <a:t>xsd</a:t>
            </a:r>
            <a:r>
              <a:rPr lang="en-US" sz="2800" dirty="0" smtClean="0"/>
              <a:t>). The dataset contains information about the duration of the cruise and the available activities traits such as:</a:t>
            </a:r>
          </a:p>
          <a:p>
            <a:pPr marL="457200" indent="-457200">
              <a:buFont typeface="Arial" panose="020B0604020202020204" pitchFamily="34" charset="0"/>
              <a:buChar char="•"/>
            </a:pPr>
            <a:r>
              <a:rPr lang="en-US" sz="2800" dirty="0" smtClean="0"/>
              <a:t>Maximum Capacity</a:t>
            </a:r>
          </a:p>
          <a:p>
            <a:pPr marL="457200" indent="-457200">
              <a:buFont typeface="Arial" panose="020B0604020202020204" pitchFamily="34" charset="0"/>
              <a:buChar char="•"/>
            </a:pPr>
            <a:r>
              <a:rPr lang="en-US" sz="2800" dirty="0" smtClean="0"/>
              <a:t>Minimum Number of Participants</a:t>
            </a:r>
          </a:p>
          <a:p>
            <a:pPr marL="457200" indent="-457200">
              <a:buFont typeface="Arial" panose="020B0604020202020204" pitchFamily="34" charset="0"/>
              <a:buChar char="•"/>
            </a:pPr>
            <a:r>
              <a:rPr lang="en-US" sz="2800" dirty="0" smtClean="0"/>
              <a:t>Ticket Price</a:t>
            </a:r>
          </a:p>
          <a:p>
            <a:pPr marL="457200" indent="-457200">
              <a:buFont typeface="Arial" panose="020B0604020202020204" pitchFamily="34" charset="0"/>
              <a:buChar char="•"/>
            </a:pPr>
            <a:r>
              <a:rPr lang="en-US" sz="2800" dirty="0" smtClean="0"/>
              <a:t>Continuous Open Hours</a:t>
            </a:r>
          </a:p>
          <a:p>
            <a:pPr marL="457200" indent="-457200">
              <a:buFont typeface="Arial" panose="020B0604020202020204" pitchFamily="34" charset="0"/>
              <a:buChar char="•"/>
            </a:pPr>
            <a:r>
              <a:rPr lang="en-US" sz="2800" dirty="0" smtClean="0"/>
              <a:t>Maintenance Hours</a:t>
            </a:r>
            <a:endParaRPr lang="en-US" sz="2800" dirty="0"/>
          </a:p>
        </p:txBody>
      </p:sp>
    </p:spTree>
    <p:extLst>
      <p:ext uri="{BB962C8B-B14F-4D97-AF65-F5344CB8AC3E}">
        <p14:creationId xmlns:p14="http://schemas.microsoft.com/office/powerpoint/2010/main" val="1932117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 / Passenger Data Set</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normAutofit/>
          </a:bodyPr>
          <a:lstStyle/>
          <a:p>
            <a:r>
              <a:rPr lang="en-US" sz="2800" dirty="0" smtClean="0"/>
              <a:t>The data set also contains the following passenger information:</a:t>
            </a:r>
          </a:p>
          <a:p>
            <a:pPr marL="457200" indent="-457200">
              <a:buFont typeface="Arial" panose="020B0604020202020204" pitchFamily="34" charset="0"/>
              <a:buChar char="•"/>
            </a:pPr>
            <a:r>
              <a:rPr lang="en-US" sz="2800" dirty="0" smtClean="0"/>
              <a:t>Name</a:t>
            </a:r>
          </a:p>
          <a:p>
            <a:pPr marL="457200" indent="-457200">
              <a:buFont typeface="Arial" panose="020B0604020202020204" pitchFamily="34" charset="0"/>
              <a:buChar char="•"/>
            </a:pPr>
            <a:r>
              <a:rPr lang="en-US" sz="2800" dirty="0" smtClean="0"/>
              <a:t>Vacation Budget</a:t>
            </a:r>
          </a:p>
          <a:p>
            <a:pPr marL="457200" indent="-457200">
              <a:buFont typeface="Arial" panose="020B0604020202020204" pitchFamily="34" charset="0"/>
              <a:buChar char="•"/>
            </a:pPr>
            <a:r>
              <a:rPr lang="en-US" sz="2800" dirty="0" smtClean="0"/>
              <a:t>Activity Preferences</a:t>
            </a:r>
          </a:p>
          <a:p>
            <a:pPr marL="457200" indent="-457200">
              <a:buFont typeface="Arial" panose="020B0604020202020204" pitchFamily="34" charset="0"/>
              <a:buChar char="•"/>
            </a:pPr>
            <a:r>
              <a:rPr lang="en-US" sz="2800" dirty="0" smtClean="0"/>
              <a:t>Continuous Sleep Time</a:t>
            </a:r>
          </a:p>
          <a:p>
            <a:pPr marL="457200" indent="-457200">
              <a:buFont typeface="Arial" panose="020B0604020202020204" pitchFamily="34" charset="0"/>
              <a:buChar char="•"/>
            </a:pPr>
            <a:r>
              <a:rPr lang="en-US" sz="2800" dirty="0" smtClean="0"/>
              <a:t>Maximum Awake Time</a:t>
            </a:r>
            <a:endParaRPr lang="en-US" sz="2800" dirty="0"/>
          </a:p>
        </p:txBody>
      </p:sp>
    </p:spTree>
    <p:extLst>
      <p:ext uri="{BB962C8B-B14F-4D97-AF65-F5344CB8AC3E}">
        <p14:creationId xmlns:p14="http://schemas.microsoft.com/office/powerpoint/2010/main" val="2192571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wide_16-9_2013" id="{FE1F9A2C-BC1B-4A94-ACD5-8B819B602136}" vid="{3E7519DC-5C3B-412A-B974-E729F4038F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43E5342DCE3E4B9530B52104ECEE9E" ma:contentTypeVersion="0" ma:contentTypeDescription="Create a new document." ma:contentTypeScope="" ma:versionID="0dd99cb966690594825ab611547b738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0A66D2-D549-4A1D-988B-7AA6D122F83F}">
  <ds:schemaRefs>
    <ds:schemaRef ds:uri="http://schemas.microsoft.com/sharepoint/v3/contenttype/forms"/>
  </ds:schemaRefs>
</ds:datastoreItem>
</file>

<file path=customXml/itemProps2.xml><?xml version="1.0" encoding="utf-8"?>
<ds:datastoreItem xmlns:ds="http://schemas.openxmlformats.org/officeDocument/2006/customXml" ds:itemID="{A9FF569E-6A02-4359-B883-8B8755888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6226498-ED1E-45D6-B445-B5C935F92871}">
  <ds:schemaRefs>
    <ds:schemaRef ds:uri="http://schemas.openxmlformats.org/package/2006/metadata/core-properties"/>
    <ds:schemaRef ds:uri="http://www.w3.org/XML/1998/namespace"/>
    <ds:schemaRef ds:uri="http://purl.org/dc/dcmitype/"/>
    <ds:schemaRef ds:uri="http://schemas.microsoft.com/office/infopath/2007/PartnerControls"/>
    <ds:schemaRef ds:uri="http://schemas.microsoft.com/office/2006/documentManagement/types"/>
    <ds:schemaRef ds:uri="http://purl.org/dc/elements/1.1/"/>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2910</TotalTime>
  <Words>846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Symbol</vt:lpstr>
      <vt:lpstr>Office Theme</vt:lpstr>
      <vt:lpstr>Development Week Hackathon</vt:lpstr>
      <vt:lpstr>PowerPoint Presentation</vt:lpstr>
      <vt:lpstr>Rules</vt:lpstr>
      <vt:lpstr>Schedule</vt:lpstr>
      <vt:lpstr>Context</vt:lpstr>
      <vt:lpstr>Simulation Scenario</vt:lpstr>
      <vt:lpstr>Your task</vt:lpstr>
      <vt:lpstr>Ship / Passenger Data Set</vt:lpstr>
      <vt:lpstr>Ship / Passenger Data Set</vt:lpstr>
      <vt:lpstr>Ship / Passenger Data Set</vt:lpstr>
      <vt:lpstr>Simulation result</vt:lpstr>
      <vt:lpstr>Simulation Scoring Criteria</vt:lpstr>
      <vt:lpstr>Simulation Scoring Criteria</vt:lpstr>
      <vt:lpstr>PowerPoint Presentation</vt:lpstr>
      <vt:lpstr>PowerPoint Presentation</vt:lpstr>
    </vt:vector>
  </TitlesOfParts>
  <Company>Endava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Oana Nistor (Bunau)</dc:creator>
  <cp:lastModifiedBy>Bogdan Roman</cp:lastModifiedBy>
  <cp:revision>223</cp:revision>
  <dcterms:created xsi:type="dcterms:W3CDTF">2013-07-25T13:17:56Z</dcterms:created>
  <dcterms:modified xsi:type="dcterms:W3CDTF">2014-05-24T06:29:58Z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0x010100EE43E5342DCE3E4B9530B52104ECEE9E</vt:lpwstr>
  </property>
</Properties>
</file>