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58" r:id="rId4"/>
    <p:sldId id="263" r:id="rId5"/>
    <p:sldId id="264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48" autoAdjust="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Comparative analysis of automated facial emotion recognition with different levels of blur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Big data science with machine learning systems </a:t>
            </a:r>
            <a:r>
              <a:rPr lang="en-US" dirty="0" err="1">
                <a:solidFill>
                  <a:srgbClr val="7CEBFF"/>
                </a:solidFill>
              </a:rPr>
              <a:t>msc</a:t>
            </a:r>
            <a:r>
              <a:rPr lang="en-US" dirty="0">
                <a:solidFill>
                  <a:srgbClr val="7CEBFF"/>
                </a:solidFill>
              </a:rPr>
              <a:t> project presentation by </a:t>
            </a:r>
            <a:r>
              <a:rPr lang="en-US" dirty="0" err="1">
                <a:solidFill>
                  <a:srgbClr val="7CEBFF"/>
                </a:solidFill>
              </a:rPr>
              <a:t>alex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santonastaso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135B-E88B-E463-FB87-8AB7CD9D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ADA47-8C8D-874A-442C-5D407AF9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Facial emotion recognition is a computer vision problem based on the assumption that facial expression is the main indicator of a person’s current emotion.</a:t>
            </a:r>
          </a:p>
          <a:p>
            <a:r>
              <a:rPr lang="en-GB" dirty="0"/>
              <a:t>Potential uses of FER cover a variety of applications belonging to fields such as healthcare, employment, public safety, human machine interaction. </a:t>
            </a:r>
          </a:p>
          <a:p>
            <a:r>
              <a:rPr lang="en-GB" dirty="0"/>
              <a:t>Best results in this field have been achieved using deep learning technology.</a:t>
            </a:r>
          </a:p>
          <a:p>
            <a:r>
              <a:rPr lang="en-GB" dirty="0"/>
              <a:t>This research focuses on the effect of blur on the performances of a FER system.</a:t>
            </a:r>
          </a:p>
          <a:p>
            <a:r>
              <a:rPr lang="en-GB" dirty="0"/>
              <a:t>Two models are trained: first model is trained only on clear images; second model is trained also on some artificially blurred data.</a:t>
            </a:r>
          </a:p>
        </p:txBody>
      </p:sp>
    </p:spTree>
    <p:extLst>
      <p:ext uri="{BB962C8B-B14F-4D97-AF65-F5344CB8AC3E}">
        <p14:creationId xmlns:p14="http://schemas.microsoft.com/office/powerpoint/2010/main" val="156414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pic>
        <p:nvPicPr>
          <p:cNvPr id="6" name="Content Placeholder 5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CC23E561-0C6A-DCAE-4843-CFA05166B1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7147" y="2593919"/>
            <a:ext cx="4766437" cy="2911292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80B686-A668-C76C-D224-5F83DC9EE9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Aff-Wild2 is the dataset used in this study.</a:t>
            </a:r>
          </a:p>
          <a:p>
            <a:r>
              <a:rPr lang="en-GB" dirty="0"/>
              <a:t>A subset of Aff-Wild2 is used for training the models.</a:t>
            </a:r>
          </a:p>
          <a:p>
            <a:r>
              <a:rPr lang="en-GB" dirty="0"/>
              <a:t>Another subset, augmented with different levels of blur, is used to simulate deployment of the models.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BDB6-25E1-46AB-963A-E89E3240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Data pre-processing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6F8E988-25BA-A84A-420C-D7DB8703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en-US" dirty="0"/>
              <a:t>Training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BA12-A31C-F229-EFBE-663F42157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r>
              <a:rPr lang="en-GB" dirty="0"/>
              <a:t>Both subsets are pre-processed using duplicates removal, label encoding, face detection and alignment, data normalisation and training/validation/testing split.</a:t>
            </a:r>
          </a:p>
          <a:p>
            <a:r>
              <a:rPr lang="en-GB" dirty="0"/>
              <a:t>The pre-processed subset used for training of the baseline model is duplicated and augmented with blur, resulting in a second training dataset which includes some blurred data.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A5AFCFF-7E93-1620-8879-8C7520C6E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en-US" dirty="0"/>
              <a:t>Deployment datasets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7509B7-9E31-D645-65DA-82A99EAE3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r>
              <a:rPr lang="en-GB" dirty="0"/>
              <a:t>The pre-processed deployment dataset is class balanced using under sampling.</a:t>
            </a:r>
          </a:p>
          <a:p>
            <a:r>
              <a:rPr lang="en-GB" dirty="0"/>
              <a:t>It is then copied five times, and each copy has a different level of blur going from none to very high.</a:t>
            </a:r>
          </a:p>
        </p:txBody>
      </p:sp>
      <p:pic>
        <p:nvPicPr>
          <p:cNvPr id="10" name="Picture 9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F37C0154-0372-54A2-13E8-EE1CD9F3E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77" y="4551673"/>
            <a:ext cx="5393100" cy="95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0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2CBD-3574-3799-6046-DA418CDB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Implementation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F845CF6-22C4-02B1-5501-80F56FBAA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273" y="3737191"/>
            <a:ext cx="5087075" cy="536005"/>
          </a:xfrm>
        </p:spPr>
        <p:txBody>
          <a:bodyPr/>
          <a:lstStyle/>
          <a:p>
            <a:r>
              <a:rPr lang="en-US" dirty="0"/>
              <a:t>Baseline model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0DEF63AD-FCC5-D255-E92B-87B86E889E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442" y="4317765"/>
            <a:ext cx="5392738" cy="2425050"/>
          </a:xfr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28D4CDC-C7E6-A7A1-34C8-5D09A8A6E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2178" y="3582232"/>
            <a:ext cx="5087073" cy="553373"/>
          </a:xfrm>
        </p:spPr>
        <p:txBody>
          <a:bodyPr/>
          <a:lstStyle/>
          <a:p>
            <a:r>
              <a:rPr lang="en-US" dirty="0"/>
              <a:t>Second model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4ACB0714-795B-949E-74D6-F53C1ACE9F8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69347" y="4334802"/>
            <a:ext cx="5392737" cy="240801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2FD401-5CEC-1DD5-3FD0-94621D826544}"/>
              </a:ext>
            </a:extLst>
          </p:cNvPr>
          <p:cNvSpPr txBox="1"/>
          <p:nvPr/>
        </p:nvSpPr>
        <p:spPr>
          <a:xfrm>
            <a:off x="729916" y="1960010"/>
            <a:ext cx="107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dirty="0"/>
              <a:t>Both model are based on </a:t>
            </a:r>
            <a:r>
              <a:rPr lang="en-GB" dirty="0" err="1"/>
              <a:t>GoogLeNet</a:t>
            </a:r>
            <a:r>
              <a:rPr lang="en-GB" dirty="0"/>
              <a:t> architecture implemented with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dirty="0"/>
              <a:t>Their training performances are similar, baseline model is just 0.3% more accurate on its testing set.</a:t>
            </a:r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6EEF5705-1262-A44E-BFFF-2ADD322EF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666" y="2848361"/>
            <a:ext cx="2878095" cy="995229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7E70C87E-6BF0-FCAB-8401-060BED131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319" y="2650910"/>
            <a:ext cx="2677555" cy="12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5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9DA0-901A-DA10-2429-5888568C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A331093B-9B82-D73A-ADDA-611063B2F0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6939" y="4292748"/>
            <a:ext cx="3848433" cy="2133785"/>
          </a:xfrm>
        </p:spPr>
      </p:pic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7D0B8882-1EBF-D99E-A027-16D9D41B65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1117" y="2379603"/>
            <a:ext cx="5247158" cy="363378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0D775C-73D8-6D12-7676-4A2FFFC98ECA}"/>
              </a:ext>
            </a:extLst>
          </p:cNvPr>
          <p:cNvSpPr txBox="1"/>
          <p:nvPr/>
        </p:nvSpPr>
        <p:spPr>
          <a:xfrm>
            <a:off x="581193" y="2165172"/>
            <a:ext cx="5939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dirty="0"/>
              <a:t>The baseline model is robust to low blur.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dirty="0"/>
              <a:t>Both models' performances decrease as the blur increase.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dirty="0"/>
              <a:t>The second model is less accurate than the baseline on clean images, but it is more robust on blurred data.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dirty="0"/>
              <a:t>The second model’s performance are higher than baseline on very highly blurred data, although there is no very highly blurred data in its training set.</a:t>
            </a:r>
          </a:p>
        </p:txBody>
      </p:sp>
    </p:spTree>
    <p:extLst>
      <p:ext uri="{BB962C8B-B14F-4D97-AF65-F5344CB8AC3E}">
        <p14:creationId xmlns:p14="http://schemas.microsoft.com/office/powerpoint/2010/main" val="418340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Alex Santonastaso</a:t>
            </a:r>
          </a:p>
          <a:p>
            <a:r>
              <a:rPr lang="en-US" dirty="0">
                <a:solidFill>
                  <a:schemeClr val="bg2"/>
                </a:solidFill>
              </a:rPr>
              <a:t>School of electronic engineering and computer science</a:t>
            </a:r>
          </a:p>
          <a:p>
            <a:r>
              <a:rPr lang="en-US" dirty="0">
                <a:solidFill>
                  <a:schemeClr val="bg2"/>
                </a:solidFill>
              </a:rPr>
              <a:t>Queen </a:t>
            </a:r>
            <a:r>
              <a:rPr lang="en-US" dirty="0" err="1">
                <a:solidFill>
                  <a:schemeClr val="bg2"/>
                </a:solidFill>
              </a:rPr>
              <a:t>mary</a:t>
            </a:r>
            <a:r>
              <a:rPr lang="en-US" dirty="0">
                <a:solidFill>
                  <a:schemeClr val="bg2"/>
                </a:solidFill>
              </a:rPr>
              <a:t> university of London</a:t>
            </a:r>
          </a:p>
          <a:p>
            <a:r>
              <a:rPr lang="en-US" dirty="0">
                <a:solidFill>
                  <a:schemeClr val="bg2"/>
                </a:solidFill>
              </a:rPr>
              <a:t>Ec211269@qmul.ac.uk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827</TotalTime>
  <Words>396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Gill Sans MT</vt:lpstr>
      <vt:lpstr>Wingdings</vt:lpstr>
      <vt:lpstr>Wingdings 2</vt:lpstr>
      <vt:lpstr>Dividend</vt:lpstr>
      <vt:lpstr>Comparative analysis of automated facial emotion recognition with different levels of blur</vt:lpstr>
      <vt:lpstr>The problem</vt:lpstr>
      <vt:lpstr>The dataset</vt:lpstr>
      <vt:lpstr>Data pre-processing</vt:lpstr>
      <vt:lpstr>Implementation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automated facial emotion recognition with different levels of blur</dc:title>
  <dc:creator>Alex Santonastaso</dc:creator>
  <cp:lastModifiedBy>Alex Santonastaso</cp:lastModifiedBy>
  <cp:revision>2</cp:revision>
  <dcterms:created xsi:type="dcterms:W3CDTF">2022-11-22T21:16:18Z</dcterms:created>
  <dcterms:modified xsi:type="dcterms:W3CDTF">2022-11-23T11:03:26Z</dcterms:modified>
</cp:coreProperties>
</file>