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42744994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42744994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d436ff060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d436ff060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79a7b29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79a7b29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79a7b29d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79a7b29d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66460c2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66460c2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marketwatch.com/story/billions-poured-into-electric-vehicle-companies-but-much-more-will-be-needed-before-the-auto-industry-changes-11615834509" TargetMode="External"/><Relationship Id="rId4" Type="http://schemas.openxmlformats.org/officeDocument/2006/relationships/hyperlink" Target="https://www.li.me/second-street/lime-reaches-150-million-rides-globally" TargetMode="External"/><Relationship Id="rId5" Type="http://schemas.openxmlformats.org/officeDocument/2006/relationships/hyperlink" Target="https://www.iea.org/reports/global-ev-outlook-2020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hyperlink" Target="https://nhts.ornl.gov/tables09/fatcat/2009/vt_TRPMILES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The </a:t>
            </a:r>
            <a:r>
              <a:rPr lang="it">
                <a:solidFill>
                  <a:schemeClr val="lt2"/>
                </a:solidFill>
              </a:rPr>
              <a:t>electric</a:t>
            </a:r>
            <a:r>
              <a:rPr lang="it"/>
              <a:t> future of mobility</a:t>
            </a:r>
            <a:endParaRPr/>
          </a:p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CCCCCC"/>
                </a:solidFill>
              </a:rPr>
              <a:t>Some numbers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$28 billion invested in EV (Electric Vehicle) companies in 2020 alone</a:t>
            </a:r>
            <a:r>
              <a:rPr baseline="30000" lang="it"/>
              <a:t>1</a:t>
            </a:r>
            <a:endParaRPr baseline="30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5 million liters of gas saved as of 2020 for Lime riders alone</a:t>
            </a:r>
            <a:r>
              <a:rPr baseline="30000" lang="it"/>
              <a:t>2</a:t>
            </a:r>
            <a:endParaRPr baseline="30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>
                <a:solidFill>
                  <a:schemeClr val="dk1"/>
                </a:solidFill>
              </a:rPr>
              <a:t>Electric cars sales are growing at a 40% year-over-year rate</a:t>
            </a:r>
            <a:r>
              <a:rPr baseline="30000" lang="it"/>
              <a:t>3</a:t>
            </a:r>
            <a:endParaRPr baseline="30000"/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311700" y="4568875"/>
            <a:ext cx="2327400" cy="492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AutoNum type="arabicPeriod"/>
            </a:pPr>
            <a:r>
              <a:rPr lang="it" sz="1000">
                <a:solidFill>
                  <a:schemeClr val="lt2"/>
                </a:solidFill>
              </a:rPr>
              <a:t>Source: </a:t>
            </a:r>
            <a:r>
              <a:rPr lang="it" sz="1000">
                <a:solidFill>
                  <a:schemeClr val="hlink"/>
                </a:solidFill>
                <a:uFill>
                  <a:noFill/>
                </a:uFill>
                <a:hlinkClick r:id="rId3"/>
              </a:rPr>
              <a:t>MarketWatch</a:t>
            </a:r>
            <a:r>
              <a:rPr lang="it" sz="1000">
                <a:solidFill>
                  <a:schemeClr val="lt2"/>
                </a:solidFill>
              </a:rPr>
              <a:t> (2021)</a:t>
            </a:r>
            <a:endParaRPr sz="1000">
              <a:solidFill>
                <a:schemeClr val="lt2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AutoNum type="arabicPeriod"/>
            </a:pPr>
            <a:r>
              <a:rPr lang="it" sz="1000">
                <a:solidFill>
                  <a:schemeClr val="lt2"/>
                </a:solidFill>
              </a:rPr>
              <a:t>Source: </a:t>
            </a:r>
            <a:r>
              <a:rPr lang="it" sz="1000">
                <a:solidFill>
                  <a:schemeClr val="hlink"/>
                </a:solidFill>
                <a:uFill>
                  <a:noFill/>
                </a:uFill>
                <a:hlinkClick r:id="rId4"/>
              </a:rPr>
              <a:t>Lime</a:t>
            </a:r>
            <a:r>
              <a:rPr lang="it" sz="1000">
                <a:solidFill>
                  <a:schemeClr val="lt2"/>
                </a:solidFill>
              </a:rPr>
              <a:t> (2020)</a:t>
            </a:r>
            <a:endParaRPr sz="1000">
              <a:solidFill>
                <a:schemeClr val="lt2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2596500" y="4568875"/>
            <a:ext cx="2327400" cy="338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AutoNum type="arabicPeriod" startAt="3"/>
            </a:pPr>
            <a:r>
              <a:rPr lang="it" sz="1000">
                <a:solidFill>
                  <a:schemeClr val="lt2"/>
                </a:solidFill>
              </a:rPr>
              <a:t>Source: </a:t>
            </a:r>
            <a:r>
              <a:rPr lang="it" sz="1000">
                <a:solidFill>
                  <a:schemeClr val="hlink"/>
                </a:solidFill>
                <a:uFill>
                  <a:noFill/>
                </a:uFill>
                <a:hlinkClick r:id="rId5"/>
              </a:rPr>
              <a:t>IEA</a:t>
            </a:r>
            <a:r>
              <a:rPr lang="it" sz="1000">
                <a:solidFill>
                  <a:schemeClr val="lt2"/>
                </a:solidFill>
              </a:rPr>
              <a:t> (2020)</a:t>
            </a:r>
            <a:endParaRPr sz="10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CCCCCC"/>
                </a:solidFill>
              </a:rPr>
              <a:t>The last mile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573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One of the biggest areas of improvement in mobility right now is the “last mile” one.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Solving this in the right way could lead to a huge reduction in CO</a:t>
            </a:r>
            <a:r>
              <a:rPr baseline="-25000" lang="it">
                <a:solidFill>
                  <a:schemeClr val="dk1"/>
                </a:solidFill>
              </a:rPr>
              <a:t>2</a:t>
            </a:r>
            <a:r>
              <a:rPr lang="it">
                <a:solidFill>
                  <a:schemeClr val="dk1"/>
                </a:solidFill>
              </a:rPr>
              <a:t> emissions.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>
                <a:solidFill>
                  <a:schemeClr val="dk1"/>
                </a:solidFill>
              </a:rPr>
              <a:t>In fact about </a:t>
            </a:r>
            <a:r>
              <a:rPr b="1" lang="it">
                <a:solidFill>
                  <a:schemeClr val="dk1"/>
                </a:solidFill>
              </a:rPr>
              <a:t>20%</a:t>
            </a:r>
            <a:r>
              <a:rPr lang="it">
                <a:solidFill>
                  <a:schemeClr val="dk1"/>
                </a:solidFill>
              </a:rPr>
              <a:t> of all the trips in the US are less than a mile in length</a:t>
            </a:r>
            <a:r>
              <a:rPr baseline="30000" lang="it"/>
              <a:t>1</a:t>
            </a:r>
            <a:r>
              <a:rPr lang="it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8076" y="886625"/>
            <a:ext cx="2454222" cy="3682248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311700" y="4568875"/>
            <a:ext cx="8199600" cy="338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AutoNum type="arabicPeriod"/>
            </a:pPr>
            <a:r>
              <a:rPr lang="it" sz="1000">
                <a:solidFill>
                  <a:schemeClr val="lt2"/>
                </a:solidFill>
              </a:rPr>
              <a:t>Source: </a:t>
            </a:r>
            <a:r>
              <a:rPr lang="it" sz="1000">
                <a:solidFill>
                  <a:schemeClr val="hlink"/>
                </a:solidFill>
                <a:uFill>
                  <a:noFill/>
                </a:uFill>
                <a:hlinkClick r:id="rId4"/>
              </a:rPr>
              <a:t>NHTS</a:t>
            </a:r>
            <a:r>
              <a:rPr lang="it" sz="1000">
                <a:solidFill>
                  <a:schemeClr val="lt2"/>
                </a:solidFill>
              </a:rPr>
              <a:t> (2009)</a:t>
            </a:r>
            <a:endParaRPr sz="10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CCCCCC"/>
                </a:solidFill>
              </a:rPr>
              <a:t>Not only electric scooters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Another sector that is booming in popularity is the electric cars one.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>
                <a:solidFill>
                  <a:schemeClr val="dk1"/>
                </a:solidFill>
              </a:rPr>
              <a:t>In the freight industry electric trucks are starting to appear.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CCCCCC"/>
                </a:solidFill>
              </a:rPr>
              <a:t>What does the future look like?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>
                <a:solidFill>
                  <a:schemeClr val="dk1"/>
                </a:solidFill>
              </a:rPr>
              <a:t>Fully autonomous driving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>
                <a:solidFill>
                  <a:schemeClr val="dk1"/>
                </a:solidFill>
              </a:rPr>
              <a:t>Connected cars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>
                <a:solidFill>
                  <a:schemeClr val="dk1"/>
                </a:solidFill>
              </a:rPr>
              <a:t>Widespread shared micromobility options (bikes, scooters, ...)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The benefits of reaching these goals are: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it">
                <a:solidFill>
                  <a:schemeClr val="dk1"/>
                </a:solidFill>
              </a:rPr>
              <a:t>Less car accidents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>
                <a:solidFill>
                  <a:schemeClr val="dk1"/>
                </a:solidFill>
              </a:rPr>
              <a:t>Less rush hour traffic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>
                <a:solidFill>
                  <a:schemeClr val="dk1"/>
                </a:solidFill>
              </a:rPr>
              <a:t>Less air pollution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The time is right for electric cars - in fact the time is critical.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000"/>
              <a:t>- </a:t>
            </a:r>
            <a:r>
              <a:rPr lang="it" sz="1000"/>
              <a:t>Carlos Ghosn</a:t>
            </a:r>
            <a:endParaRPr sz="1000"/>
          </a:p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