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295" r:id="rId24"/>
    <p:sldId id="296" r:id="rId25"/>
    <p:sldId id="287" r:id="rId26"/>
    <p:sldId id="329" r:id="rId27"/>
    <p:sldId id="282" r:id="rId28"/>
    <p:sldId id="328" r:id="rId29"/>
    <p:sldId id="327" r:id="rId30"/>
    <p:sldId id="289" r:id="rId31"/>
    <p:sldId id="283" r:id="rId32"/>
    <p:sldId id="285" r:id="rId33"/>
    <p:sldId id="307" r:id="rId34"/>
    <p:sldId id="290" r:id="rId35"/>
    <p:sldId id="291" r:id="rId36"/>
    <p:sldId id="294" r:id="rId37"/>
    <p:sldId id="297" r:id="rId38"/>
    <p:sldId id="292" r:id="rId39"/>
    <p:sldId id="299" r:id="rId40"/>
    <p:sldId id="320" r:id="rId41"/>
    <p:sldId id="300" r:id="rId42"/>
    <p:sldId id="301" r:id="rId43"/>
    <p:sldId id="302" r:id="rId44"/>
    <p:sldId id="303" r:id="rId45"/>
    <p:sldId id="304" r:id="rId46"/>
    <p:sldId id="306" r:id="rId47"/>
    <p:sldId id="323" r:id="rId48"/>
    <p:sldId id="326" r:id="rId49"/>
    <p:sldId id="308" r:id="rId50"/>
    <p:sldId id="309" r:id="rId51"/>
    <p:sldId id="333" r:id="rId52"/>
    <p:sldId id="367" r:id="rId53"/>
    <p:sldId id="334" r:id="rId54"/>
    <p:sldId id="366" r:id="rId55"/>
    <p:sldId id="338" r:id="rId56"/>
    <p:sldId id="310" r:id="rId57"/>
    <p:sldId id="312" r:id="rId58"/>
    <p:sldId id="335" r:id="rId59"/>
    <p:sldId id="365" r:id="rId60"/>
    <p:sldId id="330" r:id="rId61"/>
    <p:sldId id="336" r:id="rId62"/>
    <p:sldId id="364" r:id="rId63"/>
    <p:sldId id="337" r:id="rId64"/>
    <p:sldId id="339" r:id="rId65"/>
    <p:sldId id="341" r:id="rId66"/>
    <p:sldId id="332" r:id="rId67"/>
    <p:sldId id="368" r:id="rId68"/>
    <p:sldId id="314" r:id="rId69"/>
    <p:sldId id="369" r:id="rId70"/>
    <p:sldId id="313" r:id="rId71"/>
    <p:sldId id="318" r:id="rId72"/>
    <p:sldId id="319" r:id="rId73"/>
    <p:sldId id="331" r:id="rId74"/>
    <p:sldId id="322" r:id="rId75"/>
    <p:sldId id="315" r:id="rId76"/>
    <p:sldId id="316" r:id="rId77"/>
    <p:sldId id="317" r:id="rId78"/>
    <p:sldId id="321" r:id="rId79"/>
    <p:sldId id="32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100" d="100"/>
          <a:sy n="100" d="100"/>
        </p:scale>
        <p:origin x="0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95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7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6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7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584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058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9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57C20-6DAD-4D14-8B10-E892B11F6645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031DAC-F655-4929-8320-254825CF9E4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6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ysqltutorial.org/mysql-functions.aspx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2yQ9TGFpDuM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68086"/>
            <a:ext cx="9144000" cy="2387600"/>
          </a:xfrm>
        </p:spPr>
        <p:txBody>
          <a:bodyPr/>
          <a:lstStyle/>
          <a:p>
            <a:r>
              <a:rPr lang="en-CA" b="1" dirty="0"/>
              <a:t>SQL for Database Interaction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8630"/>
            <a:ext cx="9144000" cy="1655762"/>
          </a:xfrm>
        </p:spPr>
        <p:txBody>
          <a:bodyPr/>
          <a:lstStyle/>
          <a:p>
            <a:r>
              <a:rPr lang="en-CA" dirty="0"/>
              <a:t>By: Amirsina </a:t>
            </a:r>
            <a:r>
              <a:rPr lang="en-CA" dirty="0" err="1"/>
              <a:t>Eskandarifar</a:t>
            </a:r>
            <a:endParaRPr lang="en-CA" dirty="0"/>
          </a:p>
          <a:p>
            <a:r>
              <a:rPr lang="en-CA" dirty="0"/>
              <a:t>Amirsina.e@gmail.com</a:t>
            </a:r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8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To get distinct (different) rows (records)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DISTINCT 	columns_1 , columns_2	FROM  		Table_1;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0DBF83-6B3A-49FC-B80C-EE98AD68147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0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Adding Condition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You can filter rows by adding condition: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		CONDITION_1     (AND/OR)   CONDITION_2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SELECT 		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gender 	FROM  		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	 	 gender = ‘M’     AND   </a:t>
            </a:r>
            <a:r>
              <a:rPr lang="en-US" dirty="0" err="1"/>
              <a:t>first_name</a:t>
            </a:r>
            <a:r>
              <a:rPr lang="en-US" dirty="0"/>
              <a:t> = ‘Denis’ 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9B99DB-0192-451F-9622-DA1F80AB0507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3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AND  /  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expect from this query: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   </a:t>
            </a:r>
            <a:r>
              <a:rPr lang="en-US" sz="2400" dirty="0" err="1"/>
              <a:t>last_name</a:t>
            </a:r>
            <a:r>
              <a:rPr lang="en-US" sz="2400" dirty="0"/>
              <a:t> = ‘Denis’   AND   gender = ‘M’  OR  gender= ‘F’;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AND &gt; OR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dirty="0"/>
              <a:t>add bracket to control the priority!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NOT and 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NOT: obvious :D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IN: Instead of putting multiple OR conditions for equality, you can use IN. Example: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   </a:t>
            </a:r>
            <a:r>
              <a:rPr lang="en-US" sz="2400" dirty="0" err="1"/>
              <a:t>first_name</a:t>
            </a:r>
            <a:r>
              <a:rPr lang="en-US" sz="2400" dirty="0"/>
              <a:t> IN (‘</a:t>
            </a:r>
            <a:r>
              <a:rPr lang="en-US" sz="2400" dirty="0" err="1"/>
              <a:t>Danis</a:t>
            </a:r>
            <a:r>
              <a:rPr lang="en-US" sz="2400" dirty="0"/>
              <a:t>’ , ’Mark’ , ‘Nathan’);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500FF3-267C-4C45-B5B0-CF32BF6904F5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BETWEEN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799860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WHERE    </a:t>
            </a:r>
            <a:r>
              <a:rPr lang="en-US" sz="2400" dirty="0" err="1"/>
              <a:t>hire_date</a:t>
            </a:r>
            <a:r>
              <a:rPr lang="en-US" sz="2400" dirty="0"/>
              <a:t> 	BETWEEN 	‘1990-01-01’  	AND	‘2000-01-01’;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AFFA72-EA95-4886-B29F-DF70BEE1AA04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0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LIKE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Searching for pattern? -&gt; Use LIKE!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Examples: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WHERE    </a:t>
            </a:r>
            <a:r>
              <a:rPr lang="en-US" sz="2400" dirty="0" err="1"/>
              <a:t>first_name</a:t>
            </a:r>
            <a:r>
              <a:rPr lang="en-US" sz="2400" dirty="0"/>
              <a:t>	LIKE (‘Mar%’);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Return everything starts like “Mar”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SELECT  *  FROM employees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WHERE    </a:t>
            </a:r>
            <a:r>
              <a:rPr lang="en-US" sz="2400" dirty="0" err="1"/>
              <a:t>first_name</a:t>
            </a:r>
            <a:r>
              <a:rPr lang="en-US" sz="2400" dirty="0"/>
              <a:t>	LIKE (‘Mar_’);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Return all four character names starts with “Mar”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IS NULL / IS NOT 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When we want to filter by missing values: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columns_1 	IS NULL   /   IS NOT NULL;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if there is any missing value in the employees table?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	other comparison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&gt;		more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		less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&gt;=		equal or more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&lt;=		equal or less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!=		inequality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&lt;&gt;		inequality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9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To sort your retrieved data: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Condition_1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ORDER BY 	column_1, column_2  		ASC/DESC;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To get limited number of records: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 	*		FROM 		Table_1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WHERE 	Condition_1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ORDER BY 	column_1		ASC/DESC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LIMIT		number;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Or you can specify to numbers to return a window: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LIMIT 		number_1, number_2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It returns results between row number_1 and number_2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2173" cy="355121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Huge amount of Data -&gt; We need something to organise collection of data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Organising -&gt; Design and Modeling -&gt; Users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 The </a:t>
            </a:r>
            <a:r>
              <a:rPr lang="en-CA" b="1" dirty="0"/>
              <a:t>software</a:t>
            </a:r>
            <a:r>
              <a:rPr lang="en-CA" dirty="0"/>
              <a:t> that interacts with end users -&gt; Database Management </a:t>
            </a:r>
            <a:r>
              <a:rPr lang="en-CA" b="1" dirty="0"/>
              <a:t>System</a:t>
            </a:r>
            <a:r>
              <a:rPr lang="en-CA" dirty="0"/>
              <a:t> (DBMS)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An example of data model: RDBMS </a:t>
            </a:r>
            <a:r>
              <a:rPr lang="en-CA" u="sng" dirty="0"/>
              <a:t>Relational</a:t>
            </a:r>
            <a:r>
              <a:rPr lang="en-CA" dirty="0"/>
              <a:t> Database Management System -&gt; a Database model based on rows, columns, and tables</a:t>
            </a:r>
          </a:p>
          <a:p>
            <a:pPr>
              <a:lnSpc>
                <a:spcPct val="200000"/>
              </a:lnSpc>
            </a:pP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23BCD7-731A-4BD2-AB3C-A064A0171F06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3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does aggregation mean?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operation we can apply on these group of numbers to get one value at the end? What if they were group of names instead?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100, 90, 95, 86, 65, 100, 12, 53, 93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4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Max(), min(), </a:t>
            </a:r>
            <a:r>
              <a:rPr lang="en-US" sz="2400" dirty="0" err="1"/>
              <a:t>avg</a:t>
            </a:r>
            <a:r>
              <a:rPr lang="en-US" sz="2400" dirty="0"/>
              <a:t>(), count(), count(distinct ), sum()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max salary that the company is still paying?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max(salary)	FROM 		salaries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Find number of rows for table employees?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SELECT count(*) 	FROM 		employees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5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 SQL we can define an alias for a column, this has a common use for column of aggregations: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max(salary)	AS 	</a:t>
            </a:r>
            <a:r>
              <a:rPr lang="en-US" sz="2400" dirty="0" err="1"/>
              <a:t>max_salary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salaries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AS is optional, command below has the same result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max(salary) 	</a:t>
            </a:r>
            <a:r>
              <a:rPr lang="en-US" sz="2400" dirty="0" err="1"/>
              <a:t>max_salary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salaries	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6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Second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Initial concept about SQL and RDBMS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-&gt; SELECT DISTINCT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-&gt; AND/OR , BETWEEN , IN , LIKE(%/_)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ORDER BY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LIMIT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Aggregation concept and GROUP BY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From 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the company is monthly paying for employees’ salary at the moment?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Hint: salary table: WHERE + SUM()		Answer: 5874846442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800" dirty="0"/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SELECT 	SUM(salary) 	as 	</a:t>
            </a:r>
            <a:r>
              <a:rPr lang="en-US" sz="1800" dirty="0" err="1"/>
              <a:t>sum_salary</a:t>
            </a:r>
            <a:endParaRPr lang="en-US" sz="1800" dirty="0"/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FROM 	salaries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sz="1800" dirty="0"/>
              <a:t>WHERE 	</a:t>
            </a:r>
            <a:r>
              <a:rPr lang="en-US" sz="1800" dirty="0" err="1"/>
              <a:t>to_date</a:t>
            </a:r>
            <a:r>
              <a:rPr lang="en-US" sz="1800" dirty="0"/>
              <a:t> &gt; '2018-01-01’;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the oldest employee that was hired on the year 1995?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Hint: employee table: WHERE + BETWEEN + ORDER BY + LIMIT	Answer: Moto or </a:t>
            </a:r>
            <a:r>
              <a:rPr lang="en-US" dirty="0" err="1"/>
              <a:t>Rasiash</a:t>
            </a:r>
            <a:r>
              <a:rPr lang="en-US" dirty="0"/>
              <a:t>?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SELECT 		*	 	FROM 		employees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WHERE 		</a:t>
            </a:r>
            <a:r>
              <a:rPr lang="en-US" sz="1800" dirty="0" err="1"/>
              <a:t>hire_date</a:t>
            </a:r>
            <a:r>
              <a:rPr lang="en-US" sz="1800" dirty="0"/>
              <a:t> 	BETWEEN 	'1995-01-01' AND '1996-01-01’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ORDER BY 		</a:t>
            </a:r>
            <a:r>
              <a:rPr lang="en-US" sz="1800" dirty="0" err="1"/>
              <a:t>birth_date</a:t>
            </a:r>
            <a:r>
              <a:rPr lang="en-US" sz="1800" dirty="0"/>
              <a:t> 	ASC</a:t>
            </a:r>
          </a:p>
          <a:p>
            <a:pPr marL="841248" lvl="4" indent="0">
              <a:lnSpc>
                <a:spcPct val="100000"/>
              </a:lnSpc>
              <a:buNone/>
            </a:pPr>
            <a:r>
              <a:rPr lang="en-US" sz="1800" dirty="0"/>
              <a:t>LIMIT 		1;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title of oldest female employee that her first name starts with ‘</a:t>
            </a:r>
            <a:r>
              <a:rPr lang="en-US" dirty="0" err="1"/>
              <a:t>Nic</a:t>
            </a:r>
            <a:r>
              <a:rPr lang="en-US" dirty="0"/>
              <a:t>’?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34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77402" y="1756281"/>
            <a:ext cx="4418524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Group by format: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86664" y="2567453"/>
            <a:ext cx="7736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	SELECT  	Columns_1,</a:t>
            </a:r>
          </a:p>
          <a:p>
            <a:r>
              <a:rPr lang="en-US" sz="3200" dirty="0"/>
              <a:t>			</a:t>
            </a:r>
            <a:r>
              <a:rPr lang="en-US" sz="3200" dirty="0" err="1"/>
              <a:t>agg</a:t>
            </a:r>
            <a:r>
              <a:rPr lang="en-US" sz="3200" dirty="0"/>
              <a:t>(columns_2)</a:t>
            </a:r>
          </a:p>
          <a:p>
            <a:r>
              <a:rPr lang="en-US" sz="3200" dirty="0"/>
              <a:t>	FROM 	</a:t>
            </a:r>
            <a:r>
              <a:rPr lang="en-US" sz="3200" dirty="0" smtClean="0"/>
              <a:t>Table_1</a:t>
            </a:r>
            <a:endParaRPr lang="en-US" sz="3200" dirty="0"/>
          </a:p>
          <a:p>
            <a:r>
              <a:rPr lang="en-US" sz="3200" dirty="0"/>
              <a:t>	WHERE 	Condition_1</a:t>
            </a:r>
          </a:p>
          <a:p>
            <a:r>
              <a:rPr lang="en-US" sz="3200" dirty="0"/>
              <a:t>	</a:t>
            </a:r>
            <a:r>
              <a:rPr lang="en-US" sz="3200" b="1" dirty="0"/>
              <a:t>GROUP BY </a:t>
            </a:r>
            <a:r>
              <a:rPr lang="en-US" sz="3200" dirty="0" smtClean="0"/>
              <a:t>Columns_1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Order by	Columns_1</a:t>
            </a:r>
          </a:p>
          <a:p>
            <a:r>
              <a:rPr lang="en-US" sz="3200" dirty="0" smtClean="0"/>
              <a:t>	LIMIT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0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2" y="1756281"/>
            <a:ext cx="4418524" cy="909281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You have a table like: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3032" y="3120202"/>
            <a:ext cx="4899705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Grouping by gender: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Extracting rows having identical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4484123"/>
            <a:ext cx="2842217" cy="909281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What aggregation?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042" y="2549290"/>
            <a:ext cx="5334382" cy="1732743"/>
            <a:chOff x="6108042" y="2549290"/>
            <a:chExt cx="5334382" cy="1732743"/>
          </a:xfrm>
        </p:grpSpPr>
        <p:sp>
          <p:nvSpPr>
            <p:cNvPr id="14" name="Rounded Rectangle 13"/>
            <p:cNvSpPr/>
            <p:nvPr/>
          </p:nvSpPr>
          <p:spPr>
            <a:xfrm>
              <a:off x="6127092" y="2549290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27092" y="2920765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27092" y="3682765"/>
              <a:ext cx="5305807" cy="227793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136617" y="3292240"/>
              <a:ext cx="5305807" cy="227793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08042" y="4054240"/>
              <a:ext cx="5305807" cy="227793"/>
            </a:xfrm>
            <a:prstGeom prst="roundRect">
              <a:avLst/>
            </a:prstGeom>
            <a:solidFill>
              <a:srgbClr val="92D05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17" y="4937832"/>
            <a:ext cx="3309563" cy="101055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4111" y="5070973"/>
            <a:ext cx="30815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 gender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239245" y="1707649"/>
            <a:ext cx="5038824" cy="2651213"/>
            <a:chOff x="6239245" y="1707649"/>
            <a:chExt cx="5038824" cy="26512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245" y="2077476"/>
              <a:ext cx="5038824" cy="228138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8219661" y="1707649"/>
              <a:ext cx="10068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Table_1</a:t>
              </a:r>
              <a:endParaRPr lang="en-CA" sz="20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85616" y="4915728"/>
            <a:ext cx="30815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gender,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count(*),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sum(salary)</a:t>
            </a:r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 gender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85616" y="5443109"/>
            <a:ext cx="667512" cy="0"/>
          </a:xfrm>
          <a:prstGeom prst="straightConnector1">
            <a:avLst/>
          </a:prstGeom>
          <a:ln w="41275">
            <a:solidFill>
              <a:schemeClr val="accent6">
                <a:lumMod val="40000"/>
                <a:lumOff val="6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67121" y="5443109"/>
            <a:ext cx="667512" cy="0"/>
          </a:xfrm>
          <a:prstGeom prst="straightConnector1">
            <a:avLst/>
          </a:prstGeom>
          <a:ln w="41275">
            <a:solidFill>
              <a:schemeClr val="accent6">
                <a:lumMod val="40000"/>
                <a:lumOff val="6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21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BY multiple columns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If you want to retrieve their title, you need to group by title as well: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DON’T FORGET: after </a:t>
            </a:r>
            <a:r>
              <a:rPr lang="en-US" sz="2400" dirty="0"/>
              <a:t>grouping you </a:t>
            </a:r>
            <a:r>
              <a:rPr lang="en-US" sz="2400" dirty="0" smtClean="0"/>
              <a:t>have </a:t>
            </a:r>
            <a:r>
              <a:rPr lang="en-US" sz="2400" dirty="0"/>
              <a:t>to put an aggregation function for those retrieved columns that are not grouped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01" y="2553956"/>
            <a:ext cx="3950908" cy="14947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99349" y="2376603"/>
            <a:ext cx="3081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	SELECT  	</a:t>
            </a:r>
            <a:r>
              <a:rPr lang="en-US" sz="1600" dirty="0" smtClean="0"/>
              <a:t>title,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gender,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count(*),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sum(salary)</a:t>
            </a:r>
            <a:endParaRPr lang="en-US" sz="1600" dirty="0"/>
          </a:p>
          <a:p>
            <a:r>
              <a:rPr lang="en-US" sz="1600" dirty="0"/>
              <a:t>	FROM 	</a:t>
            </a:r>
            <a:r>
              <a:rPr lang="en-US" sz="1600" dirty="0" smtClean="0"/>
              <a:t>Table_1</a:t>
            </a:r>
            <a:endParaRPr lang="en-US" sz="1600" dirty="0"/>
          </a:p>
          <a:p>
            <a:r>
              <a:rPr lang="en-US" sz="1600" dirty="0"/>
              <a:t>	GROUP BY 	</a:t>
            </a:r>
            <a:r>
              <a:rPr lang="en-US" sz="1600" dirty="0" smtClean="0"/>
              <a:t>title,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gender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62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422173" cy="35512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/>
              <a:t>Structural Query Language (SQL) -&gt; The most common </a:t>
            </a:r>
            <a:r>
              <a:rPr lang="en-CA" b="1" dirty="0"/>
              <a:t>language</a:t>
            </a:r>
            <a:r>
              <a:rPr lang="en-CA" dirty="0"/>
              <a:t> to interact with database</a:t>
            </a:r>
          </a:p>
          <a:p>
            <a:pPr marL="0" indent="0">
              <a:lnSpc>
                <a:spcPct val="150000"/>
              </a:lnSpc>
              <a:buNone/>
            </a:pPr>
            <a:endParaRPr lang="en-CA" dirty="0"/>
          </a:p>
          <a:p>
            <a:pPr>
              <a:lnSpc>
                <a:spcPct val="150000"/>
              </a:lnSpc>
            </a:pPr>
            <a:r>
              <a:rPr lang="en-CA" dirty="0"/>
              <a:t>Different Relational Database Management </a:t>
            </a:r>
            <a:r>
              <a:rPr lang="en-CA" b="1" dirty="0"/>
              <a:t>Systems</a:t>
            </a:r>
            <a:r>
              <a:rPr lang="en-CA" dirty="0"/>
              <a:t> (RDBMS) : Oracle, MySQL (Free software), Microsoft SQL Server, PostgreSQL, and …</a:t>
            </a:r>
          </a:p>
          <a:p>
            <a:pPr>
              <a:lnSpc>
                <a:spcPct val="150000"/>
              </a:lnSpc>
            </a:pPr>
            <a:r>
              <a:rPr lang="en-CA" dirty="0"/>
              <a:t>All use same </a:t>
            </a:r>
            <a:r>
              <a:rPr lang="en-CA" b="1" dirty="0"/>
              <a:t>language</a:t>
            </a:r>
            <a:r>
              <a:rPr lang="en-CA" dirty="0"/>
              <a:t>: SQL (although they may vary in minor syntaxes sometimes)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BB3FF0-6B23-4557-8F09-657963774047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0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has the highest income growth during their employment (report their </a:t>
            </a:r>
            <a:r>
              <a:rPr lang="en-US" sz="2400" dirty="0" err="1"/>
              <a:t>emp_no</a:t>
            </a:r>
            <a:r>
              <a:rPr lang="en-US" sz="2400" dirty="0"/>
              <a:t>)?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Hint: salary table: WHERE + GROUP BY + ORDER BY + MAX() + MIN()   Answer: 43145</a:t>
            </a:r>
          </a:p>
          <a:p>
            <a:pPr marL="475488" lvl="2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For filtering grouped data use HAVING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9" y="3200416"/>
            <a:ext cx="7736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	SELECT  	Columns_1,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agg</a:t>
            </a:r>
            <a:r>
              <a:rPr lang="en-US" sz="2400" dirty="0"/>
              <a:t>(columns_2)</a:t>
            </a:r>
          </a:p>
          <a:p>
            <a:r>
              <a:rPr lang="en-US" sz="2400" dirty="0"/>
              <a:t>	FROM 		Table_1</a:t>
            </a:r>
          </a:p>
          <a:p>
            <a:r>
              <a:rPr lang="en-US" sz="2400" dirty="0"/>
              <a:t>	WHERE 	Condition_1</a:t>
            </a:r>
          </a:p>
          <a:p>
            <a:r>
              <a:rPr lang="en-US" sz="2400" dirty="0"/>
              <a:t>	GROUP BY 	Columns_1</a:t>
            </a:r>
          </a:p>
          <a:p>
            <a:r>
              <a:rPr lang="en-US" sz="2400" dirty="0"/>
              <a:t>	HAVING 	Condition_2</a:t>
            </a:r>
          </a:p>
        </p:txBody>
      </p:sp>
    </p:spTree>
    <p:extLst>
      <p:ext uri="{BB962C8B-B14F-4D97-AF65-F5344CB8AC3E}">
        <p14:creationId xmlns:p14="http://schemas.microsoft.com/office/powerpoint/2010/main" val="5781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vs 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782367" cy="4584884"/>
          </a:xfrm>
        </p:spPr>
        <p:txBody>
          <a:bodyPr numCol="1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/>
              <a:t>What is the difference between WHERE and HAVING?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WHERE: </a:t>
            </a:r>
            <a:r>
              <a:rPr lang="en-US" sz="2800" dirty="0" smtClean="0"/>
              <a:t>applying condition </a:t>
            </a:r>
            <a:r>
              <a:rPr lang="en-US" sz="2800" dirty="0"/>
              <a:t>on selecting data among all rows in the table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HAVING: </a:t>
            </a:r>
            <a:r>
              <a:rPr lang="en-US" sz="2800" dirty="0" smtClean="0"/>
              <a:t>applying condition </a:t>
            </a:r>
            <a:r>
              <a:rPr lang="en-US" sz="2800" dirty="0"/>
              <a:t>after grouping and aggregating the </a:t>
            </a:r>
            <a:r>
              <a:rPr lang="en-US" sz="2800" dirty="0" smtClean="0"/>
              <a:t>data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Tip: you cannot use aggregation function in WHERE</a:t>
            </a: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vs HAVING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6820505" cy="2501148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Example:</a:t>
            </a:r>
            <a:r>
              <a:rPr lang="en-US" sz="1600" dirty="0"/>
              <a:t> Considering following table (rows related to </a:t>
            </a:r>
            <a:r>
              <a:rPr lang="en-US" sz="1600" dirty="0" err="1"/>
              <a:t>emp_no</a:t>
            </a:r>
            <a:r>
              <a:rPr lang="en-US" sz="1600" dirty="0"/>
              <a:t> = 10001 is only shown):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Question: Find out employees with average salary more than 45000?</a:t>
            </a:r>
            <a:endParaRPr lang="en-US" sz="1800" dirty="0"/>
          </a:p>
          <a:p>
            <a:pPr marL="342900" indent="-342900">
              <a:lnSpc>
                <a:spcPct val="100000"/>
              </a:lnSpc>
              <a:buAutoNum type="alphaUcParenR"/>
            </a:pPr>
            <a:r>
              <a:rPr lang="en-US" sz="1400" dirty="0"/>
              <a:t>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   FROM   Salaries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WHERE </a:t>
            </a:r>
            <a:r>
              <a:rPr lang="en-US" sz="1400" dirty="0" err="1"/>
              <a:t>avg</a:t>
            </a:r>
            <a:r>
              <a:rPr lang="en-US" sz="1400" dirty="0"/>
              <a:t>(salary) &gt; 45000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39214"/>
              </p:ext>
            </p:extLst>
          </p:nvPr>
        </p:nvGraphicFramePr>
        <p:xfrm>
          <a:off x="8287225" y="1824003"/>
          <a:ext cx="37703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6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3135">
                <a:tc>
                  <a:txBody>
                    <a:bodyPr/>
                    <a:lstStyle/>
                    <a:p>
                      <a:r>
                        <a:rPr lang="en-CA" sz="1400" dirty="0" err="1"/>
                        <a:t>emp_no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2016-2017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135">
                <a:tc>
                  <a:txBody>
                    <a:bodyPr/>
                    <a:lstStyle/>
                    <a:p>
                      <a:r>
                        <a:rPr lang="en-CA" sz="1400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2017-2018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5731" y="4570492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D)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FROM     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HAVING </a:t>
            </a:r>
            <a:r>
              <a:rPr lang="en-US" sz="1400" dirty="0" err="1"/>
              <a:t>avg</a:t>
            </a:r>
            <a:r>
              <a:rPr lang="en-US" sz="1400" dirty="0"/>
              <a:t>(salary) &gt; 55000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1591" y="2937356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B)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salary    FROM	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HAVING </a:t>
            </a:r>
            <a:r>
              <a:rPr lang="en-US" sz="1400" dirty="0" err="1"/>
              <a:t>avg</a:t>
            </a:r>
            <a:r>
              <a:rPr lang="en-US" sz="1400" dirty="0"/>
              <a:t>(salary) &gt; 45000</a:t>
            </a:r>
          </a:p>
        </p:txBody>
      </p:sp>
      <p:pic>
        <p:nvPicPr>
          <p:cNvPr id="1026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644246" y="5644919"/>
            <a:ext cx="684696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5777754" y="3874839"/>
            <a:ext cx="762001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9003" r="51530" b="58340"/>
          <a:stretch/>
        </p:blipFill>
        <p:spPr bwMode="auto">
          <a:xfrm>
            <a:off x="5786283" y="5450242"/>
            <a:ext cx="663388" cy="57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1" y="5602944"/>
            <a:ext cx="4446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Incorrect return, it filters first row and then aggregate:</a:t>
            </a:r>
          </a:p>
          <a:p>
            <a:r>
              <a:rPr lang="en-CA" sz="1400" dirty="0" err="1"/>
              <a:t>emp_no</a:t>
            </a:r>
            <a:r>
              <a:rPr lang="en-CA" sz="1400" dirty="0"/>
              <a:t>	salary</a:t>
            </a:r>
          </a:p>
          <a:p>
            <a:r>
              <a:rPr lang="en-CA" sz="1400" dirty="0"/>
              <a:t>10001	70,000</a:t>
            </a:r>
          </a:p>
        </p:txBody>
      </p:sp>
      <p:pic>
        <p:nvPicPr>
          <p:cNvPr id="14" name="Picture 2" descr="Image result for cross and tick 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5" t="12401" r="4493" b="53411"/>
          <a:stretch/>
        </p:blipFill>
        <p:spPr bwMode="auto">
          <a:xfrm>
            <a:off x="679418" y="3952215"/>
            <a:ext cx="684696" cy="60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54373" y="3990923"/>
            <a:ext cx="444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Error! Aggregate functions is not allowed in WHERE, because WHERE filter the table before aggregation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254" y="461684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C)</a:t>
            </a:r>
            <a:r>
              <a:rPr lang="en-US" sz="1400" dirty="0"/>
              <a:t>   SELECT </a:t>
            </a:r>
            <a:r>
              <a:rPr lang="en-US" sz="1400" dirty="0" err="1"/>
              <a:t>emp_no</a:t>
            </a:r>
            <a:r>
              <a:rPr lang="en-US" sz="1400" dirty="0"/>
              <a:t>, </a:t>
            </a:r>
            <a:r>
              <a:rPr lang="en-US" sz="1400" dirty="0" err="1"/>
              <a:t>avg</a:t>
            </a:r>
            <a:r>
              <a:rPr lang="en-US" sz="1400" dirty="0"/>
              <a:t>(salary)     FROM     Salaries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WHERE salary &gt; 45000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dirty="0"/>
              <a:t>       GROUP BY </a:t>
            </a:r>
            <a:r>
              <a:rPr lang="en-US" sz="1400" dirty="0" err="1"/>
              <a:t>emp_no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7690" y="3964026"/>
            <a:ext cx="444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Error! It groups the table only based on </a:t>
            </a:r>
            <a:r>
              <a:rPr lang="en-CA" sz="1400" dirty="0" err="1"/>
              <a:t>emp_no</a:t>
            </a:r>
            <a:r>
              <a:rPr lang="en-CA" sz="1400" dirty="0"/>
              <a:t>, but salary is selected and NOT aggregated.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2867" y="5559742"/>
            <a:ext cx="5543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Correct! It first aggregate the table based on </a:t>
            </a:r>
            <a:r>
              <a:rPr lang="en-CA" sz="1400" dirty="0" err="1"/>
              <a:t>emp_no</a:t>
            </a:r>
            <a:r>
              <a:rPr lang="en-CA" sz="1400" dirty="0"/>
              <a:t> and then filter rows that calculated average is less than 55000:	</a:t>
            </a:r>
            <a:r>
              <a:rPr lang="en-CA" sz="1400" dirty="0" err="1"/>
              <a:t>emp_no</a:t>
            </a:r>
            <a:r>
              <a:rPr lang="en-CA" sz="1400" dirty="0"/>
              <a:t>	salary</a:t>
            </a:r>
          </a:p>
          <a:p>
            <a:r>
              <a:rPr lang="en-CA" sz="1400" dirty="0"/>
              <a:t>				10001	60,000</a:t>
            </a:r>
          </a:p>
          <a:p>
            <a:endParaRPr lang="en-CA" sz="1400" dirty="0"/>
          </a:p>
          <a:p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4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0"/>
            <a:ext cx="6029077" cy="1692597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A column (or a set of columns) whose value exists and is unique for every record in a table is called a </a:t>
            </a:r>
            <a:r>
              <a:rPr lang="en-US" sz="2800" b="1" dirty="0"/>
              <a:t>primary key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29D98DA5-A952-451D-8979-B7A1177D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67732"/>
              </p:ext>
            </p:extLst>
          </p:nvPr>
        </p:nvGraphicFramePr>
        <p:xfrm>
          <a:off x="768970" y="3670772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="" xmlns:a16="http://schemas.microsoft.com/office/drawing/2014/main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="" xmlns:a16="http://schemas.microsoft.com/office/drawing/2014/main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="" xmlns:a16="http://schemas.microsoft.com/office/drawing/2014/main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="" xmlns:a16="http://schemas.microsoft.com/office/drawing/2014/main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="" xmlns:a16="http://schemas.microsoft.com/office/drawing/2014/main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="" xmlns:a16="http://schemas.microsoft.com/office/drawing/2014/main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Emp_no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Birth_date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First_name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Last_name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Hire_date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404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4F17207-7799-4916-BD1B-818EEEE055DD}"/>
              </a:ext>
            </a:extLst>
          </p:cNvPr>
          <p:cNvSpPr txBox="1"/>
          <p:nvPr/>
        </p:nvSpPr>
        <p:spPr>
          <a:xfrm>
            <a:off x="1620078" y="33693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6910C3F-7227-4C46-AEB8-14825615A63E}"/>
              </a:ext>
            </a:extLst>
          </p:cNvPr>
          <p:cNvSpPr txBox="1"/>
          <p:nvPr/>
        </p:nvSpPr>
        <p:spPr>
          <a:xfrm>
            <a:off x="7636566" y="3356922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1F78B162-957A-406E-937E-079977DDD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6722"/>
              </p:ext>
            </p:extLst>
          </p:nvPr>
        </p:nvGraphicFramePr>
        <p:xfrm>
          <a:off x="8312773" y="3737113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="" xmlns:a16="http://schemas.microsoft.com/office/drawing/2014/main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="" xmlns:a16="http://schemas.microsoft.com/office/drawing/2014/main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537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5989321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It is column (or set of column) that connects and relates tables to each other.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766590F-88CE-472E-AEE5-DD72BBCD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03995"/>
              </p:ext>
            </p:extLst>
          </p:nvPr>
        </p:nvGraphicFramePr>
        <p:xfrm>
          <a:off x="768970" y="3670772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="" xmlns:a16="http://schemas.microsoft.com/office/drawing/2014/main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="" xmlns:a16="http://schemas.microsoft.com/office/drawing/2014/main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="" xmlns:a16="http://schemas.microsoft.com/office/drawing/2014/main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="" xmlns:a16="http://schemas.microsoft.com/office/drawing/2014/main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="" xmlns:a16="http://schemas.microsoft.com/office/drawing/2014/main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="" xmlns:a16="http://schemas.microsoft.com/office/drawing/2014/main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Emp_no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Birth_date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First_name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Last_name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Hire_date</a:t>
                      </a:r>
                      <a:endParaRPr lang="en-US" sz="1400" b="1" u="none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40472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55C8E91-6C3D-43F7-AEA3-E3A0556F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83602"/>
              </p:ext>
            </p:extLst>
          </p:nvPr>
        </p:nvGraphicFramePr>
        <p:xfrm>
          <a:off x="7428190" y="4304883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="" xmlns:a16="http://schemas.microsoft.com/office/drawing/2014/main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47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C5140C-213D-446D-884B-9BA869DCD180}"/>
              </a:ext>
            </a:extLst>
          </p:cNvPr>
          <p:cNvSpPr txBox="1"/>
          <p:nvPr/>
        </p:nvSpPr>
        <p:spPr>
          <a:xfrm>
            <a:off x="1620078" y="33693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7BC6AC3-98DD-42E7-A40F-B640B87E1414}"/>
              </a:ext>
            </a:extLst>
          </p:cNvPr>
          <p:cNvSpPr txBox="1"/>
          <p:nvPr/>
        </p:nvSpPr>
        <p:spPr>
          <a:xfrm>
            <a:off x="7679637" y="397057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0686F8-24C3-472A-8A78-7B7C9475994A}"/>
              </a:ext>
            </a:extLst>
          </p:cNvPr>
          <p:cNvSpPr txBox="1"/>
          <p:nvPr/>
        </p:nvSpPr>
        <p:spPr>
          <a:xfrm>
            <a:off x="7656444" y="1746783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AC33513D-BF18-4558-B190-79B774B3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8105"/>
              </p:ext>
            </p:extLst>
          </p:nvPr>
        </p:nvGraphicFramePr>
        <p:xfrm>
          <a:off x="8302834" y="2097156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="" xmlns:a16="http://schemas.microsoft.com/office/drawing/2014/main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="" xmlns:a16="http://schemas.microsoft.com/office/drawing/2014/main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537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02295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Define a primary key for each table: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55C8E91-6C3D-43F7-AEA3-E3A0556FE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23350"/>
              </p:ext>
            </p:extLst>
          </p:nvPr>
        </p:nvGraphicFramePr>
        <p:xfrm>
          <a:off x="7428190" y="3728413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="" xmlns:a16="http://schemas.microsoft.com/office/drawing/2014/main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476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7BC6AC3-98DD-42E7-A40F-B640B87E1414}"/>
              </a:ext>
            </a:extLst>
          </p:cNvPr>
          <p:cNvSpPr txBox="1"/>
          <p:nvPr/>
        </p:nvSpPr>
        <p:spPr>
          <a:xfrm>
            <a:off x="7679637" y="3394101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13A33696-E7BD-4894-A65C-04A997B05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0912"/>
              </p:ext>
            </p:extLst>
          </p:nvPr>
        </p:nvGraphicFramePr>
        <p:xfrm>
          <a:off x="2190270" y="3768173"/>
          <a:ext cx="4190656" cy="1722534"/>
        </p:xfrm>
        <a:graphic>
          <a:graphicData uri="http://schemas.openxmlformats.org/drawingml/2006/table">
            <a:tbl>
              <a:tblPr/>
              <a:tblGrid>
                <a:gridCol w="870986">
                  <a:extLst>
                    <a:ext uri="{9D8B030D-6E8A-4147-A177-3AD203B41FA5}">
                      <a16:colId xmlns="" xmlns:a16="http://schemas.microsoft.com/office/drawing/2014/main" val="1339178595"/>
                    </a:ext>
                  </a:extLst>
                </a:gridCol>
                <a:gridCol w="795130">
                  <a:extLst>
                    <a:ext uri="{9D8B030D-6E8A-4147-A177-3AD203B41FA5}">
                      <a16:colId xmlns="" xmlns:a16="http://schemas.microsoft.com/office/drawing/2014/main" val="3762703866"/>
                    </a:ext>
                  </a:extLst>
                </a:gridCol>
                <a:gridCol w="1302026">
                  <a:extLst>
                    <a:ext uri="{9D8B030D-6E8A-4147-A177-3AD203B41FA5}">
                      <a16:colId xmlns="" xmlns:a16="http://schemas.microsoft.com/office/drawing/2014/main" val="157691398"/>
                    </a:ext>
                  </a:extLst>
                </a:gridCol>
                <a:gridCol w="1222514">
                  <a:extLst>
                    <a:ext uri="{9D8B030D-6E8A-4147-A177-3AD203B41FA5}">
                      <a16:colId xmlns="" xmlns:a16="http://schemas.microsoft.com/office/drawing/2014/main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Salery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60117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62102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66074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66596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189159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66961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1991-06-25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03202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85096ED-C05A-4123-B1AF-AE80DB4DF718}"/>
              </a:ext>
            </a:extLst>
          </p:cNvPr>
          <p:cNvSpPr txBox="1"/>
          <p:nvPr/>
        </p:nvSpPr>
        <p:spPr>
          <a:xfrm>
            <a:off x="2319131" y="3416558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Saleries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705" y="1756281"/>
            <a:ext cx="10283025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Very </a:t>
            </a:r>
            <a:r>
              <a:rPr lang="en-US" sz="2800" dirty="0"/>
              <a:t>similar to primary key, </a:t>
            </a:r>
            <a:r>
              <a:rPr lang="en-US" sz="2800" b="1" dirty="0"/>
              <a:t>BUT</a:t>
            </a:r>
            <a:r>
              <a:rPr lang="en-US" sz="2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They can be missing values (null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There might be no, one or multiple unique key columns in the table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7C90163F-E7A7-404F-99BE-010A4B9D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62343"/>
              </p:ext>
            </p:extLst>
          </p:nvPr>
        </p:nvGraphicFramePr>
        <p:xfrm>
          <a:off x="1888435" y="2893529"/>
          <a:ext cx="9471991" cy="1439320"/>
        </p:xfrm>
        <a:graphic>
          <a:graphicData uri="http://schemas.openxmlformats.org/drawingml/2006/table">
            <a:tbl>
              <a:tblPr/>
              <a:tblGrid>
                <a:gridCol w="1968660">
                  <a:extLst>
                    <a:ext uri="{9D8B030D-6E8A-4147-A177-3AD203B41FA5}">
                      <a16:colId xmlns="" xmlns:a16="http://schemas.microsoft.com/office/drawing/2014/main" val="1339178595"/>
                    </a:ext>
                  </a:extLst>
                </a:gridCol>
                <a:gridCol w="1797204">
                  <a:extLst>
                    <a:ext uri="{9D8B030D-6E8A-4147-A177-3AD203B41FA5}">
                      <a16:colId xmlns="" xmlns:a16="http://schemas.microsoft.com/office/drawing/2014/main" val="3762703866"/>
                    </a:ext>
                  </a:extLst>
                </a:gridCol>
                <a:gridCol w="2942923">
                  <a:extLst>
                    <a:ext uri="{9D8B030D-6E8A-4147-A177-3AD203B41FA5}">
                      <a16:colId xmlns="" xmlns:a16="http://schemas.microsoft.com/office/drawing/2014/main" val="157691398"/>
                    </a:ext>
                  </a:extLst>
                </a:gridCol>
                <a:gridCol w="2763204">
                  <a:extLst>
                    <a:ext uri="{9D8B030D-6E8A-4147-A177-3AD203B41FA5}">
                      <a16:colId xmlns="" xmlns:a16="http://schemas.microsoft.com/office/drawing/2014/main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Company_id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HQ_Phone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/>
                        <a:t>Industry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/>
                        <a:t>Address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647-812-1234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Automotive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Hillcrest </a:t>
                      </a:r>
                      <a:r>
                        <a:rPr lang="en-US" sz="1400" dirty="0" err="1"/>
                        <a:t>ave</a:t>
                      </a:r>
                      <a:r>
                        <a:rPr lang="en-US" sz="1400" dirty="0"/>
                        <a:t>, Toronto, ON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416-821-3475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 Elm </a:t>
                      </a:r>
                      <a:r>
                        <a:rPr lang="en-US" sz="1400" dirty="0" err="1"/>
                        <a:t>st</a:t>
                      </a:r>
                      <a:r>
                        <a:rPr lang="en-US" sz="1400" dirty="0"/>
                        <a:t>, Toronto, ON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800-305-1231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Food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124 George Ave, Los Angles, CA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424-133-1232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 Euclid Ave, Boston, MA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18915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889B18E-7CD6-4B57-A1F3-65D079D7619F}"/>
              </a:ext>
            </a:extLst>
          </p:cNvPr>
          <p:cNvSpPr txBox="1"/>
          <p:nvPr/>
        </p:nvSpPr>
        <p:spPr>
          <a:xfrm>
            <a:off x="4177749" y="2541914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2248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858D43-6D8F-4F92-AFEE-8541A31F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8" y="2148095"/>
            <a:ext cx="476250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7940F0-91B3-4348-BEA0-5D09D3D36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813" y="2384978"/>
            <a:ext cx="6437657" cy="119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535A33-0739-48EA-BDEF-81997AD06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79" y="4025554"/>
            <a:ext cx="6496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DA98ECC-6FC4-4B70-80F0-4E7D4BE9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36" y="1862555"/>
            <a:ext cx="5527663" cy="40900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7281" y="1900031"/>
            <a:ext cx="57547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table is shown in a box with all column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underlined column is the primary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Foreign key is mentioned in the bracket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shows how tables are related to each others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relation can be one to one, one to many, many to one and </a:t>
            </a:r>
            <a:r>
              <a:rPr lang="en-US" dirty="0" err="1"/>
              <a:t>etc</a:t>
            </a:r>
            <a:r>
              <a:rPr lang="en-US" dirty="0"/>
              <a:t> (not shown here to avoid complexity)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database modeler design this chart to find out how to store and organize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is a Declarative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22173" cy="4806079"/>
          </a:xfrm>
        </p:spPr>
        <p:txBody>
          <a:bodyPr numCol="2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/>
              <a:t>Declarative Language</a:t>
            </a:r>
            <a:r>
              <a:rPr lang="en-US" dirty="0"/>
              <a:t>	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SQL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What</a:t>
            </a:r>
            <a:r>
              <a:rPr lang="en-US" dirty="0"/>
              <a:t> to accomplish?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No control over the flow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Eliminate Side Effects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Simplify Parallel Programming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algn="ctr">
              <a:lnSpc>
                <a:spcPct val="150000"/>
              </a:lnSpc>
            </a:pPr>
            <a:r>
              <a:rPr lang="en-US" u="sng" dirty="0"/>
              <a:t>Procedural Language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C++, Python, Java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How</a:t>
            </a:r>
            <a:r>
              <a:rPr lang="en-US" dirty="0"/>
              <a:t> to accomplish?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Algorithm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User control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Harder for parallel programming</a:t>
            </a:r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1B9896-90F7-4542-86D1-99D9FA73152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94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C358D69-DED0-4B42-8934-BF793DA3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21" y="1854654"/>
            <a:ext cx="5628051" cy="430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E465B2-A649-445B-B3FC-F1CDCE35CA5E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1" y="1900031"/>
            <a:ext cx="57547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Employees database relational schemas:</a:t>
            </a:r>
          </a:p>
        </p:txBody>
      </p:sp>
    </p:spTree>
    <p:extLst>
      <p:ext uri="{BB962C8B-B14F-4D97-AF65-F5344CB8AC3E}">
        <p14:creationId xmlns:p14="http://schemas.microsoft.com/office/powerpoint/2010/main" val="28029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Join is used to combine two or more tables together: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058437E-9FA0-4E7A-819A-75BCD23B00B9}"/>
              </a:ext>
            </a:extLst>
          </p:cNvPr>
          <p:cNvSpPr txBox="1"/>
          <p:nvPr/>
        </p:nvSpPr>
        <p:spPr>
          <a:xfrm>
            <a:off x="5201479" y="2671122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D1EABCE4-C79D-4D44-A101-C93721F7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7888"/>
              </p:ext>
            </p:extLst>
          </p:nvPr>
        </p:nvGraphicFramePr>
        <p:xfrm>
          <a:off x="5847869" y="3021495"/>
          <a:ext cx="2610332" cy="1800710"/>
        </p:xfrm>
        <a:graphic>
          <a:graphicData uri="http://schemas.openxmlformats.org/drawingml/2006/table">
            <a:tbl>
              <a:tblPr/>
              <a:tblGrid>
                <a:gridCol w="832469">
                  <a:extLst>
                    <a:ext uri="{9D8B030D-6E8A-4147-A177-3AD203B41FA5}">
                      <a16:colId xmlns="" xmlns:a16="http://schemas.microsoft.com/office/drawing/2014/main" val="2099379013"/>
                    </a:ext>
                  </a:extLst>
                </a:gridCol>
                <a:gridCol w="1777863">
                  <a:extLst>
                    <a:ext uri="{9D8B030D-6E8A-4147-A177-3AD203B41FA5}">
                      <a16:colId xmlns="" xmlns:a16="http://schemas.microsoft.com/office/drawing/2014/main" val="345151937"/>
                    </a:ext>
                  </a:extLst>
                </a:gridCol>
              </a:tblGrid>
              <a:tr h="505678"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dept_no</a:t>
                      </a:r>
                      <a:endParaRPr lang="en-US" sz="14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dirty="0" err="1"/>
                        <a:t>dept_name</a:t>
                      </a:r>
                      <a:endParaRPr lang="en-US" sz="1400" b="1" u="non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1596703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 Service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0206018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0159999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Finance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9097675"/>
                  </a:ext>
                </a:extLst>
              </a:tr>
              <a:tr h="323758">
                <a:tc>
                  <a:txBody>
                    <a:bodyPr/>
                    <a:lstStyle/>
                    <a:p>
                      <a:r>
                        <a:rPr lang="en-US" sz="1400"/>
                        <a:t>d003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Resources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53799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BC74FA9-901F-4CF6-9CA8-2EEA341E7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68146"/>
              </p:ext>
            </p:extLst>
          </p:nvPr>
        </p:nvGraphicFramePr>
        <p:xfrm>
          <a:off x="719277" y="2982979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="" xmlns:a16="http://schemas.microsoft.com/office/drawing/2014/main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="" xmlns:a16="http://schemas.microsoft.com/office/drawing/2014/main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47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4C2CE58-243E-4A32-9B62-F0393D434141}"/>
              </a:ext>
            </a:extLst>
          </p:cNvPr>
          <p:cNvSpPr txBox="1"/>
          <p:nvPr/>
        </p:nvSpPr>
        <p:spPr>
          <a:xfrm>
            <a:off x="970724" y="2648667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0F80895-D0FF-4F58-9682-871B40E44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03654"/>
              </p:ext>
            </p:extLst>
          </p:nvPr>
        </p:nvGraphicFramePr>
        <p:xfrm>
          <a:off x="2273093" y="3433553"/>
          <a:ext cx="8650013" cy="2172549"/>
        </p:xfrm>
        <a:graphic>
          <a:graphicData uri="http://schemas.openxmlformats.org/drawingml/2006/table">
            <a:tbl>
              <a:tblPr/>
              <a:tblGrid>
                <a:gridCol w="1441669">
                  <a:extLst>
                    <a:ext uri="{9D8B030D-6E8A-4147-A177-3AD203B41FA5}">
                      <a16:colId xmlns="" xmlns:a16="http://schemas.microsoft.com/office/drawing/2014/main" val="684009382"/>
                    </a:ext>
                  </a:extLst>
                </a:gridCol>
                <a:gridCol w="1441669">
                  <a:extLst>
                    <a:ext uri="{9D8B030D-6E8A-4147-A177-3AD203B41FA5}">
                      <a16:colId xmlns="" xmlns:a16="http://schemas.microsoft.com/office/drawing/2014/main" val="4114852238"/>
                    </a:ext>
                  </a:extLst>
                </a:gridCol>
                <a:gridCol w="1441669">
                  <a:extLst>
                    <a:ext uri="{9D8B030D-6E8A-4147-A177-3AD203B41FA5}">
                      <a16:colId xmlns="" xmlns:a16="http://schemas.microsoft.com/office/drawing/2014/main" val="2827185254"/>
                    </a:ext>
                  </a:extLst>
                </a:gridCol>
                <a:gridCol w="1441669">
                  <a:extLst>
                    <a:ext uri="{9D8B030D-6E8A-4147-A177-3AD203B41FA5}">
                      <a16:colId xmlns="" xmlns:a16="http://schemas.microsoft.com/office/drawing/2014/main" val="3715486197"/>
                    </a:ext>
                  </a:extLst>
                </a:gridCol>
                <a:gridCol w="1262699">
                  <a:extLst>
                    <a:ext uri="{9D8B030D-6E8A-4147-A177-3AD203B41FA5}">
                      <a16:colId xmlns="" xmlns:a16="http://schemas.microsoft.com/office/drawing/2014/main" val="2530686038"/>
                    </a:ext>
                  </a:extLst>
                </a:gridCol>
                <a:gridCol w="1620638">
                  <a:extLst>
                    <a:ext uri="{9D8B030D-6E8A-4147-A177-3AD203B41FA5}">
                      <a16:colId xmlns="" xmlns:a16="http://schemas.microsoft.com/office/drawing/2014/main" val="3105574178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Emp_no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From_date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To_date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none" dirty="0" err="1"/>
                        <a:t>departments.dept_no</a:t>
                      </a:r>
                      <a:endParaRPr lang="en-US" sz="15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none" dirty="0"/>
                        <a:t>departments.</a:t>
                      </a:r>
                      <a:r>
                        <a:rPr lang="en-US" sz="1600" b="1" u="none" dirty="0"/>
                        <a:t> </a:t>
                      </a:r>
                      <a:r>
                        <a:rPr lang="en-US" sz="1600" b="1" u="none" dirty="0" err="1"/>
                        <a:t>dept_name</a:t>
                      </a:r>
                      <a:endParaRPr lang="en-US" sz="1600" b="1" u="none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Marketing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Marketing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Finance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Finance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Human Resources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853476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4A0983-CAE6-45AC-9E2C-9B438C42BC48}"/>
              </a:ext>
            </a:extLst>
          </p:cNvPr>
          <p:cNvSpPr txBox="1"/>
          <p:nvPr/>
        </p:nvSpPr>
        <p:spPr>
          <a:xfrm>
            <a:off x="4787349" y="306206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 Table</a:t>
            </a:r>
          </a:p>
        </p:txBody>
      </p:sp>
    </p:spTree>
    <p:extLst>
      <p:ext uri="{BB962C8B-B14F-4D97-AF65-F5344CB8AC3E}">
        <p14:creationId xmlns:p14="http://schemas.microsoft.com/office/powerpoint/2010/main" val="14876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C0B280F-340E-43FB-BB78-3832332E012F}"/>
              </a:ext>
            </a:extLst>
          </p:cNvPr>
          <p:cNvSpPr txBox="1"/>
          <p:nvPr/>
        </p:nvSpPr>
        <p:spPr>
          <a:xfrm>
            <a:off x="2028814" y="3410674"/>
            <a:ext cx="289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Full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2DB0330F-1C64-4AD7-9E9C-CC4237313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344"/>
              </p:ext>
            </p:extLst>
          </p:nvPr>
        </p:nvGraphicFramePr>
        <p:xfrm>
          <a:off x="609598" y="3683503"/>
          <a:ext cx="5625739" cy="258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677">
                  <a:extLst>
                    <a:ext uri="{9D8B030D-6E8A-4147-A177-3AD203B41FA5}">
                      <a16:colId xmlns="" xmlns:a16="http://schemas.microsoft.com/office/drawing/2014/main" val="3793657304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435766961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3979628277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1931220742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1631831795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967752099"/>
                    </a:ext>
                  </a:extLst>
                </a:gridCol>
                <a:gridCol w="803677">
                  <a:extLst>
                    <a:ext uri="{9D8B030D-6E8A-4147-A177-3AD203B41FA5}">
                      <a16:colId xmlns="" xmlns:a16="http://schemas.microsoft.com/office/drawing/2014/main" val="1864039752"/>
                    </a:ext>
                  </a:extLst>
                </a:gridCol>
              </a:tblGrid>
              <a:tr h="40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695182402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55753040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383793610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500074931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65k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664581614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897900352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837624621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437372379"/>
                  </a:ext>
                </a:extLst>
              </a:tr>
              <a:tr h="220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917180169"/>
                  </a:ext>
                </a:extLst>
              </a:tr>
              <a:tr h="409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7769624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pic>
        <p:nvPicPr>
          <p:cNvPr id="3074" name="Picture 2" descr="Image result for different kind of join sql">
            <a:extLst>
              <a:ext uri="{FF2B5EF4-FFF2-40B4-BE49-F238E27FC236}">
                <a16:creationId xmlns="" xmlns:a16="http://schemas.microsoft.com/office/drawing/2014/main" id="{E2057DE1-15DE-482D-8A14-DC3B2D3A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05" y="2276038"/>
            <a:ext cx="4383212" cy="31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73529C7-F0FB-4714-B3F5-C6DEF1DE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28321"/>
              </p:ext>
            </p:extLst>
          </p:nvPr>
        </p:nvGraphicFramePr>
        <p:xfrm>
          <a:off x="304800" y="2044247"/>
          <a:ext cx="30480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09361146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56671554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14196292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35461215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3612590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41514292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547354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838428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93678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887264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5156560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6383652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958FDD83-5DED-4BB1-9C56-C8922797F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98308"/>
              </p:ext>
            </p:extLst>
          </p:nvPr>
        </p:nvGraphicFramePr>
        <p:xfrm>
          <a:off x="4336867" y="2043249"/>
          <a:ext cx="153271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2">
                  <a:extLst>
                    <a:ext uri="{9D8B030D-6E8A-4147-A177-3AD203B41FA5}">
                      <a16:colId xmlns="" xmlns:a16="http://schemas.microsoft.com/office/drawing/2014/main" val="1749341959"/>
                    </a:ext>
                  </a:extLst>
                </a:gridCol>
                <a:gridCol w="862148">
                  <a:extLst>
                    <a:ext uri="{9D8B030D-6E8A-4147-A177-3AD203B41FA5}">
                      <a16:colId xmlns="" xmlns:a16="http://schemas.microsoft.com/office/drawing/2014/main" val="17424122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565147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0377658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7398078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7634073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288906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86938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5827849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E1F9F63-C462-4C21-B28A-9315A784091B}"/>
              </a:ext>
            </a:extLst>
          </p:cNvPr>
          <p:cNvSpPr txBox="1"/>
          <p:nvPr/>
        </p:nvSpPr>
        <p:spPr>
          <a:xfrm>
            <a:off x="-187517" y="1760395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AC53168-979A-45A4-92BF-E8383208A462}"/>
              </a:ext>
            </a:extLst>
          </p:cNvPr>
          <p:cNvSpPr txBox="1"/>
          <p:nvPr/>
        </p:nvSpPr>
        <p:spPr>
          <a:xfrm>
            <a:off x="3025947" y="1760394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D8378C3-4FAA-4710-A627-E220DC911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90482"/>
              </p:ext>
            </p:extLst>
          </p:nvPr>
        </p:nvGraphicFramePr>
        <p:xfrm>
          <a:off x="287383" y="4051209"/>
          <a:ext cx="5669279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897">
                  <a:extLst>
                    <a:ext uri="{9D8B030D-6E8A-4147-A177-3AD203B41FA5}">
                      <a16:colId xmlns="" xmlns:a16="http://schemas.microsoft.com/office/drawing/2014/main" val="2219743262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3237647615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4064019550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3015601648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498603271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3898263024"/>
                    </a:ext>
                  </a:extLst>
                </a:gridCol>
                <a:gridCol w="809897">
                  <a:extLst>
                    <a:ext uri="{9D8B030D-6E8A-4147-A177-3AD203B41FA5}">
                      <a16:colId xmlns="" xmlns:a16="http://schemas.microsoft.com/office/drawing/2014/main" val="389901311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7587462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8038361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806798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506693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8505669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683345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A4EF065-E194-4E96-8FB4-831FB963E521}"/>
              </a:ext>
            </a:extLst>
          </p:cNvPr>
          <p:cNvSpPr txBox="1"/>
          <p:nvPr/>
        </p:nvSpPr>
        <p:spPr>
          <a:xfrm>
            <a:off x="1088289" y="3741594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Inner Join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9A499BED-D26D-4E84-973D-0B777F86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0566"/>
              </p:ext>
            </p:extLst>
          </p:nvPr>
        </p:nvGraphicFramePr>
        <p:xfrm>
          <a:off x="130629" y="4908369"/>
          <a:ext cx="6191794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542">
                  <a:extLst>
                    <a:ext uri="{9D8B030D-6E8A-4147-A177-3AD203B41FA5}">
                      <a16:colId xmlns="" xmlns:a16="http://schemas.microsoft.com/office/drawing/2014/main" val="1084396591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47031609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359107725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4228804223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1624785777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3383229770"/>
                    </a:ext>
                  </a:extLst>
                </a:gridCol>
                <a:gridCol w="884542">
                  <a:extLst>
                    <a:ext uri="{9D8B030D-6E8A-4147-A177-3AD203B41FA5}">
                      <a16:colId xmlns="" xmlns:a16="http://schemas.microsoft.com/office/drawing/2014/main" val="38683423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892236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8439297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0218521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1358116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3411554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251302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Robert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4387729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17C2D1B-4862-44A6-86FA-41532E2B228D}"/>
              </a:ext>
            </a:extLst>
          </p:cNvPr>
          <p:cNvSpPr txBox="1"/>
          <p:nvPr/>
        </p:nvSpPr>
        <p:spPr>
          <a:xfrm>
            <a:off x="1353900" y="4634223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Left Join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941F81E2-41B3-4E6F-ACD2-D6FDF96E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41338"/>
              </p:ext>
            </p:extLst>
          </p:nvPr>
        </p:nvGraphicFramePr>
        <p:xfrm>
          <a:off x="458224" y="4083705"/>
          <a:ext cx="5704118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874">
                  <a:extLst>
                    <a:ext uri="{9D8B030D-6E8A-4147-A177-3AD203B41FA5}">
                      <a16:colId xmlns="" xmlns:a16="http://schemas.microsoft.com/office/drawing/2014/main" val="599473149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2435380776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324777261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178597244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2967700467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1658237657"/>
                    </a:ext>
                  </a:extLst>
                </a:gridCol>
                <a:gridCol w="814874">
                  <a:extLst>
                    <a:ext uri="{9D8B030D-6E8A-4147-A177-3AD203B41FA5}">
                      <a16:colId xmlns="" xmlns:a16="http://schemas.microsoft.com/office/drawing/2014/main" val="11140608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dept.name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716193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45k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7046013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41065601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0418746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274801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670183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3313392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36018230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Development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665372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DABCB1F-7A5A-4534-915B-178F54380DAB}"/>
              </a:ext>
            </a:extLst>
          </p:cNvPr>
          <p:cNvSpPr txBox="1"/>
          <p:nvPr/>
        </p:nvSpPr>
        <p:spPr>
          <a:xfrm>
            <a:off x="1354925" y="3840719"/>
            <a:ext cx="40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Right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8" grpId="0"/>
      <p:bldP spid="9" grpId="0"/>
      <p:bldP spid="11" grpId="0"/>
      <p:bldP spid="11" grpId="1"/>
      <p:bldP spid="13" grpId="2"/>
      <p:bldP spid="13" grpId="3"/>
      <p:bldP spid="15" grpId="2"/>
      <p:bldP spid="15" grpId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JOIN in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To join two tables, you need to: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1- Define the condition and specify the relation between two tables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2- Specify kinds of JOIN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	 table_1.columns_1 , table_1.columns_2 , table_2.columns_2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		table_1 	INNER JOIN 	table_2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ON 		 table_1.columns_1 = table_2.columns_1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CE27C3-E5B8-4541-BED2-A5989C174281}"/>
              </a:ext>
            </a:extLst>
          </p:cNvPr>
          <p:cNvSpPr txBox="1"/>
          <p:nvPr/>
        </p:nvSpPr>
        <p:spPr>
          <a:xfrm>
            <a:off x="699247" y="1488141"/>
            <a:ext cx="10936941" cy="1272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218" name="Picture 2" descr="Image result for different kind of join sql">
            <a:extLst>
              <a:ext uri="{FF2B5EF4-FFF2-40B4-BE49-F238E27FC236}">
                <a16:creationId xmlns="" xmlns:a16="http://schemas.microsoft.com/office/drawing/2014/main" id="{D70E8E94-9132-42E8-9EAF-49346534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79" y="67232"/>
            <a:ext cx="6185650" cy="618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What do you expect from the query below?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SELECT 	*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FROM 	employees 	e 		LEFT JOIN 	salaries 		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ON  	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s.emp_no</a:t>
            </a:r>
            <a:r>
              <a:rPr lang="en-US" sz="2200" dirty="0"/>
              <a:t>;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</a:rPr>
              <a:t>If the destination table has duplicate values to join to original table, all those values will be shown in the result set (no matter what kinds of join it is).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JOINs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You can join multiple tables together fairly easy: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SELECT 	*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FROM 	employees 	e 	 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JOIN 	salaries 		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ON  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s.emp_no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JOIN	</a:t>
            </a:r>
            <a:r>
              <a:rPr lang="en-US" sz="2200" dirty="0" err="1"/>
              <a:t>dept_emp</a:t>
            </a:r>
            <a:r>
              <a:rPr lang="en-US" sz="2200" dirty="0"/>
              <a:t>	d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ON	</a:t>
            </a:r>
            <a:r>
              <a:rPr lang="en-US" sz="2200" dirty="0" err="1"/>
              <a:t>e.emp_no</a:t>
            </a:r>
            <a:r>
              <a:rPr lang="en-US" sz="2200" dirty="0"/>
              <a:t> = </a:t>
            </a:r>
            <a:r>
              <a:rPr lang="en-US" sz="2200" dirty="0" err="1"/>
              <a:t>d.emp_no</a:t>
            </a:r>
            <a:r>
              <a:rPr lang="en-US" sz="2200" dirty="0"/>
              <a:t> ;</a:t>
            </a:r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Compare average age and average salary and number of </a:t>
            </a:r>
            <a:r>
              <a:rPr lang="en-US" sz="2400" dirty="0" smtClean="0"/>
              <a:t>employees among female </a:t>
            </a:r>
            <a:r>
              <a:rPr lang="en-US" sz="2400" dirty="0"/>
              <a:t>and male </a:t>
            </a:r>
            <a:r>
              <a:rPr lang="en-US" sz="2400" dirty="0" smtClean="0"/>
              <a:t>in </a:t>
            </a:r>
            <a:r>
              <a:rPr lang="en-US" sz="2400" smtClean="0"/>
              <a:t>the company? </a:t>
            </a:r>
            <a:r>
              <a:rPr lang="en-US" sz="2400" dirty="0"/>
              <a:t>(JOIN) 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 the process in SELECT statement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93916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Find the table or tables (FROM &amp; JOIN)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Filter the table (WHERE)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Group the table by columns specified (GROUP BY)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Calculate columns (aggregation or any other functions)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Filter grouped rows (HAVING)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Sort (ORDER BY)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LIMIT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>Third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process in RDBMS?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3094015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design and model (how to organize the </a:t>
            </a:r>
            <a:r>
              <a:rPr lang="en-US" sz="1800" dirty="0" err="1"/>
              <a:t>data?what</a:t>
            </a:r>
            <a:r>
              <a:rPr lang="en-US" sz="1800" dirty="0"/>
              <a:t> tables to have?)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creation (creating tables and specify constraints about tables)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manipulation (analytics)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- Database maintenance and user interaction (administration jobs)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344212C-5671-4BFB-B7E7-10F7D82F3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6049" y="3750281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:a16="http://schemas.microsoft.com/office/drawing/2014/main" xmlns="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:a16="http://schemas.microsoft.com/office/drawing/2014/main" xmlns="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:a16="http://schemas.microsoft.com/office/drawing/2014/main" xmlns="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:a16="http://schemas.microsoft.com/office/drawing/2014/main" xmlns="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:a16="http://schemas.microsoft.com/office/drawing/2014/main" xmlns="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xmlns="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Emp_no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Birth_date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First_name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Last_name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Hire_date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40472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29C6E09-8173-4235-9288-3BDBFD5B86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04105" y="2127440"/>
          <a:ext cx="4190656" cy="1722534"/>
        </p:xfrm>
        <a:graphic>
          <a:graphicData uri="http://schemas.openxmlformats.org/drawingml/2006/table">
            <a:tbl>
              <a:tblPr/>
              <a:tblGrid>
                <a:gridCol w="870986">
                  <a:extLst>
                    <a:ext uri="{9D8B030D-6E8A-4147-A177-3AD203B41FA5}">
                      <a16:colId xmlns:a16="http://schemas.microsoft.com/office/drawing/2014/main" xmlns="" val="1339178595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xmlns="" val="3762703866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xmlns="" val="157691398"/>
                    </a:ext>
                  </a:extLst>
                </a:gridCol>
                <a:gridCol w="1222514">
                  <a:extLst>
                    <a:ext uri="{9D8B030D-6E8A-4147-A177-3AD203B41FA5}">
                      <a16:colId xmlns:a16="http://schemas.microsoft.com/office/drawing/2014/main" xmlns="" val="2471383224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Emp_no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Salery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From_date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To_date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601026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60117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2446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62102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1987-06-26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57621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66074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1988-06-25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29095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66596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189159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r>
                        <a:rPr lang="en-US" sz="1400" dirty="0"/>
                        <a:t>10001</a:t>
                      </a:r>
                    </a:p>
                  </a:txBody>
                  <a:tcPr marL="69855" marR="69855" marT="34927" marB="34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66961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1990-06-25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1991-06-25</a:t>
                      </a:r>
                    </a:p>
                  </a:txBody>
                  <a:tcPr marL="69855" marR="69855" marT="34927" marB="3492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03202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A88F4B1-C1D8-4F27-8512-377ADCE185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36911" y="4304884"/>
          <a:ext cx="4389436" cy="1928406"/>
        </p:xfrm>
        <a:graphic>
          <a:graphicData uri="http://schemas.openxmlformats.org/drawingml/2006/table">
            <a:tbl>
              <a:tblPr/>
              <a:tblGrid>
                <a:gridCol w="1097359">
                  <a:extLst>
                    <a:ext uri="{9D8B030D-6E8A-4147-A177-3AD203B41FA5}">
                      <a16:colId xmlns:a16="http://schemas.microsoft.com/office/drawing/2014/main" xmlns="" val="684009382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4114852238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2827185254"/>
                    </a:ext>
                  </a:extLst>
                </a:gridCol>
                <a:gridCol w="1097359">
                  <a:extLst>
                    <a:ext uri="{9D8B030D-6E8A-4147-A177-3AD203B41FA5}">
                      <a16:colId xmlns:a16="http://schemas.microsoft.com/office/drawing/2014/main" xmlns="" val="3715486197"/>
                    </a:ext>
                  </a:extLst>
                </a:gridCol>
              </a:tblGrid>
              <a:tr h="321401"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Emp_no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Dept_no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From_date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sng" dirty="0" err="1"/>
                        <a:t>To_date</a:t>
                      </a:r>
                      <a:endParaRPr lang="en-US" sz="1500" u="sng" dirty="0"/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487683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110022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4717574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110039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1991-10-01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6311525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110085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8338211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110114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d002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1989-12-17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9999-01-01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9328568"/>
                  </a:ext>
                </a:extLst>
              </a:tr>
              <a:tr h="321401">
                <a:tc>
                  <a:txBody>
                    <a:bodyPr/>
                    <a:lstStyle/>
                    <a:p>
                      <a:r>
                        <a:rPr lang="en-US" sz="1500"/>
                        <a:t>110183</a:t>
                      </a:r>
                    </a:p>
                  </a:txBody>
                  <a:tcPr marL="77864" marR="77864" marT="38932" marB="389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d003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1985-01-01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1992-03-21</a:t>
                      </a:r>
                    </a:p>
                  </a:txBody>
                  <a:tcPr marL="77864" marR="77864" marT="38932" marB="3893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53476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80A937-2029-45B5-B8E6-EAE280B08AD7}"/>
              </a:ext>
            </a:extLst>
          </p:cNvPr>
          <p:cNvSpPr txBox="1"/>
          <p:nvPr/>
        </p:nvSpPr>
        <p:spPr>
          <a:xfrm>
            <a:off x="2097157" y="344888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B1846B-2943-46CD-8315-E20C8F3D04B9}"/>
              </a:ext>
            </a:extLst>
          </p:cNvPr>
          <p:cNvSpPr txBox="1"/>
          <p:nvPr/>
        </p:nvSpPr>
        <p:spPr>
          <a:xfrm>
            <a:off x="7888358" y="3861243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Dept_manager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476AC0-0421-4CFB-AACF-40A4C70AD0F2}"/>
              </a:ext>
            </a:extLst>
          </p:cNvPr>
          <p:cNvSpPr txBox="1"/>
          <p:nvPr/>
        </p:nvSpPr>
        <p:spPr>
          <a:xfrm>
            <a:off x="8032966" y="1784790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Saleries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DD637CE-AF6A-4884-86F4-91A01AA60A58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40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Select		column_1,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	</a:t>
            </a:r>
            <a:r>
              <a:rPr lang="en-US" sz="2400" dirty="0" err="1"/>
              <a:t>agg</a:t>
            </a:r>
            <a:r>
              <a:rPr lang="en-US" sz="2400" dirty="0"/>
              <a:t>(column_2)	as	name_1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FROM		Table_1	t1	INNER JOIN	Table_2	t2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ON	t1.column_key = t2.column_key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WHERE 	condition_1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GROUP BY	column_1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HAVING	condition_2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ORDER BY	name_1	DESC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LIMIT		10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From Last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1. Which </a:t>
            </a:r>
            <a:r>
              <a:rPr lang="en-US" dirty="0" smtClean="0"/>
              <a:t>manager is getting paid the least currently?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2. Find </a:t>
            </a:r>
            <a:r>
              <a:rPr lang="en-US" dirty="0" smtClean="0"/>
              <a:t>out average salary of each position or title in the company (based on current salaries)?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4591879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employees e INNER JOIN salaries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e.emp_no</a:t>
            </a:r>
            <a:r>
              <a:rPr lang="en-US" dirty="0"/>
              <a:t> = </a:t>
            </a:r>
            <a:r>
              <a:rPr lang="en-US" dirty="0" err="1"/>
              <a:t>s.emp_no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INNER JOIN </a:t>
            </a:r>
            <a:r>
              <a:rPr lang="en-US" dirty="0" err="1"/>
              <a:t>dept_manager</a:t>
            </a:r>
            <a:r>
              <a:rPr lang="en-US" dirty="0"/>
              <a:t> </a:t>
            </a:r>
            <a:r>
              <a:rPr lang="en-US" dirty="0" err="1"/>
              <a:t>d_m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e.emp_no</a:t>
            </a:r>
            <a:r>
              <a:rPr lang="en-US" dirty="0"/>
              <a:t> = </a:t>
            </a:r>
            <a:r>
              <a:rPr lang="en-US" dirty="0" err="1"/>
              <a:t>d_m.emp_no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s.to_date</a:t>
            </a:r>
            <a:r>
              <a:rPr lang="en-US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AND   </a:t>
            </a:r>
            <a:r>
              <a:rPr lang="en-US" dirty="0" err="1"/>
              <a:t>d_m.to_date</a:t>
            </a:r>
            <a:r>
              <a:rPr lang="en-US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ORDER BY </a:t>
            </a:r>
            <a:r>
              <a:rPr lang="en-US" dirty="0" err="1"/>
              <a:t>s.salary</a:t>
            </a:r>
            <a:r>
              <a:rPr lang="en-US" dirty="0"/>
              <a:t> ASC;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85721" y="1786577"/>
            <a:ext cx="459187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SELECT </a:t>
            </a:r>
            <a:r>
              <a:rPr lang="en-CA" dirty="0"/>
              <a:t>title,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		AVG(salary)  </a:t>
            </a:r>
            <a:r>
              <a:rPr lang="en-CA" dirty="0" err="1"/>
              <a:t>avg_salary</a:t>
            </a:r>
            <a:r>
              <a:rPr lang="en-CA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        COUNT(distinct </a:t>
            </a:r>
            <a:r>
              <a:rPr lang="en-CA" dirty="0" err="1"/>
              <a:t>s.emp_no</a:t>
            </a:r>
            <a:r>
              <a:rPr lang="en-CA" dirty="0"/>
              <a:t>)	</a:t>
            </a:r>
            <a:r>
              <a:rPr lang="en-CA" dirty="0" err="1"/>
              <a:t>cnt_employees</a:t>
            </a: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FROM salaries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INNER JOIN titles 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ON </a:t>
            </a:r>
            <a:r>
              <a:rPr lang="en-CA" dirty="0" err="1"/>
              <a:t>t.emp_no</a:t>
            </a:r>
            <a:r>
              <a:rPr lang="en-CA" dirty="0"/>
              <a:t> = </a:t>
            </a:r>
            <a:r>
              <a:rPr lang="en-CA" dirty="0" err="1"/>
              <a:t>s.emp_no</a:t>
            </a: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WHERE </a:t>
            </a:r>
            <a:r>
              <a:rPr lang="en-CA" dirty="0" err="1"/>
              <a:t>s.to_date</a:t>
            </a:r>
            <a:r>
              <a:rPr lang="en-CA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AND   </a:t>
            </a:r>
            <a:r>
              <a:rPr lang="en-CA" dirty="0" err="1"/>
              <a:t>t.to_date</a:t>
            </a:r>
            <a:r>
              <a:rPr lang="en-CA" dirty="0"/>
              <a:t> &gt; '2018-01-01'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GROUP BY </a:t>
            </a:r>
            <a:r>
              <a:rPr lang="en-CA" dirty="0" err="1"/>
              <a:t>t.title</a:t>
            </a:r>
            <a:r>
              <a:rPr lang="en-CA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Let’s Try New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916" y="1859794"/>
            <a:ext cx="4003557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Download new database from portal: </a:t>
            </a:r>
            <a:r>
              <a:rPr lang="en-US" sz="1800" dirty="0" err="1" smtClean="0"/>
              <a:t>mysqlsampledatabase.sql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Run the code in MySQL Workbench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You can create relational schema or ER diagram with Workbench too: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retail database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082" y="1758420"/>
            <a:ext cx="6710337" cy="45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dealership sales team wants to know which products are the most popular products in their store. Help them with a list of their product and their number of purchase.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Find out which product line is the most popular?</a:t>
            </a: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p.productCode</a:t>
            </a:r>
            <a:r>
              <a:rPr lang="en-US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p.productName</a:t>
            </a:r>
            <a:r>
              <a:rPr lang="en-US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sum(</a:t>
            </a:r>
            <a:r>
              <a:rPr lang="en-US" dirty="0" err="1"/>
              <a:t>quantityOrdered</a:t>
            </a:r>
            <a:r>
              <a:rPr lang="en-US" dirty="0"/>
              <a:t>)  </a:t>
            </a:r>
            <a:r>
              <a:rPr lang="en-US" dirty="0" err="1"/>
              <a:t>num_of_purchase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FROM products p INNER JOIN </a:t>
            </a:r>
            <a:r>
              <a:rPr lang="en-US" dirty="0" err="1"/>
              <a:t>orderdetails</a:t>
            </a:r>
            <a:r>
              <a:rPr lang="en-US" dirty="0"/>
              <a:t> 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ON </a:t>
            </a:r>
            <a:r>
              <a:rPr lang="en-US" dirty="0" err="1"/>
              <a:t>p.productCode</a:t>
            </a:r>
            <a:r>
              <a:rPr lang="en-US" dirty="0"/>
              <a:t> = </a:t>
            </a:r>
            <a:r>
              <a:rPr lang="en-US" dirty="0" err="1"/>
              <a:t>od.productCode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GROUP BY </a:t>
            </a:r>
            <a:r>
              <a:rPr lang="en-US" dirty="0" err="1"/>
              <a:t>p.productCode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ORDER BY </a:t>
            </a:r>
            <a:r>
              <a:rPr lang="en-US" dirty="0" err="1"/>
              <a:t>num_of_purchase</a:t>
            </a:r>
            <a:r>
              <a:rPr lang="en-US" dirty="0"/>
              <a:t> DESC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LIMIT 10;</a:t>
            </a: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It works like cartesian multiplication: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Each row from the first table would be combined with all rows from the second table: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No need to specify condition (ON)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No need to specify any column for doing the JOIN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Quite useless kind of JOIN!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SELECT 	   *       FROM 	   </a:t>
            </a:r>
            <a:r>
              <a:rPr lang="en-US" sz="2200" dirty="0" err="1"/>
              <a:t>dept_emp</a:t>
            </a:r>
            <a:r>
              <a:rPr lang="en-US" sz="2200" dirty="0"/>
              <a:t>	 CROSS JOIN	departments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	 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ross join">
            <a:extLst>
              <a:ext uri="{FF2B5EF4-FFF2-40B4-BE49-F238E27FC236}">
                <a16:creationId xmlns="" xmlns:a16="http://schemas.microsoft.com/office/drawing/2014/main" id="{CBA051C2-B077-49C4-92C3-ABE531C95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29976" r="1019" b="5895"/>
          <a:stretch/>
        </p:blipFill>
        <p:spPr bwMode="auto">
          <a:xfrm>
            <a:off x="3152503" y="4127865"/>
            <a:ext cx="5486400" cy="21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&amp; UNION ALL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80979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dirty="0"/>
              <a:t>It combines two or more result sets of queries into a single result set (by default it is UNION DISTINCT):</a:t>
            </a:r>
          </a:p>
          <a:p>
            <a:pPr latinLnBrk="1"/>
            <a:r>
              <a:rPr lang="en-US" dirty="0"/>
              <a:t>SELECT column_1, columns_2	FROM	table_1</a:t>
            </a:r>
          </a:p>
          <a:p>
            <a:pPr latinLnBrk="1"/>
            <a:r>
              <a:rPr lang="en-US" dirty="0"/>
              <a:t>UNION [DISTINCT | ALL]</a:t>
            </a:r>
          </a:p>
          <a:p>
            <a:pPr latinLnBrk="1"/>
            <a:r>
              <a:rPr lang="en-US" dirty="0"/>
              <a:t>SELECT column_1, columns_2 	FROM	table_2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You must follow these rules for using UNION:</a:t>
            </a:r>
          </a:p>
          <a:p>
            <a:pPr latinLnBrk="1"/>
            <a:r>
              <a:rPr lang="en-US" dirty="0"/>
              <a:t>1- The number and the orders of columns that appear in all SELECT statement must be the same.</a:t>
            </a:r>
          </a:p>
          <a:p>
            <a:pPr latinLnBrk="1"/>
            <a:r>
              <a:rPr lang="en-US" dirty="0"/>
              <a:t>2- The data types of columns must be the same.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 car dealership wants to run a very targeted marketing campaign for its customers.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They want to target customers that has purchased more than three times OR purchased more than $100,000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Provide an analysis and report of customer names, address and phone numbers that helps the marketing team to target these customers:</a:t>
            </a:r>
            <a:endParaRPr lang="en-US" sz="1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422173" cy="458488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SELECT </a:t>
            </a:r>
            <a:r>
              <a:rPr lang="en-US" sz="900" dirty="0" err="1"/>
              <a:t>c.customerNumber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</a:t>
            </a:r>
            <a:r>
              <a:rPr lang="en-US" sz="900" dirty="0"/>
              <a:t> </a:t>
            </a:r>
            <a:r>
              <a:rPr lang="en-US" sz="900" dirty="0" smtClean="0"/>
              <a:t>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COUNT(distinct </a:t>
            </a:r>
            <a:r>
              <a:rPr lang="en-US" sz="900" dirty="0" err="1"/>
              <a:t>orderNumber</a:t>
            </a:r>
            <a:r>
              <a:rPr lang="en-US" sz="900" dirty="0"/>
              <a:t>)  </a:t>
            </a:r>
            <a:r>
              <a:rPr lang="en-US" sz="900" dirty="0" err="1"/>
              <a:t>num_or_amt_of_purchase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FROM customers c INNER JOIN orders 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ON </a:t>
            </a:r>
            <a:r>
              <a:rPr lang="en-US" sz="900" dirty="0" err="1"/>
              <a:t>c.customerNumber</a:t>
            </a:r>
            <a:r>
              <a:rPr lang="en-US" sz="900" dirty="0"/>
              <a:t> = </a:t>
            </a:r>
            <a:r>
              <a:rPr lang="en-US" sz="900" dirty="0" err="1"/>
              <a:t>o.customerNumber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GROUP BY </a:t>
            </a:r>
            <a:r>
              <a:rPr lang="en-US" sz="900" dirty="0" err="1"/>
              <a:t>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HAVING </a:t>
            </a:r>
            <a:r>
              <a:rPr lang="en-US" sz="900" dirty="0" err="1"/>
              <a:t>num_or_amt_of_purchase</a:t>
            </a:r>
            <a:r>
              <a:rPr lang="en-US" sz="900" dirty="0"/>
              <a:t> &gt;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UNION 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SELECT </a:t>
            </a:r>
            <a:r>
              <a:rPr lang="en-US" sz="900" dirty="0" err="1"/>
              <a:t>c.customerNumber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SUM(amount</a:t>
            </a:r>
            <a:r>
              <a:rPr lang="en-US" sz="900" dirty="0"/>
              <a:t>)  </a:t>
            </a:r>
            <a:r>
              <a:rPr lang="en-US" sz="900" dirty="0" err="1"/>
              <a:t>num_or_amt_of_purchase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FROM customers c INNER JOIN payments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ON </a:t>
            </a:r>
            <a:r>
              <a:rPr lang="en-US" sz="900" dirty="0" err="1"/>
              <a:t>c.customerNumber</a:t>
            </a:r>
            <a:r>
              <a:rPr lang="en-US" sz="900" dirty="0"/>
              <a:t> = </a:t>
            </a:r>
            <a:r>
              <a:rPr lang="en-US" sz="900" dirty="0" err="1"/>
              <a:t>p.customerNumber</a:t>
            </a:r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GROUP BY </a:t>
            </a:r>
            <a:r>
              <a:rPr lang="en-US" sz="900" dirty="0" err="1"/>
              <a:t>customerNumber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customerName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phone,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</a:t>
            </a:r>
            <a:r>
              <a:rPr lang="en-US" sz="900" dirty="0" err="1"/>
              <a:t>postalCode</a:t>
            </a:r>
            <a:r>
              <a:rPr lang="en-US" sz="9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       addressLine2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HAVING </a:t>
            </a:r>
            <a:r>
              <a:rPr lang="en-US" sz="900" dirty="0" err="1"/>
              <a:t>num_or_amt_of_purchase</a:t>
            </a:r>
            <a:r>
              <a:rPr lang="en-US" sz="900" dirty="0"/>
              <a:t> &gt; 150000;</a:t>
            </a:r>
            <a:endParaRPr lang="en-US" sz="9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do with SQL (type of commands)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Definition Language (DDL):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database and database objects(e.g. table, functions)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</a:t>
            </a:r>
          </a:p>
          <a:p>
            <a:pPr lvl="0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Manipulation Language (DML):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Select: retrieve date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Insert: add date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Update: change existing data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Delete</a:t>
            </a:r>
          </a:p>
          <a:p>
            <a:pPr lvl="0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Data Control Language (DCL):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 rights to users (Grant and Revoke)</a:t>
            </a:r>
          </a:p>
          <a:p>
            <a:pPr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Transaction Control Language (TCL): </a:t>
            </a:r>
          </a:p>
          <a:p>
            <a:pPr lvl="1">
              <a:lnSpc>
                <a:spcPct val="10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Undo changes (Commit and Rollback)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3C712DA-7020-4547-9B9C-E8CF205EFC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09327" y="2776246"/>
          <a:ext cx="6069149" cy="2313544"/>
        </p:xfrm>
        <a:graphic>
          <a:graphicData uri="http://schemas.openxmlformats.org/drawingml/2006/table">
            <a:tbl>
              <a:tblPr/>
              <a:tblGrid>
                <a:gridCol w="802388">
                  <a:extLst>
                    <a:ext uri="{9D8B030D-6E8A-4147-A177-3AD203B41FA5}">
                      <a16:colId xmlns:a16="http://schemas.microsoft.com/office/drawing/2014/main" xmlns="" val="2573349039"/>
                    </a:ext>
                  </a:extLst>
                </a:gridCol>
                <a:gridCol w="1296141">
                  <a:extLst>
                    <a:ext uri="{9D8B030D-6E8A-4147-A177-3AD203B41FA5}">
                      <a16:colId xmlns:a16="http://schemas.microsoft.com/office/drawing/2014/main" xmlns="" val="646938043"/>
                    </a:ext>
                  </a:extLst>
                </a:gridCol>
                <a:gridCol w="1346154">
                  <a:extLst>
                    <a:ext uri="{9D8B030D-6E8A-4147-A177-3AD203B41FA5}">
                      <a16:colId xmlns:a16="http://schemas.microsoft.com/office/drawing/2014/main" xmlns="" val="1255203078"/>
                    </a:ext>
                  </a:extLst>
                </a:gridCol>
                <a:gridCol w="954350">
                  <a:extLst>
                    <a:ext uri="{9D8B030D-6E8A-4147-A177-3AD203B41FA5}">
                      <a16:colId xmlns:a16="http://schemas.microsoft.com/office/drawing/2014/main" xmlns="" val="710880698"/>
                    </a:ext>
                  </a:extLst>
                </a:gridCol>
                <a:gridCol w="696082">
                  <a:extLst>
                    <a:ext uri="{9D8B030D-6E8A-4147-A177-3AD203B41FA5}">
                      <a16:colId xmlns:a16="http://schemas.microsoft.com/office/drawing/2014/main" xmlns="" val="2164729905"/>
                    </a:ext>
                  </a:extLst>
                </a:gridCol>
                <a:gridCol w="974034">
                  <a:extLst>
                    <a:ext uri="{9D8B030D-6E8A-4147-A177-3AD203B41FA5}">
                      <a16:colId xmlns:a16="http://schemas.microsoft.com/office/drawing/2014/main" xmlns="" val="3651637233"/>
                    </a:ext>
                  </a:extLst>
                </a:gridCol>
              </a:tblGrid>
              <a:tr h="289193"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Emp_no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Birth_date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First_name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Last_name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/>
                        <a:t>Gender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err="1"/>
                        <a:t>Hire_date</a:t>
                      </a:r>
                      <a:endParaRPr lang="en-US" sz="1400" u="sng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1298595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10001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1953-09-02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Facello</a:t>
                      </a:r>
                      <a:endParaRPr lang="en-US" sz="1400" dirty="0"/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1986-06-26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9136053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10002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1964-06-02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Bezalel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Simmel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1985-11-21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4000089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10003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1959-12-03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Parto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Bamford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1986-08-28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3675681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10004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1954-05-01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Chirstian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Koblick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1986-12-01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6374256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10005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1955-01-21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Kyoichi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Maliniak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1989-09-12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693040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10006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1953-04-20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Anneke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Preusig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1989-06-02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4250243"/>
                  </a:ext>
                </a:extLst>
              </a:tr>
              <a:tr h="289193">
                <a:tc>
                  <a:txBody>
                    <a:bodyPr/>
                    <a:lstStyle/>
                    <a:p>
                      <a:r>
                        <a:rPr lang="en-US" sz="1400"/>
                        <a:t>10007</a:t>
                      </a:r>
                    </a:p>
                  </a:txBody>
                  <a:tcPr marL="70463" marR="70463" marT="35233" marB="35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1957-05-23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Tzvetan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Zielinski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1989-02-10</a:t>
                      </a:r>
                    </a:p>
                  </a:txBody>
                  <a:tcPr marL="70463" marR="70463" marT="35233" marB="3523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404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5F073F-4B3E-4693-B780-BBDF1C97D8EF}"/>
              </a:ext>
            </a:extLst>
          </p:cNvPr>
          <p:cNvSpPr txBox="1"/>
          <p:nvPr/>
        </p:nvSpPr>
        <p:spPr>
          <a:xfrm>
            <a:off x="6460435" y="2474845"/>
            <a:ext cx="407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8CEA7D-278C-40C1-AD3F-85851DF0E508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336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Fourth </a:t>
            </a:r>
            <a:r>
              <a:rPr lang="en-CA" b="1" dirty="0"/>
              <a:t>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762441" y="1756281"/>
            <a:ext cx="11236519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You </a:t>
            </a:r>
            <a:r>
              <a:rPr lang="en-US" sz="2400" dirty="0"/>
              <a:t>can have a query inside another query</a:t>
            </a:r>
            <a:r>
              <a:rPr lang="en-US" sz="2400" dirty="0" smtClean="0"/>
              <a:t>! 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SELECT     column_1, column_2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FROM       Table_1	 WHERE    column_2 IN (	SELECT   column_2   </a:t>
            </a:r>
            <a:r>
              <a:rPr lang="en-US" sz="2400" dirty="0"/>
              <a:t>FROM       </a:t>
            </a:r>
            <a:r>
              <a:rPr lang="en-US" sz="2400" dirty="0" smtClean="0"/>
              <a:t>Table_2</a:t>
            </a:r>
            <a:r>
              <a:rPr lang="en-US" sz="2400" dirty="0"/>
              <a:t>						</a:t>
            </a:r>
            <a:r>
              <a:rPr lang="en-US" sz="2400" dirty="0" smtClean="0"/>
              <a:t>	WHERE           condition_1);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 with 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766667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Having</a:t>
            </a:r>
            <a:r>
              <a:rPr lang="en-US" sz="2400" dirty="0" smtClean="0"/>
              <a:t> </a:t>
            </a:r>
            <a:r>
              <a:rPr lang="en-US" sz="2400" dirty="0" smtClean="0"/>
              <a:t>sub queries using IN: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Example:</a:t>
            </a:r>
            <a:r>
              <a:rPr lang="en-US" sz="2200" dirty="0"/>
              <a:t> Find out salary of people that are hired after 2000-01-01?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     </a:t>
            </a:r>
            <a:r>
              <a:rPr lang="en-US" sz="2400" dirty="0" err="1"/>
              <a:t>emp_no</a:t>
            </a:r>
            <a:r>
              <a:rPr lang="en-US" sz="2400" dirty="0"/>
              <a:t>, salary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   </a:t>
            </a:r>
            <a:r>
              <a:rPr lang="en-US" sz="2400" dirty="0" smtClean="0"/>
              <a:t>salaries WHERE    </a:t>
            </a:r>
            <a:r>
              <a:rPr lang="en-US" sz="2400" dirty="0" err="1"/>
              <a:t>emp_no</a:t>
            </a:r>
            <a:r>
              <a:rPr lang="en-US" sz="2400" dirty="0"/>
              <a:t> </a:t>
            </a:r>
            <a:r>
              <a:rPr lang="en-US" sz="2400" dirty="0" smtClean="0"/>
              <a:t>   IN 	(SELECT   </a:t>
            </a:r>
            <a:r>
              <a:rPr lang="en-US" sz="2400" dirty="0" err="1"/>
              <a:t>emp_no</a:t>
            </a:r>
            <a:r>
              <a:rPr lang="en-US" sz="2400" dirty="0"/>
              <a:t>   FROM       employees        				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WHERE            </a:t>
            </a:r>
            <a:r>
              <a:rPr lang="en-US" sz="2400" dirty="0" err="1"/>
              <a:t>hire_date</a:t>
            </a:r>
            <a:r>
              <a:rPr lang="en-US" sz="2400" dirty="0"/>
              <a:t> &gt; '2000-01-01</a:t>
            </a:r>
            <a:r>
              <a:rPr lang="en-US" sz="2400" dirty="0" smtClean="0"/>
              <a:t>’);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if we </a:t>
            </a:r>
            <a:r>
              <a:rPr lang="en-US" sz="2400" dirty="0" smtClean="0"/>
              <a:t>write </a:t>
            </a:r>
            <a:r>
              <a:rPr lang="en-US" sz="2400" dirty="0"/>
              <a:t>this with JOIN instead?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smtClean="0"/>
              <a:t>Queries with EXISTS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You can use sub queries using EXISTS: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Same example</a:t>
            </a:r>
            <a:r>
              <a:rPr lang="en-US" sz="2400" dirty="0"/>
              <a:t>: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SELECT     </a:t>
            </a:r>
            <a:r>
              <a:rPr lang="en-US" sz="2400" dirty="0" err="1"/>
              <a:t>emp_no</a:t>
            </a:r>
            <a:r>
              <a:rPr lang="en-US" sz="2400" dirty="0"/>
              <a:t>, salary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FROM    salaries WHERE    </a:t>
            </a:r>
            <a:r>
              <a:rPr lang="en-US" sz="2400" dirty="0" smtClean="0"/>
              <a:t>EXISTS 	(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					SELECT   </a:t>
            </a:r>
            <a:r>
              <a:rPr lang="en-US" sz="2400" dirty="0" err="1"/>
              <a:t>emp_no</a:t>
            </a:r>
            <a:r>
              <a:rPr lang="en-US" sz="2400" dirty="0"/>
              <a:t>   FROM       employees        						WHERE            </a:t>
            </a:r>
            <a:r>
              <a:rPr lang="en-US" sz="2400" dirty="0" err="1"/>
              <a:t>hire_date</a:t>
            </a:r>
            <a:r>
              <a:rPr lang="en-US" sz="2400" dirty="0"/>
              <a:t> &gt; </a:t>
            </a:r>
            <a:r>
              <a:rPr lang="en-US" sz="2400" dirty="0" smtClean="0"/>
              <a:t>'2000-01-01’						AND      </a:t>
            </a:r>
            <a:r>
              <a:rPr lang="en-US" sz="2400" dirty="0" err="1" smtClean="0"/>
              <a:t>employees.emp_no</a:t>
            </a:r>
            <a:r>
              <a:rPr lang="en-US" sz="2400" dirty="0" smtClean="0"/>
              <a:t> = </a:t>
            </a:r>
            <a:r>
              <a:rPr lang="en-US" sz="2400" dirty="0" err="1" smtClean="0"/>
              <a:t>salaries.emp_no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					);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vs EXISTS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229801" y="19086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812800" y="2056904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EXISTS	tests row values for existence			</a:t>
            </a:r>
            <a:r>
              <a:rPr lang="en-US" sz="2400" b="1" dirty="0" smtClean="0"/>
              <a:t>BUT</a:t>
            </a:r>
            <a:r>
              <a:rPr lang="en-US" sz="2400" dirty="0" smtClean="0"/>
              <a:t>	IN searches among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EXISTS is quicker in retrieving large amount of data	</a:t>
            </a:r>
            <a:r>
              <a:rPr lang="en-US" sz="2400" b="1" dirty="0" smtClean="0"/>
              <a:t>BUT</a:t>
            </a:r>
            <a:r>
              <a:rPr lang="en-US" sz="2400" dirty="0" smtClean="0"/>
              <a:t>	IN is faster with smaller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smtClean="0"/>
              <a:t>Use whichever is </a:t>
            </a:r>
            <a:r>
              <a:rPr lang="en-US" sz="2400" dirty="0" smtClean="0"/>
              <a:t>easier for you to understand</a:t>
            </a:r>
          </a:p>
        </p:txBody>
      </p:sp>
      <p:pic>
        <p:nvPicPr>
          <p:cNvPr id="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Do you remember customers from marketing campaign? (slide 57)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Now find out list of products that those customers have ordered with their number of orders.</a:t>
            </a:r>
            <a:endParaRPr lang="en-US" sz="2400" dirty="0" smtClean="0"/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978009" y="1786097"/>
            <a:ext cx="10422173" cy="494269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Aggregate functions: </a:t>
            </a:r>
            <a:r>
              <a:rPr lang="en-US" sz="2000" dirty="0" smtClean="0"/>
              <a:t>MIN(), MAX(), SUM(), AVG(), </a:t>
            </a:r>
            <a:r>
              <a:rPr lang="en-US" dirty="0"/>
              <a:t>COUNT(), </a:t>
            </a:r>
            <a:r>
              <a:rPr lang="en-US" dirty="0" smtClean="0"/>
              <a:t>COUNT(DISTINCT )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000" dirty="0" smtClean="0"/>
              <a:t>ROUND(), ABS()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smtClean="0"/>
              <a:t>IFNULL()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 smtClean="0"/>
              <a:t>COALESCE()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hlinkClick r:id="rId2"/>
              </a:rPr>
              <a:t>http://www.mysqltutorial.org/mysql-functions.aspx</a:t>
            </a:r>
            <a:endParaRPr lang="en-US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Look at orders table. Retrieve orders table with these additional columns: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1- a column named ‘</a:t>
            </a:r>
            <a:r>
              <a:rPr lang="en-US" sz="2400" dirty="0" err="1" smtClean="0"/>
              <a:t>comment_or_not</a:t>
            </a:r>
            <a:r>
              <a:rPr lang="en-US" sz="2400" dirty="0" smtClean="0"/>
              <a:t>’ </a:t>
            </a:r>
            <a:r>
              <a:rPr lang="en-US" sz="2400" dirty="0" smtClean="0"/>
              <a:t>indicating if there is a comment on the order or not. If yes, show the comment, if not indicate ‘no comment’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 smtClean="0"/>
              <a:t>2- a column named ‘</a:t>
            </a:r>
            <a:r>
              <a:rPr lang="en-US" sz="2400" dirty="0" err="1" smtClean="0"/>
              <a:t>days_to_ship</a:t>
            </a:r>
            <a:r>
              <a:rPr lang="en-US" sz="2400" dirty="0" smtClean="0"/>
              <a:t>’ indicating time between orders date and shipped date (time in days).</a:t>
            </a:r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978009" y="1786097"/>
            <a:ext cx="10422173" cy="494269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200" dirty="0"/>
              <a:t>If you want to change a column value you can use case: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SELECT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emp_no</a:t>
            </a:r>
            <a:r>
              <a:rPr lang="en-US" sz="2000" dirty="0"/>
              <a:t>,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CASE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WHEN	condition_1	THEN	value_1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WHEN	condition_2	THEN	value_2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	ELSE	value_3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END	AS	ALIES,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Last_name</a:t>
            </a:r>
            <a:endParaRPr lang="en-US" sz="20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000" dirty="0"/>
              <a:t>FROM	Table_1</a:t>
            </a:r>
            <a:endParaRPr lang="en-US" sz="22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2200" dirty="0"/>
              <a:t>Find out number of female employees joined after 1995-01-01 and before this date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127761" y="2061081"/>
            <a:ext cx="10839174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By having a newly created column named </a:t>
            </a:r>
            <a:r>
              <a:rPr lang="en-US" sz="2400" dirty="0"/>
              <a:t>‘</a:t>
            </a:r>
            <a:r>
              <a:rPr lang="en-US" sz="2400" dirty="0" err="1"/>
              <a:t>days_to_ship</a:t>
            </a:r>
            <a:r>
              <a:rPr lang="en-US" sz="2400" dirty="0" smtClean="0"/>
              <a:t>’, create another column named ‘</a:t>
            </a:r>
            <a:r>
              <a:rPr lang="en-US" sz="2400" dirty="0" err="1" smtClean="0"/>
              <a:t>shipping_class</a:t>
            </a:r>
            <a:r>
              <a:rPr lang="en-US" sz="2400" dirty="0" smtClean="0"/>
              <a:t>’ indicating: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If </a:t>
            </a:r>
            <a:r>
              <a:rPr lang="en-US" sz="2400" dirty="0"/>
              <a:t>‘</a:t>
            </a:r>
            <a:r>
              <a:rPr lang="en-US" sz="2400" dirty="0" err="1"/>
              <a:t>days_to_ship</a:t>
            </a:r>
            <a:r>
              <a:rPr lang="en-US" sz="2400" dirty="0"/>
              <a:t>’ </a:t>
            </a:r>
            <a:r>
              <a:rPr lang="en-US" sz="2400" dirty="0" smtClean="0"/>
              <a:t> &lt;= 3 days  					=&gt;   ‘Express shipping’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‘</a:t>
            </a:r>
            <a:r>
              <a:rPr lang="en-US" sz="2400" dirty="0" err="1"/>
              <a:t>days_to_ship</a:t>
            </a:r>
            <a:r>
              <a:rPr lang="en-US" sz="2400" dirty="0"/>
              <a:t>’  </a:t>
            </a:r>
            <a:r>
              <a:rPr lang="en-US" sz="2400" dirty="0" smtClean="0"/>
              <a:t>&gt; </a:t>
            </a:r>
            <a:r>
              <a:rPr lang="en-US" sz="2400" dirty="0"/>
              <a:t>3 </a:t>
            </a:r>
            <a:r>
              <a:rPr lang="en-US" sz="2400" dirty="0" smtClean="0"/>
              <a:t>days   &amp;  ‘</a:t>
            </a:r>
            <a:r>
              <a:rPr lang="en-US" sz="2400" dirty="0" err="1"/>
              <a:t>days_to_ship</a:t>
            </a:r>
            <a:r>
              <a:rPr lang="en-US" sz="2400" dirty="0"/>
              <a:t>’ </a:t>
            </a:r>
            <a:r>
              <a:rPr lang="en-US" sz="2400" dirty="0" smtClean="0"/>
              <a:t>&lt;= 15 </a:t>
            </a:r>
            <a:r>
              <a:rPr lang="en-US" sz="2400" dirty="0"/>
              <a:t>days</a:t>
            </a:r>
            <a:r>
              <a:rPr lang="en-US" sz="2400" dirty="0" smtClean="0"/>
              <a:t> 	=&gt;   ‘Regular shipping</a:t>
            </a:r>
            <a:r>
              <a:rPr lang="en-US" sz="24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If ‘</a:t>
            </a:r>
            <a:r>
              <a:rPr lang="en-US" sz="2400" dirty="0" err="1"/>
              <a:t>days_to_ship</a:t>
            </a:r>
            <a:r>
              <a:rPr lang="en-US" sz="2400" dirty="0"/>
              <a:t>’  &gt; </a:t>
            </a:r>
            <a:r>
              <a:rPr lang="en-US" sz="2400" dirty="0" smtClean="0"/>
              <a:t>15 days   					=&gt;   ‘Delayed </a:t>
            </a:r>
            <a:r>
              <a:rPr lang="en-US" sz="2400" dirty="0"/>
              <a:t>shipping’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Others 								=&gt;   ‘Unknown’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/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CA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F8EFBAF-9389-4B84-B03B-6241E813B9A6}"/>
              </a:ext>
            </a:extLst>
          </p:cNvPr>
          <p:cNvSpPr txBox="1">
            <a:spLocks/>
          </p:cNvSpPr>
          <p:nvPr/>
        </p:nvSpPr>
        <p:spPr>
          <a:xfrm>
            <a:off x="288898" y="586409"/>
            <a:ext cx="11903102" cy="2445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are the differences between Spreadsheet and Databases?</a:t>
            </a:r>
            <a:endParaRPr lang="en-CA" sz="3600" dirty="0"/>
          </a:p>
        </p:txBody>
      </p:sp>
      <p:pic>
        <p:nvPicPr>
          <p:cNvPr id="9" name="Picture 2" descr="Image result for database vs spreadsheet">
            <a:extLst>
              <a:ext uri="{FF2B5EF4-FFF2-40B4-BE49-F238E27FC236}">
                <a16:creationId xmlns:a16="http://schemas.microsoft.com/office/drawing/2014/main" xmlns="" id="{C02633D2-2AE4-412D-BB93-B5B90E3A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3592522"/>
            <a:ext cx="6109252" cy="214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A4A44F5-B975-4380-B95A-1EC65CE5EA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2175" y="3753462"/>
          <a:ext cx="4963217" cy="1891968"/>
        </p:xfrm>
        <a:graphic>
          <a:graphicData uri="http://schemas.openxmlformats.org/drawingml/2006/table">
            <a:tbl>
              <a:tblPr/>
              <a:tblGrid>
                <a:gridCol w="656175">
                  <a:extLst>
                    <a:ext uri="{9D8B030D-6E8A-4147-A177-3AD203B41FA5}">
                      <a16:colId xmlns:a16="http://schemas.microsoft.com/office/drawing/2014/main" xmlns="" val="2573349039"/>
                    </a:ext>
                  </a:extLst>
                </a:gridCol>
                <a:gridCol w="1059955">
                  <a:extLst>
                    <a:ext uri="{9D8B030D-6E8A-4147-A177-3AD203B41FA5}">
                      <a16:colId xmlns:a16="http://schemas.microsoft.com/office/drawing/2014/main" xmlns="" val="646938043"/>
                    </a:ext>
                  </a:extLst>
                </a:gridCol>
                <a:gridCol w="1100855">
                  <a:extLst>
                    <a:ext uri="{9D8B030D-6E8A-4147-A177-3AD203B41FA5}">
                      <a16:colId xmlns:a16="http://schemas.microsoft.com/office/drawing/2014/main" xmlns="" val="1255203078"/>
                    </a:ext>
                  </a:extLst>
                </a:gridCol>
                <a:gridCol w="780447">
                  <a:extLst>
                    <a:ext uri="{9D8B030D-6E8A-4147-A177-3AD203B41FA5}">
                      <a16:colId xmlns:a16="http://schemas.microsoft.com/office/drawing/2014/main" xmlns="" val="710880698"/>
                    </a:ext>
                  </a:extLst>
                </a:gridCol>
                <a:gridCol w="569241">
                  <a:extLst>
                    <a:ext uri="{9D8B030D-6E8A-4147-A177-3AD203B41FA5}">
                      <a16:colId xmlns:a16="http://schemas.microsoft.com/office/drawing/2014/main" xmlns="" val="2164729905"/>
                    </a:ext>
                  </a:extLst>
                </a:gridCol>
                <a:gridCol w="796544">
                  <a:extLst>
                    <a:ext uri="{9D8B030D-6E8A-4147-A177-3AD203B41FA5}">
                      <a16:colId xmlns:a16="http://schemas.microsoft.com/office/drawing/2014/main" xmlns="" val="3651637233"/>
                    </a:ext>
                  </a:extLst>
                </a:gridCol>
              </a:tblGrid>
              <a:tr h="236496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Emp_no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Birth_date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First_name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Last_name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/>
                        <a:t>Gender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/>
                        <a:t>Hire_date</a:t>
                      </a:r>
                      <a:endParaRPr lang="en-US" sz="1100" u="none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81298595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10001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1953-09-02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Georgi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Facello</a:t>
                      </a:r>
                      <a:endParaRPr lang="en-US" sz="1100" dirty="0"/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1986-06-26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91360531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10002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1964-06-02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Bezalel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Simmel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1985-11-21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34000089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10003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1959-12-03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Parto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Bamford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1986-08-28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63675681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10004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1954-05-01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Chirstian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Koblick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1986-12-01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96374256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10005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1955-01-21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Kyoichi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Maliniak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1989-09-12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06930403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10006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1953-04-20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Anneke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Preusig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1989-06-02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4250243"/>
                  </a:ext>
                </a:extLst>
              </a:tr>
              <a:tr h="236496">
                <a:tc>
                  <a:txBody>
                    <a:bodyPr/>
                    <a:lstStyle/>
                    <a:p>
                      <a:r>
                        <a:rPr lang="en-US" sz="1100"/>
                        <a:t>10007</a:t>
                      </a:r>
                    </a:p>
                  </a:txBody>
                  <a:tcPr marL="57623" marR="57623" marT="28813" marB="2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1957-05-23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Tzvetan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Zielinski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1989-02-10</a:t>
                      </a:r>
                    </a:p>
                  </a:txBody>
                  <a:tcPr marL="57623" marR="57623" marT="28813" marB="288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640472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125DEFD-DE4F-46D2-AEEE-45264F76E38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53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For inserting new value: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INSERT INTO 	</a:t>
            </a:r>
            <a:r>
              <a:rPr lang="en-US" sz="2400" dirty="0" err="1"/>
              <a:t>table_name</a:t>
            </a:r>
            <a:r>
              <a:rPr lang="en-US" sz="2400" dirty="0"/>
              <a:t>	(columns_1,	columns_2,	…)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VALUES			(value_1,	value_2, 	…);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Orders matter </a:t>
            </a:r>
            <a:r>
              <a:rPr lang="en-US" sz="2400" dirty="0" smtClean="0"/>
              <a:t>her. </a:t>
            </a:r>
            <a:r>
              <a:rPr lang="en-US" sz="2400" dirty="0"/>
              <a:t>Be </a:t>
            </a:r>
            <a:r>
              <a:rPr lang="en-US" sz="2400" dirty="0" smtClean="0"/>
              <a:t>careful!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You can use select statement to insert multiple columns: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INSERT INTO 	</a:t>
            </a:r>
            <a:r>
              <a:rPr lang="en-US" sz="2400" dirty="0" err="1"/>
              <a:t>table_name</a:t>
            </a:r>
            <a:r>
              <a:rPr lang="en-US" sz="2400" dirty="0"/>
              <a:t>	VALUES	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SELECT		columns_1, columns_2, …	FROM 	table_name_2);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4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Updating existing record (row):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UPDATE	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SET		columns_1 = value_1,		column_2 = value_2, 	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	condition_1;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WHERE clause is crucial! (you need to specify which row your particularly want to update)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6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To delete single or multiple rows: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DELETE	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WHERE	condition_1;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13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8402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SQL for Database Interaction:</a:t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b="1" dirty="0" smtClean="0"/>
              <a:t>Fifth Session</a:t>
            </a: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7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Tables (DDL)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948947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NOT NULL Constraint − Ensures that a column cannot have NULL value.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DEFAULT Constraint − Provides a default value for a column when none is specified.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UNIQUE Constraint − Ensures that all values in a column are different.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PRIMARY Key − Uniquely identifies each row/record in a database table.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FOREIGN Key − Uniquely identifies a row/record in any of the given database table.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CHECK Constraint − The CHECK constraint ensures that all the values in a column satisfies certain conditions.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INDEX − Used to create and retrieve data from the database very quickly.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ADBA87B-6FB6-41CB-8EEB-1B725997A482}"/>
              </a:ext>
            </a:extLst>
          </p:cNvPr>
          <p:cNvSpPr txBox="1">
            <a:spLocks/>
          </p:cNvSpPr>
          <p:nvPr/>
        </p:nvSpPr>
        <p:spPr>
          <a:xfrm>
            <a:off x="1229801" y="19086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View is a virtual useful table that is run previously and is accessible to users to avoid writing and running same piece of code multiple times: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CREATE VIEW	</a:t>
            </a:r>
            <a:r>
              <a:rPr lang="en-US" sz="2400" dirty="0" err="1"/>
              <a:t>view_name</a:t>
            </a:r>
            <a:r>
              <a:rPr lang="en-US" sz="2400" dirty="0"/>
              <a:t>   AS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SELECT   column_1, column_2	FROM		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pic>
        <p:nvPicPr>
          <p:cNvPr id="7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Routines are saved, usual, fixed action (or series of actions) and need to be run periodically.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Routines can be either procedure or function: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CREATE PROCEDURE     </a:t>
            </a:r>
            <a:r>
              <a:rPr lang="en-US" sz="1600" dirty="0" err="1"/>
              <a:t>emo_avg_salary_out</a:t>
            </a:r>
            <a:r>
              <a:rPr lang="en-US" sz="1600" dirty="0"/>
              <a:t> (IN </a:t>
            </a:r>
            <a:r>
              <a:rPr lang="en-US" sz="1600" dirty="0" err="1"/>
              <a:t>p_emp_no</a:t>
            </a:r>
            <a:r>
              <a:rPr lang="en-US" sz="1600" dirty="0"/>
              <a:t> INTEGER, OUT </a:t>
            </a:r>
            <a:r>
              <a:rPr lang="en-US" sz="1600" dirty="0" err="1"/>
              <a:t>p_avg_salary</a:t>
            </a:r>
            <a:r>
              <a:rPr lang="en-US" sz="1600" dirty="0"/>
              <a:t> DECIMAL(10,2))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BEGIN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SELECT		AVG(salary)	INTO	</a:t>
            </a:r>
            <a:r>
              <a:rPr lang="en-US" sz="1600" dirty="0" err="1"/>
              <a:t>p_avg_salary</a:t>
            </a:r>
            <a:endParaRPr lang="en-US" sz="1600" dirty="0"/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FROM		salaries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WHERE		</a:t>
            </a:r>
            <a:r>
              <a:rPr lang="en-US" sz="1600" dirty="0" err="1"/>
              <a:t>emp_no</a:t>
            </a:r>
            <a:r>
              <a:rPr lang="en-US" sz="1600" dirty="0"/>
              <a:t> = </a:t>
            </a:r>
            <a:r>
              <a:rPr lang="en-US" sz="1600" dirty="0" err="1"/>
              <a:t>p_emp_no</a:t>
            </a:r>
            <a:r>
              <a:rPr lang="en-US" sz="1600" dirty="0"/>
              <a:t>;</a:t>
            </a:r>
          </a:p>
          <a:p>
            <a:pPr marL="292608" lvl="1" indent="0">
              <a:lnSpc>
                <a:spcPct val="100000"/>
              </a:lnSpc>
              <a:buNone/>
            </a:pPr>
            <a:r>
              <a:rPr lang="en-US" sz="1600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6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</a:t>
            </a:r>
            <a:r>
              <a:rPr lang="en-US" dirty="0"/>
              <a:t>	NoSQL (</a:t>
            </a:r>
            <a:r>
              <a:rPr lang="en-US" dirty="0" err="1"/>
              <a:t>NotOnlySQL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A621FEF-AE6C-4182-959C-C8221D2934B4}"/>
              </a:ext>
            </a:extLst>
          </p:cNvPr>
          <p:cNvSpPr txBox="1">
            <a:spLocks/>
          </p:cNvSpPr>
          <p:nvPr/>
        </p:nvSpPr>
        <p:spPr>
          <a:xfrm>
            <a:off x="1077401" y="1756281"/>
            <a:ext cx="10422173" cy="4584884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Traditional RDBMS limitations: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Not </a:t>
            </a:r>
            <a:r>
              <a:rPr lang="en-US" sz="2400" dirty="0" err="1"/>
              <a:t>optimised</a:t>
            </a:r>
            <a:r>
              <a:rPr lang="en-US" sz="2400" dirty="0"/>
              <a:t> to scale out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Not able to handle unstructured or varied structured data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	Costly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But NoSQL is suitable for high velocity data ingestion and is </a:t>
            </a:r>
            <a:r>
              <a:rPr lang="en-US" sz="2400" b="1" dirty="0"/>
              <a:t>highly distributed</a:t>
            </a:r>
            <a:r>
              <a:rPr lang="en-US" sz="2400" dirty="0"/>
              <a:t>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/>
              <a:t>The most common NoSQL system is MongoDB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hlinkClick r:id="rId2"/>
              </a:rPr>
              <a:t>https://www.youtube.com/watch?v=2yQ9TGFpDuM</a:t>
            </a:r>
            <a:endParaRPr lang="en-US" sz="24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D3337B-6929-40E5-A310-4304CE1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database: Retail 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CCDDC6-AE42-44CD-A8F8-CD4C7736A872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2C99DF-5FD8-49C6-9100-1A86F8B3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16" y="1861015"/>
            <a:ext cx="6190161" cy="4223963"/>
          </a:xfrm>
          <a:prstGeom prst="rect">
            <a:avLst/>
          </a:prstGeom>
        </p:spPr>
      </p:pic>
      <p:pic>
        <p:nvPicPr>
          <p:cNvPr id="6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1083365"/>
            <a:ext cx="9144000" cy="3144462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Thanks!</a:t>
            </a:r>
            <a:br>
              <a:rPr lang="en-CA" b="1" dirty="0"/>
            </a:br>
            <a:r>
              <a:rPr lang="en-CA" sz="2800" b="1" dirty="0"/>
              <a:t>Please provide me your feedback to improve this course</a:t>
            </a:r>
            <a:br>
              <a:rPr lang="en-CA" sz="2800" b="1" dirty="0"/>
            </a:br>
            <a:endParaRPr lang="en-CA" dirty="0"/>
          </a:p>
        </p:txBody>
      </p:sp>
      <p:pic>
        <p:nvPicPr>
          <p:cNvPr id="1028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9" y="4520242"/>
            <a:ext cx="2025451" cy="16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User interface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Open </a:t>
            </a:r>
            <a:r>
              <a:rPr lang="en-US" sz="2800" dirty="0" err="1"/>
              <a:t>employees.sql</a:t>
            </a:r>
            <a:r>
              <a:rPr lang="en-US" sz="2800" dirty="0"/>
              <a:t> and then run it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If your database is in bold, it is a default database. Otherwise, by double clicking on its name it becomes the default.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9CE5B3-BF98-4A26-8FFE-E2A3C11FD743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SELECT:	  First Query!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01" y="1756281"/>
            <a:ext cx="10422173" cy="4584884"/>
          </a:xfrm>
        </p:spPr>
        <p:txBody>
          <a:bodyPr numCol="1">
            <a:normAutofit fontScale="925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Retrieving data is the most common command in SQL specially if you are a data scientist: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	columns_1 , columns_2 , columns_3 		FROM  		Table_1;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all: 	SELECT  	*	FROM 		Table_1;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If the database of table you are selecting from is not the default database, you need to specify database name by: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SELECT 	columns_1 , columns_2 , columns_3 	FROM	 Database_1.Table_1;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4" descr="http://www.lanterninstitute.ca/wp-content/uploads/2017/07/cropped-Lantern-Institute-a-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88" y="161407"/>
            <a:ext cx="1694511" cy="13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0DBF83-6B3A-49FC-B80C-EE98AD681479}"/>
              </a:ext>
            </a:extLst>
          </p:cNvPr>
          <p:cNvSpPr txBox="1"/>
          <p:nvPr/>
        </p:nvSpPr>
        <p:spPr>
          <a:xfrm>
            <a:off x="69574" y="6420678"/>
            <a:ext cx="81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SQL for Database Interaction by Amirsina Eskandarifar</a:t>
            </a: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14845</TotalTime>
  <Words>3475</Words>
  <Application>Microsoft Office PowerPoint</Application>
  <PresentationFormat>Widescreen</PresentationFormat>
  <Paragraphs>1407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Calibri Light</vt:lpstr>
      <vt:lpstr>Retrospect</vt:lpstr>
      <vt:lpstr>SQL for Database Interaction</vt:lpstr>
      <vt:lpstr>Database?!</vt:lpstr>
      <vt:lpstr>SQL?!</vt:lpstr>
      <vt:lpstr>SQL is a Declarative programming Language</vt:lpstr>
      <vt:lpstr>What is the process in RDBMS?</vt:lpstr>
      <vt:lpstr>What we can do with SQL (type of commands)</vt:lpstr>
      <vt:lpstr>Question</vt:lpstr>
      <vt:lpstr>MySQL Workbench</vt:lpstr>
      <vt:lpstr>SELECT:   First Query!</vt:lpstr>
      <vt:lpstr>SELECT DISTINCT</vt:lpstr>
      <vt:lpstr>WHERE: Adding Condition</vt:lpstr>
      <vt:lpstr>WHERE: AND  /  OR</vt:lpstr>
      <vt:lpstr>WHERE: NOT and IN</vt:lpstr>
      <vt:lpstr>WHERE: BETWEEN</vt:lpstr>
      <vt:lpstr>WHERE: LIKE</vt:lpstr>
      <vt:lpstr>WHERE: IS NULL / IS NOT NULL</vt:lpstr>
      <vt:lpstr>WHERE: other comparison operator</vt:lpstr>
      <vt:lpstr>ORDER BY</vt:lpstr>
      <vt:lpstr>LIMIT</vt:lpstr>
      <vt:lpstr>Aggregation</vt:lpstr>
      <vt:lpstr>Aggregation Functions</vt:lpstr>
      <vt:lpstr>Alias</vt:lpstr>
      <vt:lpstr>SQL for Database Interaction:  Second Session</vt:lpstr>
      <vt:lpstr>Last Session</vt:lpstr>
      <vt:lpstr>Example From Last Session</vt:lpstr>
      <vt:lpstr>Example</vt:lpstr>
      <vt:lpstr>GROUP BY</vt:lpstr>
      <vt:lpstr>GROUP BY</vt:lpstr>
      <vt:lpstr>GROUP BY multiple columns</vt:lpstr>
      <vt:lpstr>Example</vt:lpstr>
      <vt:lpstr>HAVING</vt:lpstr>
      <vt:lpstr>WHERE vs HAVING</vt:lpstr>
      <vt:lpstr>WHERE vs HAVING</vt:lpstr>
      <vt:lpstr>Primary Key</vt:lpstr>
      <vt:lpstr>Foreign Key</vt:lpstr>
      <vt:lpstr>Questions?</vt:lpstr>
      <vt:lpstr>Unique Key</vt:lpstr>
      <vt:lpstr>Relational Schemas</vt:lpstr>
      <vt:lpstr>Relational Schemas</vt:lpstr>
      <vt:lpstr>Relational Schemas</vt:lpstr>
      <vt:lpstr>JOIN</vt:lpstr>
      <vt:lpstr>Different Kinds of JOINs</vt:lpstr>
      <vt:lpstr>How to JOIN in SQL</vt:lpstr>
      <vt:lpstr>PowerPoint Presentation</vt:lpstr>
      <vt:lpstr>Notes about JOINs</vt:lpstr>
      <vt:lpstr>Multiple JOINs</vt:lpstr>
      <vt:lpstr>Practice!</vt:lpstr>
      <vt:lpstr>Let’s review the process in SELECT statement</vt:lpstr>
      <vt:lpstr>SQL for Database Interaction:  Third Session</vt:lpstr>
      <vt:lpstr>So far</vt:lpstr>
      <vt:lpstr>Example From Last Session</vt:lpstr>
      <vt:lpstr>Solution</vt:lpstr>
      <vt:lpstr>Let’s Try New Database</vt:lpstr>
      <vt:lpstr>Example</vt:lpstr>
      <vt:lpstr>Solution</vt:lpstr>
      <vt:lpstr>CROSS JOIN</vt:lpstr>
      <vt:lpstr>UNION &amp; UNION ALL</vt:lpstr>
      <vt:lpstr>Example</vt:lpstr>
      <vt:lpstr>Solution</vt:lpstr>
      <vt:lpstr>SQL for Database Interaction:  Fourth Session</vt:lpstr>
      <vt:lpstr>Sub Queries</vt:lpstr>
      <vt:lpstr>Sub Queries with IN</vt:lpstr>
      <vt:lpstr>Sub Queries with EXISTS</vt:lpstr>
      <vt:lpstr>IN vs EXISTS</vt:lpstr>
      <vt:lpstr>Practice</vt:lpstr>
      <vt:lpstr>Functions</vt:lpstr>
      <vt:lpstr>Practice</vt:lpstr>
      <vt:lpstr>CASE</vt:lpstr>
      <vt:lpstr>Practice</vt:lpstr>
      <vt:lpstr>INSERT</vt:lpstr>
      <vt:lpstr>UPDATE</vt:lpstr>
      <vt:lpstr>DELETE</vt:lpstr>
      <vt:lpstr>SQL for Database Interaction:  Fifth Session</vt:lpstr>
      <vt:lpstr>Constraints for Tables (DDL)</vt:lpstr>
      <vt:lpstr>Views</vt:lpstr>
      <vt:lpstr>Routines</vt:lpstr>
      <vt:lpstr>Extra: NoSQL (NotOnlySQL)</vt:lpstr>
      <vt:lpstr>Next database: Retail DB</vt:lpstr>
      <vt:lpstr>Thanks! Please provide me your feedback to improve this course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Tableau</dc:title>
  <dc:creator>Amirsina</dc:creator>
  <cp:lastModifiedBy>Amirsina</cp:lastModifiedBy>
  <cp:revision>159</cp:revision>
  <dcterms:created xsi:type="dcterms:W3CDTF">2018-03-12T20:22:07Z</dcterms:created>
  <dcterms:modified xsi:type="dcterms:W3CDTF">2019-11-25T23:10:23Z</dcterms:modified>
</cp:coreProperties>
</file>