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70" r:id="rId6"/>
    <p:sldId id="259" r:id="rId7"/>
    <p:sldId id="269" r:id="rId8"/>
    <p:sldId id="271" r:id="rId9"/>
    <p:sldId id="272" r:id="rId10"/>
    <p:sldId id="263" r:id="rId11"/>
    <p:sldId id="273" r:id="rId12"/>
    <p:sldId id="267" r:id="rId13"/>
    <p:sldId id="268" r:id="rId14"/>
    <p:sldId id="264" r:id="rId15"/>
    <p:sldId id="274" r:id="rId16"/>
    <p:sldId id="265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47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093EF-B054-41D9-9541-E409E3BD48E6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A53CC-04A9-409E-B861-834A7A13E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21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146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Basically no correlation between USC and CAD of the same increment and tenor. Pearson Coefficient of about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20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Take a small sample from each distribution, perform Welch’s 2-sample t-test, replicate a t-distribution using the t-statistic from the t-test, do QQ plot against a random t-distribution.</a:t>
            </a:r>
          </a:p>
          <a:p>
            <a:r>
              <a:rPr lang="en-CA" dirty="0"/>
              <a:t>If points form a straight line with y=x slope, the distributions between the 2 samples are very similar.</a:t>
            </a:r>
          </a:p>
          <a:p>
            <a:r>
              <a:rPr lang="en-CA" dirty="0"/>
              <a:t>If the slope is same but the line is deviated, the parameters, such as mean and </a:t>
            </a:r>
            <a:r>
              <a:rPr lang="en-CA" dirty="0" err="1"/>
              <a:t>s.d.</a:t>
            </a:r>
            <a:r>
              <a:rPr lang="en-CA" dirty="0"/>
              <a:t>, are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979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979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CAD – 1992 Late September, 3% 1D increment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80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98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Longer tenors tend to be noisier and exhibit more Brownian motion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16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Cute peaks at around +-0.06% and +-0.12&amp;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05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Much more small peaks, looking like periodicity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93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SAME AMOUNT OF SAMPLE POINTS IN EACH DISTRIBUTION, 5000. ---- CAD tends to be more fat-tailed, USD more thin-tailed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96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26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Increasing period of increments tends to increase correlation between the tenors of the same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314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Slightly positive correlation between 1D and 25D increment in each currency, with Pearson Coefficient around 0.2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A53CC-04A9-409E-B861-834A7A13E21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6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4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42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968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74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52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38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96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44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81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6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2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8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94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16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356309-2951-4C68-9278-BE3B5A913302}" type="datetimeFigureOut">
              <a:rPr lang="en-CA" smtClean="0"/>
              <a:t>2019-12-11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0EA1-F386-41C5-8527-B8CD5AD22E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59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4B6F-478D-4EBC-B6BB-889E2736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en-CA" dirty="0"/>
              <a:t>LIBOR Interest Rate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AC48C-A593-487B-BB39-F79ACA5C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algn="just"/>
            <a:r>
              <a:rPr lang="en-CA" dirty="0"/>
              <a:t>DEEP DIVE ANALYSIS</a:t>
            </a:r>
          </a:p>
          <a:p>
            <a:pPr algn="r"/>
            <a:r>
              <a:rPr lang="en-CA" dirty="0"/>
              <a:t>By Alex Yau</a:t>
            </a:r>
          </a:p>
        </p:txBody>
      </p:sp>
    </p:spTree>
    <p:extLst>
      <p:ext uri="{BB962C8B-B14F-4D97-AF65-F5344CB8AC3E}">
        <p14:creationId xmlns:p14="http://schemas.microsoft.com/office/powerpoint/2010/main" val="42372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BB58-D768-4546-8F4E-A20CB09D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CAD </a:t>
            </a:r>
            <a:r>
              <a:rPr lang="en-CA" dirty="0" err="1"/>
              <a:t>Corrplot</a:t>
            </a:r>
            <a:r>
              <a:rPr lang="en-CA" dirty="0"/>
              <a:t> – Increment vs Tenure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E33B9A7-006A-4D76-B0D0-0B7EF5EE1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0" y="1225485"/>
            <a:ext cx="11077519" cy="5632515"/>
          </a:xfrm>
        </p:spPr>
      </p:pic>
    </p:spTree>
    <p:extLst>
      <p:ext uri="{BB962C8B-B14F-4D97-AF65-F5344CB8AC3E}">
        <p14:creationId xmlns:p14="http://schemas.microsoft.com/office/powerpoint/2010/main" val="119256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4C6A-DC44-4CCA-9F6B-1F084DBB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USD </a:t>
            </a:r>
            <a:r>
              <a:rPr lang="en-CA" dirty="0" err="1"/>
              <a:t>Corrplot</a:t>
            </a:r>
            <a:r>
              <a:rPr lang="en-CA" dirty="0"/>
              <a:t> – Increment vs Tenure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BD584AD-AB87-45D7-A307-324BE97E6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4" y="1232588"/>
            <a:ext cx="11063551" cy="5625412"/>
          </a:xfrm>
        </p:spPr>
      </p:pic>
    </p:spTree>
    <p:extLst>
      <p:ext uri="{BB962C8B-B14F-4D97-AF65-F5344CB8AC3E}">
        <p14:creationId xmlns:p14="http://schemas.microsoft.com/office/powerpoint/2010/main" val="398827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C6FE-C25C-4C51-B822-0D3EABBD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Multivariate Correlation Analysis – 1D vs 25D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939B10-A711-4FAD-8FAC-1CDF74DD9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8" y="1149315"/>
            <a:ext cx="11227324" cy="5708685"/>
          </a:xfrm>
        </p:spPr>
      </p:pic>
    </p:spTree>
    <p:extLst>
      <p:ext uri="{BB962C8B-B14F-4D97-AF65-F5344CB8AC3E}">
        <p14:creationId xmlns:p14="http://schemas.microsoft.com/office/powerpoint/2010/main" val="94196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BCFD-E493-4CB2-9129-37B65125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Multivariate Correlation Analysis – USD vs CAD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9EF6A5C-F704-4146-9931-2FFE62FB6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0" y="1150131"/>
            <a:ext cx="11225719" cy="5707869"/>
          </a:xfrm>
        </p:spPr>
      </p:pic>
    </p:spTree>
    <p:extLst>
      <p:ext uri="{BB962C8B-B14F-4D97-AF65-F5344CB8AC3E}">
        <p14:creationId xmlns:p14="http://schemas.microsoft.com/office/powerpoint/2010/main" val="161559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95D6-CFC3-4666-A89E-B25D2FF0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Welch’s 2-Sample T-Test Simulation – 1 Month Tenor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72504D1-E25D-427A-9FBE-D3B196A8D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0" y="1150131"/>
            <a:ext cx="11225719" cy="5707869"/>
          </a:xfrm>
        </p:spPr>
      </p:pic>
    </p:spTree>
    <p:extLst>
      <p:ext uri="{BB962C8B-B14F-4D97-AF65-F5344CB8AC3E}">
        <p14:creationId xmlns:p14="http://schemas.microsoft.com/office/powerpoint/2010/main" val="65979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3EAA-869F-4F34-8DEC-DD313B03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Welch’s 2-Sample T-Test Simulation – 6 Month Tenor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3502593-65F7-4A59-8073-EF4AF1335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" y="1155077"/>
            <a:ext cx="11215991" cy="5702923"/>
          </a:xfrm>
        </p:spPr>
      </p:pic>
    </p:spTree>
    <p:extLst>
      <p:ext uri="{BB962C8B-B14F-4D97-AF65-F5344CB8AC3E}">
        <p14:creationId xmlns:p14="http://schemas.microsoft.com/office/powerpoint/2010/main" val="426151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AFA7-AD75-4F0F-BEFC-EF2C6F5D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Distribution Fitting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A5C21233-8C8D-4E7D-A9BE-35849F683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349"/>
            <a:ext cx="6096000" cy="4158199"/>
          </a:xfr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0D8661D8-3986-41AF-A01B-44C693347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10350"/>
            <a:ext cx="6096002" cy="415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F48337-3653-4A91-89F3-B704D5B8513F}"/>
              </a:ext>
            </a:extLst>
          </p:cNvPr>
          <p:cNvSpPr txBox="1"/>
          <p:nvPr/>
        </p:nvSpPr>
        <p:spPr>
          <a:xfrm>
            <a:off x="2846896" y="5767517"/>
            <a:ext cx="263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85152-98B9-4322-A3A2-E2A093B26C9A}"/>
              </a:ext>
            </a:extLst>
          </p:cNvPr>
          <p:cNvSpPr txBox="1"/>
          <p:nvPr/>
        </p:nvSpPr>
        <p:spPr>
          <a:xfrm>
            <a:off x="9002598" y="5773074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USD</a:t>
            </a:r>
          </a:p>
        </p:txBody>
      </p:sp>
    </p:spTree>
    <p:extLst>
      <p:ext uri="{BB962C8B-B14F-4D97-AF65-F5344CB8AC3E}">
        <p14:creationId xmlns:p14="http://schemas.microsoft.com/office/powerpoint/2010/main" val="420899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2897-EA5C-4EF5-9FE2-FEA93A2A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CAD Observations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FF964EC-DD6C-4F81-8B4A-B1E77F772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1" y="892931"/>
            <a:ext cx="11731557" cy="5965069"/>
          </a:xfrm>
        </p:spPr>
      </p:pic>
    </p:spTree>
    <p:extLst>
      <p:ext uri="{BB962C8B-B14F-4D97-AF65-F5344CB8AC3E}">
        <p14:creationId xmlns:p14="http://schemas.microsoft.com/office/powerpoint/2010/main" val="312755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3D35-34AF-4A4A-AD20-B177604A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USD Observations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FF69923-661B-45E2-A819-1CD9D5546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5" y="897877"/>
            <a:ext cx="11721830" cy="5960123"/>
          </a:xfrm>
        </p:spPr>
      </p:pic>
    </p:spTree>
    <p:extLst>
      <p:ext uri="{BB962C8B-B14F-4D97-AF65-F5344CB8AC3E}">
        <p14:creationId xmlns:p14="http://schemas.microsoft.com/office/powerpoint/2010/main" val="1113677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C91A-5135-4093-A70B-BA4E2685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8C84-DAC7-4681-A9F0-88D5AA05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description for the state variable processes</a:t>
            </a:r>
          </a:p>
          <a:p>
            <a:r>
              <a:rPr lang="en-US" dirty="0"/>
              <a:t>A process of how interest rate derivatives will be priced from these statistical descriptions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954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798A-2DA3-412C-AF28-4A93355F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IR Time series</a:t>
            </a:r>
          </a:p>
        </p:txBody>
      </p:sp>
      <p:pic>
        <p:nvPicPr>
          <p:cNvPr id="15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3FBC8267-5DA0-45B9-9B79-322E2CDD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8"/>
            <a:ext cx="6096000" cy="4158199"/>
          </a:xfr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B4E78184-0F57-4FC9-B44C-07C4B57B6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7239"/>
            <a:ext cx="6095999" cy="41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1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AA56-F12E-419F-B296-587D7C26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IR Histograms and Densities</a:t>
            </a:r>
          </a:p>
        </p:txBody>
      </p:sp>
      <p:pic>
        <p:nvPicPr>
          <p:cNvPr id="5" name="Content Placeholder 4" descr="A picture containing text, map, sitting, large&#10;&#10;Description automatically generated">
            <a:extLst>
              <a:ext uri="{FF2B5EF4-FFF2-40B4-BE49-F238E27FC236}">
                <a16:creationId xmlns:a16="http://schemas.microsoft.com/office/drawing/2014/main" id="{1B0290C5-8E8E-4462-80C7-FE61A5957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" y="1155077"/>
            <a:ext cx="11215991" cy="5702923"/>
          </a:xfrm>
        </p:spPr>
      </p:pic>
    </p:spTree>
    <p:extLst>
      <p:ext uri="{BB962C8B-B14F-4D97-AF65-F5344CB8AC3E}">
        <p14:creationId xmlns:p14="http://schemas.microsoft.com/office/powerpoint/2010/main" val="257838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6A06-1CB4-48F0-99C0-E57101CD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IR 1-Day Increments Time Series</a:t>
            </a:r>
          </a:p>
        </p:txBody>
      </p:sp>
      <p:pic>
        <p:nvPicPr>
          <p:cNvPr id="5" name="Content Placeholder 4" descr="A picture containing screenshot, bunch, photo, different&#10;&#10;Description automatically generated">
            <a:extLst>
              <a:ext uri="{FF2B5EF4-FFF2-40B4-BE49-F238E27FC236}">
                <a16:creationId xmlns:a16="http://schemas.microsoft.com/office/drawing/2014/main" id="{36F2E540-CE58-4B92-AF0D-79F203198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" y="1155077"/>
            <a:ext cx="11215991" cy="5702923"/>
          </a:xfrm>
        </p:spPr>
      </p:pic>
    </p:spTree>
    <p:extLst>
      <p:ext uri="{BB962C8B-B14F-4D97-AF65-F5344CB8AC3E}">
        <p14:creationId xmlns:p14="http://schemas.microsoft.com/office/powerpoint/2010/main" val="305686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C8EA-E2B9-4FD2-9D1C-4BDAEBB7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IR 25-Day Increments Time Series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46E68D-1324-48E5-9B51-551319223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7" y="1149315"/>
            <a:ext cx="11227325" cy="5708685"/>
          </a:xfrm>
        </p:spPr>
      </p:pic>
    </p:spTree>
    <p:extLst>
      <p:ext uri="{BB962C8B-B14F-4D97-AF65-F5344CB8AC3E}">
        <p14:creationId xmlns:p14="http://schemas.microsoft.com/office/powerpoint/2010/main" val="234341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F013-0A8A-4294-A2A9-8FB30A34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IR 1-Day Increment Histograms and Densities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AE4A49D-1408-4E1C-A31D-5E770CB70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5" y="987336"/>
            <a:ext cx="11545889" cy="5870664"/>
          </a:xfrm>
        </p:spPr>
      </p:pic>
    </p:spTree>
    <p:extLst>
      <p:ext uri="{BB962C8B-B14F-4D97-AF65-F5344CB8AC3E}">
        <p14:creationId xmlns:p14="http://schemas.microsoft.com/office/powerpoint/2010/main" val="352856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9DEF-5942-4910-BA96-B7A48489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IR 25-Day Increment Histograms and Densities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0A48456-68CE-4B68-B10D-C78CFF18C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5" y="987336"/>
            <a:ext cx="11545889" cy="5870664"/>
          </a:xfrm>
        </p:spPr>
      </p:pic>
    </p:spTree>
    <p:extLst>
      <p:ext uri="{BB962C8B-B14F-4D97-AF65-F5344CB8AC3E}">
        <p14:creationId xmlns:p14="http://schemas.microsoft.com/office/powerpoint/2010/main" val="366810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EA10-0D10-4A7B-BC6D-01E11927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IR Increment Densities – USD vs CAD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E0F13E73-4ABB-43C4-B0E2-37BB71928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" y="1155077"/>
            <a:ext cx="11215991" cy="5702923"/>
          </a:xfrm>
        </p:spPr>
      </p:pic>
    </p:spTree>
    <p:extLst>
      <p:ext uri="{BB962C8B-B14F-4D97-AF65-F5344CB8AC3E}">
        <p14:creationId xmlns:p14="http://schemas.microsoft.com/office/powerpoint/2010/main" val="237203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BD49-948E-4B14-B82B-89BF3FC4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IR Increment Densities – 1-Day vs 25-Day</a:t>
            </a:r>
            <a:endParaRPr lang="en-CA" sz="3200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DBA4DF-AEE3-4462-82C1-2FD27BF29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3973"/>
            <a:ext cx="6096001" cy="41582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F1790F-C570-47AE-90ED-B236E2B9B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3972"/>
            <a:ext cx="6096003" cy="41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92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12737</TotalTime>
  <Words>331</Words>
  <Application>Microsoft Office PowerPoint</Application>
  <PresentationFormat>Widescreen</PresentationFormat>
  <Paragraphs>49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LIBOR Interest Rate Model</vt:lpstr>
      <vt:lpstr>IR Time series</vt:lpstr>
      <vt:lpstr>IR Histograms and Densities</vt:lpstr>
      <vt:lpstr>IR 1-Day Increments Time Series</vt:lpstr>
      <vt:lpstr>IR 25-Day Increments Time Series</vt:lpstr>
      <vt:lpstr>IR 1-Day Increment Histograms and Densities</vt:lpstr>
      <vt:lpstr>IR 25-Day Increment Histograms and Densities</vt:lpstr>
      <vt:lpstr>IR Increment Densities – USD vs CAD</vt:lpstr>
      <vt:lpstr>IR Increment Densities – 1-Day vs 25-Day</vt:lpstr>
      <vt:lpstr>CAD Corrplot – Increment vs Tenure</vt:lpstr>
      <vt:lpstr>USD Corrplot – Increment vs Tenure</vt:lpstr>
      <vt:lpstr>Multivariate Correlation Analysis – 1D vs 25D</vt:lpstr>
      <vt:lpstr>Multivariate Correlation Analysis – USD vs CAD</vt:lpstr>
      <vt:lpstr>Welch’s 2-Sample T-Test Simulation – 1 Month Tenor</vt:lpstr>
      <vt:lpstr>Welch’s 2-Sample T-Test Simulation – 6 Month Tenor</vt:lpstr>
      <vt:lpstr>Distribution Fitting</vt:lpstr>
      <vt:lpstr>CAD Observations</vt:lpstr>
      <vt:lpstr>USD Observations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Yuh</dc:title>
  <dc:creator>Alex Yau</dc:creator>
  <cp:lastModifiedBy>Alex Yau</cp:lastModifiedBy>
  <cp:revision>18</cp:revision>
  <dcterms:created xsi:type="dcterms:W3CDTF">2019-11-25T23:07:19Z</dcterms:created>
  <dcterms:modified xsi:type="dcterms:W3CDTF">2019-12-19T21:23:54Z</dcterms:modified>
</cp:coreProperties>
</file>