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4" r:id="rId5"/>
    <p:sldId id="271" r:id="rId6"/>
    <p:sldId id="265" r:id="rId7"/>
    <p:sldId id="273" r:id="rId8"/>
    <p:sldId id="269" r:id="rId9"/>
    <p:sldId id="276" r:id="rId10"/>
    <p:sldId id="277" r:id="rId11"/>
    <p:sldId id="270" r:id="rId12"/>
    <p:sldId id="275" r:id="rId13"/>
    <p:sldId id="280" r:id="rId14"/>
    <p:sldId id="278" r:id="rId15"/>
    <p:sldId id="25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Modelling Interest rate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Harpreet Singh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9DDDF-C43D-4A00-8CD7-1FF7AB0B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73" y="1065150"/>
            <a:ext cx="8693950" cy="453262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05DAA7-63A6-4216-85BE-EEE45A417F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" r="32946" b="2799"/>
          <a:stretch/>
        </p:blipFill>
        <p:spPr>
          <a:xfrm>
            <a:off x="3583686" y="5573393"/>
            <a:ext cx="3500020" cy="723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28E8C9-F41B-4864-A401-DBE3148D13C4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9046002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Distribution Fitting: 1Month </a:t>
            </a:r>
            <a:r>
              <a:rPr lang="en-US" sz="2500" dirty="0"/>
              <a:t>(</a:t>
            </a:r>
            <a:r>
              <a:rPr lang="en-US" sz="2500" dirty="0" err="1"/>
              <a:t>norm,lognorm,gamma</a:t>
            </a:r>
            <a:r>
              <a:rPr lang="en-US" sz="2500" dirty="0"/>
              <a:t>)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1148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B694244-C727-44E4-9237-09B26DBC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81" y="1420961"/>
            <a:ext cx="4656283" cy="3566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C1CF3-2E47-4258-9ABD-84A912B7F440}"/>
              </a:ext>
            </a:extLst>
          </p:cNvPr>
          <p:cNvSpPr txBox="1">
            <a:spLocks/>
          </p:cNvSpPr>
          <p:nvPr/>
        </p:nvSpPr>
        <p:spPr>
          <a:xfrm>
            <a:off x="704807" y="194144"/>
            <a:ext cx="10058400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PCA:1Day </a:t>
            </a:r>
            <a:r>
              <a:rPr lang="en-US" sz="2100" dirty="0"/>
              <a:t>(USD)</a:t>
            </a:r>
            <a:endParaRPr lang="en-CA" sz="2100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12C76A4-86B3-4E92-9FCA-42DECDE73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2" y="1260253"/>
            <a:ext cx="4768811" cy="38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8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FC86620-C904-4741-A5F3-D4900E48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27" y="1428551"/>
            <a:ext cx="4790824" cy="35953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71A3CF4-1E80-496B-A269-0C00EE0D2137}"/>
              </a:ext>
            </a:extLst>
          </p:cNvPr>
          <p:cNvSpPr txBox="1">
            <a:spLocks/>
          </p:cNvSpPr>
          <p:nvPr/>
        </p:nvSpPr>
        <p:spPr>
          <a:xfrm>
            <a:off x="704807" y="194144"/>
            <a:ext cx="10058400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PCA:1Month </a:t>
            </a:r>
            <a:r>
              <a:rPr lang="en-US" sz="2100" dirty="0"/>
              <a:t>(USD)</a:t>
            </a:r>
            <a:endParaRPr lang="en-CA" sz="2100" dirty="0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3B67DBE-ADA3-4755-B703-E48A77985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99" y="1428551"/>
            <a:ext cx="4702305" cy="37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AD6EC-A895-4E28-B31E-029D7A43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33" y="702854"/>
            <a:ext cx="6808551" cy="50961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821075-866B-4C7F-9386-1A49B77D63F7}"/>
              </a:ext>
            </a:extLst>
          </p:cNvPr>
          <p:cNvSpPr txBox="1">
            <a:spLocks/>
          </p:cNvSpPr>
          <p:nvPr/>
        </p:nvSpPr>
        <p:spPr>
          <a:xfrm>
            <a:off x="704807" y="194144"/>
            <a:ext cx="10058400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Vasicek Model: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33865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FCD41-A085-4CE0-A9B3-30D2A1D8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4" y="5394883"/>
            <a:ext cx="10648327" cy="869442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82C905-7171-42BF-A2DD-1790735B8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96449"/>
            <a:ext cx="5486400" cy="43357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0B1DEF-81F3-4468-9C8C-E9E6183E9FCF}"/>
              </a:ext>
            </a:extLst>
          </p:cNvPr>
          <p:cNvSpPr txBox="1">
            <a:spLocks/>
          </p:cNvSpPr>
          <p:nvPr/>
        </p:nvSpPr>
        <p:spPr>
          <a:xfrm>
            <a:off x="704807" y="194144"/>
            <a:ext cx="10058400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Vasicek Model: </a:t>
            </a:r>
            <a:r>
              <a:rPr lang="en-US" sz="2500" dirty="0" err="1"/>
              <a:t>Parameter_estimation</a:t>
            </a:r>
            <a:r>
              <a:rPr lang="en-US" sz="2500" dirty="0"/>
              <a:t> </a:t>
            </a:r>
            <a:r>
              <a:rPr lang="en-US" sz="2100" dirty="0"/>
              <a:t>(library("SMFI5"))</a:t>
            </a:r>
          </a:p>
          <a:p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42035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617C9-9B2C-47D9-B64C-A26790A7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7" y="878414"/>
            <a:ext cx="9784466" cy="51011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43F885-DDE5-484E-B18E-CA896AAD050E}"/>
              </a:ext>
            </a:extLst>
          </p:cNvPr>
          <p:cNvSpPr txBox="1">
            <a:spLocks/>
          </p:cNvSpPr>
          <p:nvPr/>
        </p:nvSpPr>
        <p:spPr>
          <a:xfrm>
            <a:off x="704807" y="194144"/>
            <a:ext cx="10058400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Vasicek Model: </a:t>
            </a:r>
            <a:r>
              <a:rPr lang="en-US" sz="2500" dirty="0"/>
              <a:t>Simulation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93967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30A786-697C-42E7-ACC3-A254817DE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2712180"/>
            <a:ext cx="100584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225" y="1899493"/>
            <a:ext cx="38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oxima Nova Light" charset="0"/>
                <a:ea typeface="Proxima Nova Light" charset="0"/>
                <a:cs typeface="Proxima Nova Light" charset="0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4988" y="2114937"/>
            <a:ext cx="338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latin typeface="Proxima Nova" charset="0"/>
                <a:ea typeface="Proxima Nova" charset="0"/>
                <a:cs typeface="Proxima Nova" charset="0"/>
              </a:rPr>
              <a:t>Overall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73115" y="2148841"/>
            <a:ext cx="0" cy="892098"/>
          </a:xfrm>
          <a:prstGeom prst="line">
            <a:avLst/>
          </a:prstGeom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8588" y="1899493"/>
            <a:ext cx="38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oxima Nova Light" charset="0"/>
                <a:ea typeface="Proxima Nova Light" charset="0"/>
                <a:cs typeface="Proxima Nova Light" charset="0"/>
              </a:rPr>
              <a:t>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80204" y="2148841"/>
            <a:ext cx="0" cy="892098"/>
          </a:xfrm>
          <a:prstGeom prst="line">
            <a:avLst/>
          </a:prstGeom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2077" y="2822823"/>
            <a:ext cx="2877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roxima Nova Thin" charset="0"/>
                <a:ea typeface="Proxima Nova Thin" charset="0"/>
                <a:cs typeface="Proxima Nova Thin" charset="0"/>
              </a:rPr>
              <a:t>Involves data cleaning and stationing.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2077" y="2114937"/>
            <a:ext cx="338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latin typeface="Proxima Nova" charset="0"/>
                <a:ea typeface="Proxima Nova" charset="0"/>
                <a:cs typeface="Proxima Nova" charset="0"/>
              </a:rPr>
              <a:t>Data preprocessing.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99" y="3906712"/>
            <a:ext cx="38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oxima Nova Light" charset="0"/>
                <a:ea typeface="Proxima Nova Light" charset="0"/>
                <a:cs typeface="Proxima Nova Light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4988" y="4122156"/>
            <a:ext cx="4007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latin typeface="Proxima Nova" charset="0"/>
                <a:ea typeface="Proxima Nova" charset="0"/>
                <a:cs typeface="Proxima Nova" charset="0"/>
              </a:rPr>
              <a:t>PCA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73115" y="4156060"/>
            <a:ext cx="0" cy="892098"/>
          </a:xfrm>
          <a:prstGeom prst="line">
            <a:avLst/>
          </a:prstGeom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4988" y="4830042"/>
            <a:ext cx="287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roxima Nova Thin" charset="0"/>
                <a:ea typeface="Proxima Nova Thin" charset="0"/>
                <a:cs typeface="Proxima Nova Thin" charset="0"/>
              </a:rPr>
              <a:t>Search for Principal Components that describe our multi-dimensional data.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0581" y="3906712"/>
            <a:ext cx="38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oxima Nova Light" charset="0"/>
                <a:ea typeface="Proxima Nova Light" charset="0"/>
                <a:cs typeface="Proxima Nova Light" charset="0"/>
              </a:rPr>
              <a:t>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80204" y="4156060"/>
            <a:ext cx="0" cy="892098"/>
          </a:xfrm>
          <a:prstGeom prst="line">
            <a:avLst/>
          </a:prstGeom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077" y="4830042"/>
            <a:ext cx="287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roxima Nova Thin" charset="0"/>
                <a:ea typeface="Proxima Nova Thin" charset="0"/>
                <a:cs typeface="Proxima Nova Thin" charset="0"/>
              </a:rPr>
              <a:t>Extracting Vasicek model parameters and simulating future short rates based on them,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2077" y="4122156"/>
            <a:ext cx="338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latin typeface="Proxima Nova" charset="0"/>
                <a:ea typeface="Proxima Nova" charset="0"/>
                <a:cs typeface="Proxima Nova" charset="0"/>
              </a:rPr>
              <a:t>Vasicek</a:t>
            </a:r>
            <a:r>
              <a:rPr lang="en-CA" sz="1600" b="1" spc="300" dirty="0">
                <a:latin typeface="Proxima Nova" charset="0"/>
                <a:ea typeface="Proxima Nova" charset="0"/>
                <a:cs typeface="Proxima Nova" charset="0"/>
              </a:rPr>
              <a:t> model</a:t>
            </a:r>
            <a:endParaRPr lang="en-CA" dirty="0"/>
          </a:p>
          <a:p>
            <a:r>
              <a:rPr lang="en-US" sz="1600" b="1" spc="300" dirty="0">
                <a:latin typeface="Proxima Nova" charset="0"/>
                <a:ea typeface="Proxima Nova" charset="0"/>
                <a:cs typeface="Proxima Nova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99" y="512763"/>
            <a:ext cx="264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latin typeface="Proxima Nova" charset="0"/>
                <a:ea typeface="Proxima Nova" charset="0"/>
                <a:cs typeface="Proxima Nova" charset="0"/>
              </a:rPr>
              <a:t>OUTLOOK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9092" y="1770291"/>
            <a:ext cx="38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oxima Nova Light" charset="0"/>
                <a:ea typeface="Proxima Nova Light" charset="0"/>
                <a:cs typeface="Proxima Nova Light" charset="0"/>
              </a:rPr>
              <a:t>3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818715" y="2019639"/>
            <a:ext cx="0" cy="892098"/>
          </a:xfrm>
          <a:prstGeom prst="line">
            <a:avLst/>
          </a:prstGeom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0588" y="2693621"/>
            <a:ext cx="2877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roxima Nova Thin" charset="0"/>
                <a:ea typeface="Proxima Nova Thin" charset="0"/>
                <a:cs typeface="Proxima Nova Thin" charset="0"/>
              </a:rPr>
              <a:t>Here, we will look at bunch of probability distribution functions and see which fits best to our data.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30588" y="1985735"/>
            <a:ext cx="338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latin typeface="Proxima Nova" charset="0"/>
                <a:ea typeface="Proxima Nova" charset="0"/>
                <a:cs typeface="Proxima Nova" charset="0"/>
              </a:rPr>
              <a:t>Distribution fitting</a:t>
            </a:r>
          </a:p>
        </p:txBody>
      </p:sp>
    </p:spTree>
    <p:extLst>
      <p:ext uri="{BB962C8B-B14F-4D97-AF65-F5344CB8AC3E}">
        <p14:creationId xmlns:p14="http://schemas.microsoft.com/office/powerpoint/2010/main" val="75025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BB89777-08A9-4E8B-B415-13D659E9B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8957" y="1398814"/>
            <a:ext cx="3145971" cy="31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DC07E6-A82E-4CF0-A60C-F465D800A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922723"/>
            <a:ext cx="5106489" cy="5404435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8909D7-BD69-4AB9-B03B-76B3E1B5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80" y="922723"/>
            <a:ext cx="5106489" cy="54044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95F79-80B9-4BA6-A7EC-0EEA5A377928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4635785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Overall: </a:t>
            </a:r>
            <a:r>
              <a:rPr lang="en-US" sz="2500" dirty="0"/>
              <a:t>(30_year_plot)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418112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AC5DA-43DD-4DF2-8CAD-9BE71BE4F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2" r="1575" b="49522"/>
          <a:stretch/>
        </p:blipFill>
        <p:spPr>
          <a:xfrm>
            <a:off x="10053022" y="2142673"/>
            <a:ext cx="986117" cy="2823774"/>
          </a:xfrm>
          <a:prstGeom prst="rect">
            <a:avLst/>
          </a:prstGeom>
        </p:spPr>
      </p:pic>
      <p:pic>
        <p:nvPicPr>
          <p:cNvPr id="7" name="Picture 6" descr="A picture containing outdoor, light, street, traffic&#10;&#10;Description automatically generated">
            <a:extLst>
              <a:ext uri="{FF2B5EF4-FFF2-40B4-BE49-F238E27FC236}">
                <a16:creationId xmlns:a16="http://schemas.microsoft.com/office/drawing/2014/main" id="{789B52EC-4A75-49EB-A163-E8F5FA23C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1521389"/>
            <a:ext cx="9574649" cy="4814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C7B7FA-66E5-4EDA-AEF2-3A814697C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10" y="1077263"/>
            <a:ext cx="4115157" cy="28958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5898C9B-9D6A-4490-9B49-C1A4E29AC17B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4635785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Overall: </a:t>
            </a:r>
            <a:r>
              <a:rPr lang="en-US" sz="2500" dirty="0"/>
              <a:t>(3D_plot)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5408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different, various, table&#10;&#10;Description automatically generated">
            <a:extLst>
              <a:ext uri="{FF2B5EF4-FFF2-40B4-BE49-F238E27FC236}">
                <a16:creationId xmlns:a16="http://schemas.microsoft.com/office/drawing/2014/main" id="{444A98EB-AE77-4277-B331-3AA912E81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5" y="1586484"/>
            <a:ext cx="5280660" cy="397764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475E7-5B41-4BEE-B7E3-6A00CB144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206" r="6505"/>
          <a:stretch/>
        </p:blipFill>
        <p:spPr>
          <a:xfrm>
            <a:off x="6839712" y="1616426"/>
            <a:ext cx="4120896" cy="40299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0D0DEE1-2612-4EA9-B97D-EACF0229EF82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8154751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Overall: </a:t>
            </a:r>
            <a:r>
              <a:rPr lang="en-US" sz="2900" dirty="0"/>
              <a:t>USD_1_Year </a:t>
            </a:r>
            <a:r>
              <a:rPr lang="en-US" sz="2500" dirty="0"/>
              <a:t>(Histogram)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329837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7CBAA5-DB3A-450D-90E5-D5997348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" b="-1"/>
          <a:stretch/>
        </p:blipFill>
        <p:spPr>
          <a:xfrm>
            <a:off x="1396494" y="1354119"/>
            <a:ext cx="8255133" cy="2344495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B74C284-7550-4255-8FB2-FED618AD3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4" y="3517970"/>
            <a:ext cx="8339194" cy="224826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3E460E3-14BC-41F5-ADF7-EB4EE3364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16" y="1978730"/>
            <a:ext cx="899160" cy="30784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96F7656-71EA-45B9-A1A8-EFB04E177BFC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8154751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Data_preprocessing</a:t>
            </a:r>
            <a:r>
              <a:rPr lang="en-US" sz="3200" dirty="0"/>
              <a:t>:</a:t>
            </a:r>
            <a:r>
              <a:rPr lang="en-US" sz="1800" dirty="0"/>
              <a:t> </a:t>
            </a:r>
            <a:r>
              <a:rPr lang="en-US" sz="2500" dirty="0"/>
              <a:t>Stationing.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33772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3E460E3-14BC-41F5-ADF7-EB4EE3364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16" y="1978730"/>
            <a:ext cx="899160" cy="307848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3F1CA-7FAD-4396-BB72-64EFDB311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3" y="1426464"/>
            <a:ext cx="7845043" cy="22050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5552C-8617-41B5-B741-10B2E38CF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92" y="3624834"/>
            <a:ext cx="7845043" cy="23556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3C1EA1-B1B2-4089-9D27-4EC3A9897F27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8154751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Data_preprocessing</a:t>
            </a:r>
            <a:r>
              <a:rPr lang="en-US" sz="3200" dirty="0"/>
              <a:t>:</a:t>
            </a:r>
            <a:r>
              <a:rPr lang="en-US" sz="1800" dirty="0"/>
              <a:t> </a:t>
            </a:r>
            <a:r>
              <a:rPr lang="en-US" sz="2500" dirty="0"/>
              <a:t>Stationing.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19616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hanging, different, group, large&#10;&#10;Description automatically generated">
            <a:extLst>
              <a:ext uri="{FF2B5EF4-FFF2-40B4-BE49-F238E27FC236}">
                <a16:creationId xmlns:a16="http://schemas.microsoft.com/office/drawing/2014/main" id="{8A296207-9C8B-4C35-8559-D01E2F15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48" y="1283453"/>
            <a:ext cx="5082470" cy="44159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97D596-2CA9-4ACE-9FBC-BF36A7B6B269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8154751" cy="7023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Data_preprocessing</a:t>
            </a:r>
            <a:r>
              <a:rPr lang="en-US" sz="3200"/>
              <a:t>:</a:t>
            </a:r>
            <a:r>
              <a:rPr lang="en-US" sz="1800"/>
              <a:t> </a:t>
            </a:r>
            <a:r>
              <a:rPr lang="en-US" sz="2500"/>
              <a:t>USD </a:t>
            </a:r>
            <a:r>
              <a:rPr lang="en-US" sz="2500" dirty="0" err="1"/>
              <a:t>corrplot</a:t>
            </a:r>
            <a:r>
              <a:rPr lang="en-US" sz="2500" dirty="0"/>
              <a:t>.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8576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6E0F05-AC55-4EAD-AC83-2D6127A5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67" y="1089534"/>
            <a:ext cx="8693950" cy="4532627"/>
          </a:xfrm>
          <a:prstGeom prst="rect">
            <a:avLst/>
          </a:prstGeom>
        </p:spPr>
      </p:pic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38A93DBE-9C40-4976-83E8-3C87AB69EC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29" b="-8526"/>
          <a:stretch/>
        </p:blipFill>
        <p:spPr>
          <a:xfrm>
            <a:off x="3608070" y="5615178"/>
            <a:ext cx="3429338" cy="7856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17723D-AE64-4D54-B3F1-9B8794576946}"/>
              </a:ext>
            </a:extLst>
          </p:cNvPr>
          <p:cNvSpPr txBox="1">
            <a:spLocks/>
          </p:cNvSpPr>
          <p:nvPr/>
        </p:nvSpPr>
        <p:spPr>
          <a:xfrm>
            <a:off x="723031" y="220418"/>
            <a:ext cx="8154751" cy="7023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Distribution Fitting: 1Day </a:t>
            </a:r>
            <a:r>
              <a:rPr lang="en-US" sz="2500" dirty="0"/>
              <a:t>(</a:t>
            </a:r>
            <a:r>
              <a:rPr lang="en-US" sz="2500" dirty="0" err="1"/>
              <a:t>norm,lognorm,gamma</a:t>
            </a:r>
            <a:r>
              <a:rPr lang="en-US" sz="2500" dirty="0"/>
              <a:t>)</a:t>
            </a:r>
            <a:endParaRPr lang="en-CA" sz="2500" dirty="0"/>
          </a:p>
        </p:txBody>
      </p:sp>
    </p:spTree>
    <p:extLst>
      <p:ext uri="{BB962C8B-B14F-4D97-AF65-F5344CB8AC3E}">
        <p14:creationId xmlns:p14="http://schemas.microsoft.com/office/powerpoint/2010/main" val="29464506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169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Proxima Nova</vt:lpstr>
      <vt:lpstr>Proxima Nova Light</vt:lpstr>
      <vt:lpstr>Proxima Nova Thin</vt:lpstr>
      <vt:lpstr>1_RetrospectVTI</vt:lpstr>
      <vt:lpstr>Modelling Interest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2019-11-19T03:21:06Z</dcterms:created>
  <dcterms:modified xsi:type="dcterms:W3CDTF">2019-11-20T00:53:49Z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2019-11-08T21:52:34.2033100Z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650bdd29-1679-4654-880e-89255cc4a6d5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