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3" r:id="rId7"/>
    <p:sldId id="260" r:id="rId8"/>
    <p:sldId id="268" r:id="rId9"/>
    <p:sldId id="261" r:id="rId10"/>
    <p:sldId id="265" r:id="rId11"/>
    <p:sldId id="273" r:id="rId12"/>
    <p:sldId id="274" r:id="rId13"/>
    <p:sldId id="272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599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712-7199-B44C-BEEB-F47B9D370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in R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F0955-B15D-C54B-9982-34F55E21A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: Hamed Zakeri </a:t>
            </a:r>
          </a:p>
          <a:p>
            <a:r>
              <a:rPr lang="en-US" dirty="0"/>
              <a:t>Supervisor: </a:t>
            </a:r>
            <a:r>
              <a:rPr lang="en-CA" dirty="0">
                <a:effectLst/>
              </a:rPr>
              <a:t>Dr. Dmitry </a:t>
            </a:r>
            <a:r>
              <a:rPr lang="en-CA" dirty="0" err="1">
                <a:effectLst/>
              </a:rPr>
              <a:t>Vyushin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AFBA-2D45-8A44-8701-01F6FE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99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Distribution Fit Assessment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7EA82-59F1-A344-91BA-21074BFFE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92" y="1521317"/>
            <a:ext cx="8225616" cy="4301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5B4B43-B475-EC4C-9315-20F8AE8DEE05}"/>
              </a:ext>
            </a:extLst>
          </p:cNvPr>
          <p:cNvSpPr txBox="1"/>
          <p:nvPr/>
        </p:nvSpPr>
        <p:spPr>
          <a:xfrm>
            <a:off x="2921875" y="6138041"/>
            <a:ext cx="773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Shapiro-Wilk test of normality </a:t>
            </a:r>
            <a:r>
              <a:rPr lang="en-CA" dirty="0">
                <a:sym typeface="Wingdings" pitchFamily="2" charset="2"/>
              </a:rPr>
              <a:t> </a:t>
            </a:r>
            <a:r>
              <a:rPr lang="en-CA" dirty="0"/>
              <a:t> p-values &lt;&lt; 0.01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D37F-762C-EF48-A545-BB20FE19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07"/>
            <a:ext cx="9905998" cy="1905000"/>
          </a:xfrm>
        </p:spPr>
        <p:txBody>
          <a:bodyPr/>
          <a:lstStyle/>
          <a:p>
            <a:r>
              <a:rPr lang="en-US" dirty="0"/>
              <a:t>Fitting distributions on shorter time period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426B8-5C7A-B34D-AE4D-3CB806AB4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69" y="1702676"/>
            <a:ext cx="8975834" cy="4267199"/>
          </a:xfrm>
        </p:spPr>
      </p:pic>
    </p:spTree>
    <p:extLst>
      <p:ext uri="{BB962C8B-B14F-4D97-AF65-F5344CB8AC3E}">
        <p14:creationId xmlns:p14="http://schemas.microsoft.com/office/powerpoint/2010/main" val="219043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F440-DAE9-0B4C-8AC7-C2848B27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49" y="114300"/>
            <a:ext cx="10377925" cy="1905000"/>
          </a:xfrm>
        </p:spPr>
        <p:txBody>
          <a:bodyPr/>
          <a:lstStyle/>
          <a:p>
            <a:pPr algn="ctr"/>
            <a:r>
              <a:rPr lang="en-US" dirty="0"/>
              <a:t>Assessing Fitted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B53BF-4B1F-4C40-BB4B-F83F824F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412" y="1397401"/>
            <a:ext cx="9709998" cy="5003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D0A89-9ACD-EC4D-A391-ECBE3313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12" y="1397401"/>
            <a:ext cx="9709998" cy="49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11D7-1EAB-104D-8EAC-C9B35206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70" y="189187"/>
            <a:ext cx="11361683" cy="1905000"/>
          </a:xfrm>
        </p:spPr>
        <p:txBody>
          <a:bodyPr/>
          <a:lstStyle/>
          <a:p>
            <a:r>
              <a:rPr lang="en-US" dirty="0"/>
              <a:t>Standard deviation : 1-Day and 25-Day increment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6397EA7-E850-114D-AB1D-F3EB50888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39754"/>
              </p:ext>
            </p:extLst>
          </p:nvPr>
        </p:nvGraphicFramePr>
        <p:xfrm>
          <a:off x="1250730" y="1881352"/>
          <a:ext cx="96905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08">
                  <a:extLst>
                    <a:ext uri="{9D8B030D-6E8A-4147-A177-3AD203B41FA5}">
                      <a16:colId xmlns:a16="http://schemas.microsoft.com/office/drawing/2014/main" val="2976432384"/>
                    </a:ext>
                  </a:extLst>
                </a:gridCol>
                <a:gridCol w="893379">
                  <a:extLst>
                    <a:ext uri="{9D8B030D-6E8A-4147-A177-3AD203B41FA5}">
                      <a16:colId xmlns:a16="http://schemas.microsoft.com/office/drawing/2014/main" val="1884620146"/>
                    </a:ext>
                  </a:extLst>
                </a:gridCol>
                <a:gridCol w="861849">
                  <a:extLst>
                    <a:ext uri="{9D8B030D-6E8A-4147-A177-3AD203B41FA5}">
                      <a16:colId xmlns:a16="http://schemas.microsoft.com/office/drawing/2014/main" val="1411972783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3316370323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031308104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2734342477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14810400"/>
                    </a:ext>
                  </a:extLst>
                </a:gridCol>
                <a:gridCol w="893379">
                  <a:extLst>
                    <a:ext uri="{9D8B030D-6E8A-4147-A177-3AD203B41FA5}">
                      <a16:colId xmlns:a16="http://schemas.microsoft.com/office/drawing/2014/main" val="2983992202"/>
                    </a:ext>
                  </a:extLst>
                </a:gridCol>
                <a:gridCol w="1114097">
                  <a:extLst>
                    <a:ext uri="{9D8B030D-6E8A-4147-A177-3AD203B41FA5}">
                      <a16:colId xmlns:a16="http://schemas.microsoft.com/office/drawing/2014/main" val="2555227381"/>
                    </a:ext>
                  </a:extLst>
                </a:gridCol>
              </a:tblGrid>
              <a:tr h="7866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Tenor - Increment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1M - 1D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3M - 1D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6M – 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M-1D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1M - 25D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3M -25D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6M-25D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12M - 25D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85651"/>
                  </a:ext>
                </a:extLst>
              </a:tr>
              <a:tr h="537671">
                <a:tc>
                  <a:txBody>
                    <a:bodyPr/>
                    <a:lstStyle/>
                    <a:p>
                      <a:r>
                        <a:rPr lang="en-US" dirty="0"/>
                        <a:t>CAD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66471"/>
                  </a:ext>
                </a:extLst>
              </a:tr>
              <a:tr h="504497">
                <a:tc>
                  <a:txBody>
                    <a:bodyPr/>
                    <a:lstStyle/>
                    <a:p>
                      <a:r>
                        <a:rPr lang="en-US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252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CA7465-B69D-0447-9DF5-E2AFCE747486}"/>
              </a:ext>
            </a:extLst>
          </p:cNvPr>
          <p:cNvSpPr txBox="1"/>
          <p:nvPr/>
        </p:nvSpPr>
        <p:spPr>
          <a:xfrm>
            <a:off x="1412052" y="4014952"/>
            <a:ext cx="936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F-TEST to compare two Variances. </a:t>
            </a:r>
            <a:r>
              <a:rPr lang="en-CA" dirty="0"/>
              <a:t>Null hypothesis is that the ratio of the variances of the populations from which samples were drawn</a:t>
            </a:r>
            <a:r>
              <a:rPr lang="en-US" dirty="0"/>
              <a:t> is equal to 1.</a:t>
            </a:r>
          </a:p>
        </p:txBody>
      </p:sp>
    </p:spTree>
    <p:extLst>
      <p:ext uri="{BB962C8B-B14F-4D97-AF65-F5344CB8AC3E}">
        <p14:creationId xmlns:p14="http://schemas.microsoft.com/office/powerpoint/2010/main" val="231126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5E69-B09A-9A44-8787-68CF01FD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187"/>
            <a:ext cx="9905998" cy="1905000"/>
          </a:xfrm>
        </p:spPr>
        <p:txBody>
          <a:bodyPr/>
          <a:lstStyle/>
          <a:p>
            <a:pPr algn="ctr"/>
            <a:r>
              <a:rPr lang="en-CA" dirty="0">
                <a:effectLst/>
              </a:rPr>
              <a:t>correlation matrix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F9920-8CA8-B848-A832-72E129C73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841" y="2094187"/>
            <a:ext cx="4239884" cy="41963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3B192-F3E1-9D4D-874F-72A410C0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28" y="2094186"/>
            <a:ext cx="4239883" cy="41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BA64-39F7-5D47-9521-BD384AC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187"/>
            <a:ext cx="9547608" cy="1030014"/>
          </a:xfrm>
        </p:spPr>
        <p:txBody>
          <a:bodyPr/>
          <a:lstStyle/>
          <a:p>
            <a:pPr algn="ctr"/>
            <a:r>
              <a:rPr lang="en-CA" dirty="0">
                <a:effectLst/>
              </a:rPr>
              <a:t>principal component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B6361-CF42-C649-8249-A7520DB0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21" y="1405759"/>
            <a:ext cx="6049591" cy="3639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2758F-F9ED-8745-8BED-DDA346D9DA77}"/>
              </a:ext>
            </a:extLst>
          </p:cNvPr>
          <p:cNvSpPr txBox="1"/>
          <p:nvPr/>
        </p:nvSpPr>
        <p:spPr>
          <a:xfrm>
            <a:off x="1229709" y="5410200"/>
            <a:ext cx="973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the first 3 principle component explain 78.09% of the total variation in the data. </a:t>
            </a:r>
          </a:p>
        </p:txBody>
      </p:sp>
    </p:spTree>
    <p:extLst>
      <p:ext uri="{BB962C8B-B14F-4D97-AF65-F5344CB8AC3E}">
        <p14:creationId xmlns:p14="http://schemas.microsoft.com/office/powerpoint/2010/main" val="185344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4533-7609-5747-8DBB-5716BFA1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34" y="430924"/>
            <a:ext cx="11502532" cy="25750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webpages and links to the relevant packages will be posted on the slack page.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2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42B-A94D-F441-9621-C1E17AFD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104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LIBOR RATES FROM 2004-2012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CBA86-32EB-144C-83EB-D2406D04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2385848"/>
            <a:ext cx="4364794" cy="3191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63067-1FF7-6A48-AE18-795DB26C1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94" y="2385848"/>
            <a:ext cx="4364795" cy="3194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94CF13-6468-DA40-9509-D0998712A9A8}"/>
              </a:ext>
            </a:extLst>
          </p:cNvPr>
          <p:cNvSpPr txBox="1"/>
          <p:nvPr/>
        </p:nvSpPr>
        <p:spPr>
          <a:xfrm>
            <a:off x="4467345" y="5879068"/>
            <a:ext cx="325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Out Non-Business Days </a:t>
            </a:r>
          </a:p>
        </p:txBody>
      </p:sp>
    </p:spTree>
    <p:extLst>
      <p:ext uri="{BB962C8B-B14F-4D97-AF65-F5344CB8AC3E}">
        <p14:creationId xmlns:p14="http://schemas.microsoft.com/office/powerpoint/2010/main" val="287654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2771-A272-9D42-9EFD-FE7594C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293" y="-274320"/>
            <a:ext cx="7423467" cy="1186006"/>
          </a:xfrm>
        </p:spPr>
        <p:txBody>
          <a:bodyPr/>
          <a:lstStyle/>
          <a:p>
            <a:r>
              <a:rPr lang="en-US" dirty="0"/>
              <a:t>1-day Increment time Series (CAD)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9788D-266B-6E46-AD56-6923A93F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63" y="911686"/>
            <a:ext cx="7229157" cy="5786294"/>
          </a:xfrm>
        </p:spPr>
      </p:pic>
    </p:spTree>
    <p:extLst>
      <p:ext uri="{BB962C8B-B14F-4D97-AF65-F5344CB8AC3E}">
        <p14:creationId xmlns:p14="http://schemas.microsoft.com/office/powerpoint/2010/main" val="256219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2771-A272-9D42-9EFD-FE7594C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293" y="-274320"/>
            <a:ext cx="7423467" cy="1186006"/>
          </a:xfrm>
        </p:spPr>
        <p:txBody>
          <a:bodyPr/>
          <a:lstStyle/>
          <a:p>
            <a:r>
              <a:rPr lang="en-US" dirty="0"/>
              <a:t>1-day Increment time Series (USD)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9788D-266B-6E46-AD56-6923A93F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63" y="911686"/>
            <a:ext cx="7229157" cy="57862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CB0A7-A299-DE4D-AE4A-1E26DA30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63" y="889750"/>
            <a:ext cx="7229157" cy="57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2771-A272-9D42-9EFD-FE7594C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293" y="-274320"/>
            <a:ext cx="7514907" cy="1186006"/>
          </a:xfrm>
        </p:spPr>
        <p:txBody>
          <a:bodyPr/>
          <a:lstStyle/>
          <a:p>
            <a:r>
              <a:rPr lang="en-US" dirty="0"/>
              <a:t>25-day Increment time Series (USD)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9788D-266B-6E46-AD56-6923A93F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63" y="911686"/>
            <a:ext cx="7229157" cy="57862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1B435-5B34-5440-A6FB-7FDA66EB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63" y="911686"/>
            <a:ext cx="7229157" cy="57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7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2771-A272-9D42-9EFD-FE7594C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293" y="-274320"/>
            <a:ext cx="7629207" cy="1186006"/>
          </a:xfrm>
        </p:spPr>
        <p:txBody>
          <a:bodyPr/>
          <a:lstStyle/>
          <a:p>
            <a:r>
              <a:rPr lang="en-US" dirty="0"/>
              <a:t>25-day Increment time Series (CAD)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9788D-266B-6E46-AD56-6923A93F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63" y="911686"/>
            <a:ext cx="7229157" cy="57862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2FE4D-1464-D44A-98DB-AF255A06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64" y="911686"/>
            <a:ext cx="7229156" cy="57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8513-A137-D242-8D08-1C23F0F1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156137"/>
          </a:xfrm>
        </p:spPr>
        <p:txBody>
          <a:bodyPr/>
          <a:lstStyle/>
          <a:p>
            <a:pPr algn="ctr"/>
            <a:r>
              <a:rPr lang="en-US" dirty="0"/>
              <a:t>Fitting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52E10-A2E5-8140-ABF9-35710A6A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819" y="1595850"/>
            <a:ext cx="4666592" cy="446862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0906BDF-B173-834D-B20C-EFB2BDE5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23" y="1617344"/>
            <a:ext cx="4527359" cy="444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9D7AFA-1939-8948-95C3-7300BFD45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19" y="1643621"/>
            <a:ext cx="4666593" cy="44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4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470-30E0-4F41-8583-2F2ACE26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30" y="262758"/>
            <a:ext cx="9905998" cy="1114097"/>
          </a:xfrm>
        </p:spPr>
        <p:txBody>
          <a:bodyPr/>
          <a:lstStyle/>
          <a:p>
            <a:pPr algn="ctr"/>
            <a:r>
              <a:rPr lang="en-US" dirty="0"/>
              <a:t>Modelling on Shorter time period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88912-EAD2-CF4D-9048-22EFC06E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4830" y="1723696"/>
            <a:ext cx="4408498" cy="452470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BE0E644-E72C-214A-84EC-4EF3D182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30" y="1723696"/>
            <a:ext cx="4381448" cy="452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3AC23-9A6A-A043-B15B-8B81B04F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1" y="1723697"/>
            <a:ext cx="4776220" cy="45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5EA-C4E5-EB42-A841-24595B88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15" y="0"/>
            <a:ext cx="10017396" cy="1411014"/>
          </a:xfrm>
        </p:spPr>
        <p:txBody>
          <a:bodyPr/>
          <a:lstStyle/>
          <a:p>
            <a:pPr algn="ctr"/>
            <a:r>
              <a:rPr lang="en-US" dirty="0"/>
              <a:t>Fitting Distributions – Gaussian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72502-3CE2-714A-8900-911762E17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15" y="1174531"/>
            <a:ext cx="10017396" cy="4459014"/>
          </a:xfrm>
        </p:spPr>
      </p:pic>
    </p:spTree>
    <p:extLst>
      <p:ext uri="{BB962C8B-B14F-4D97-AF65-F5344CB8AC3E}">
        <p14:creationId xmlns:p14="http://schemas.microsoft.com/office/powerpoint/2010/main" val="106075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1412</TotalTime>
  <Words>187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Statistics in R  </vt:lpstr>
      <vt:lpstr>LIBOR RATES FROM 2004-2012</vt:lpstr>
      <vt:lpstr>1-day Increment time Series (CAD)</vt:lpstr>
      <vt:lpstr>1-day Increment time Series (USD)</vt:lpstr>
      <vt:lpstr>25-day Increment time Series (USD)</vt:lpstr>
      <vt:lpstr>25-day Increment time Series (CAD)</vt:lpstr>
      <vt:lpstr>Fitting Distributions</vt:lpstr>
      <vt:lpstr>Modelling on Shorter time period</vt:lpstr>
      <vt:lpstr>Fitting Distributions – Gaussian Distribution</vt:lpstr>
      <vt:lpstr>Distribution Fit Assessment </vt:lpstr>
      <vt:lpstr>Fitting distributions on shorter time period</vt:lpstr>
      <vt:lpstr>Assessing Fitted distributions</vt:lpstr>
      <vt:lpstr>Standard deviation : 1-Day and 25-Day increment </vt:lpstr>
      <vt:lpstr>correlation matrix </vt:lpstr>
      <vt:lpstr>principal component analysis</vt:lpstr>
      <vt:lpstr>webpages and links to the relevant packages will be posted on the slack page.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in R  </dc:title>
  <dc:creator>Hamed Zakeri</dc:creator>
  <cp:lastModifiedBy>Hamed Zakeri</cp:lastModifiedBy>
  <cp:revision>27</cp:revision>
  <dcterms:created xsi:type="dcterms:W3CDTF">2019-10-16T00:31:16Z</dcterms:created>
  <dcterms:modified xsi:type="dcterms:W3CDTF">2019-10-17T00:04:07Z</dcterms:modified>
</cp:coreProperties>
</file>