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1" r:id="rId6"/>
    <p:sldId id="262" r:id="rId7"/>
    <p:sldId id="258" r:id="rId8"/>
    <p:sldId id="259" r:id="rId9"/>
    <p:sldId id="260" r:id="rId10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05/8/colors/accent4_2" csCatId="accent4" phldr="1"/>
      <dgm:spPr/>
    </dgm:pt>
    <dgm:pt modelId="{701D68F5-42F8-47BC-8FED-84C50F595DF0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t-BR" noProof="0" dirty="0"/>
            <a:t>ETL</a:t>
          </a:r>
          <a:br>
            <a:rPr lang="pt-BR" noProof="0" dirty="0"/>
          </a:br>
          <a:r>
            <a:rPr lang="pt-BR" noProof="0" dirty="0"/>
            <a:t>Carga da posição atual do mercado para os fundos imobiliários disponíveis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pt-BR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pt-BR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t-BR" noProof="0" dirty="0" err="1"/>
            <a:t>Transform</a:t>
          </a:r>
          <a:r>
            <a:rPr lang="pt-BR" noProof="0" dirty="0"/>
            <a:t> </a:t>
          </a:r>
          <a:r>
            <a:rPr lang="pt-BR" noProof="0" dirty="0" err="1"/>
            <a:t>to</a:t>
          </a:r>
          <a:r>
            <a:rPr lang="pt-BR" noProof="0" dirty="0"/>
            <a:t> </a:t>
          </a:r>
          <a:r>
            <a:rPr lang="pt-BR" noProof="0" dirty="0" err="1"/>
            <a:t>Metrics</a:t>
          </a:r>
          <a:endParaRPr lang="pt-BR" noProof="0" dirty="0"/>
        </a:p>
        <a:p>
          <a:pPr>
            <a:lnSpc>
              <a:spcPct val="100000"/>
            </a:lnSpc>
          </a:pPr>
          <a:r>
            <a:rPr lang="pt-BR" noProof="0" dirty="0" err="1"/>
            <a:t>Metrics</a:t>
          </a:r>
          <a:r>
            <a:rPr lang="pt-BR" noProof="0" dirty="0"/>
            <a:t>: { “</a:t>
          </a:r>
          <a:r>
            <a:rPr lang="pt-BR" noProof="0" dirty="0" err="1"/>
            <a:t>rentabilidade_prevista</a:t>
          </a:r>
          <a:r>
            <a:rPr lang="pt-BR" noProof="0" dirty="0"/>
            <a:t>”:  “14,52” }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pt-BR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pt-BR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t-BR" noProof="0" dirty="0"/>
            <a:t>Visualização de indicadores automáticos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pt-BR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pt-BR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45015" custScaleY="14542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31398" custScaleY="134187" custLinFactNeighborY="3073"/>
      <dgm:spPr>
        <a:blipFill rotWithShape="1">
          <a:blip xmlns:r="http://schemas.openxmlformats.org/officeDocument/2006/relationships" r:embed="rId5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Nuvem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Híbrido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noProof="0" dirty="0"/>
            <a:t>ETL</a:t>
          </a:r>
          <a:br>
            <a:rPr lang="pt-BR" sz="1400" kern="1200" noProof="0" dirty="0"/>
          </a:br>
          <a:r>
            <a:rPr lang="pt-BR" sz="1400" kern="1200" noProof="0" dirty="0"/>
            <a:t>Carga da posição atual do mercado para os fundos imobiliários disponíveis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401504" y="539161"/>
          <a:ext cx="2103115" cy="21090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02043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noProof="0" dirty="0" err="1"/>
            <a:t>Transform</a:t>
          </a:r>
          <a:r>
            <a:rPr lang="pt-BR" sz="1400" kern="1200" noProof="0" dirty="0"/>
            <a:t> </a:t>
          </a:r>
          <a:r>
            <a:rPr lang="pt-BR" sz="1400" kern="1200" noProof="0" dirty="0" err="1"/>
            <a:t>to</a:t>
          </a:r>
          <a:r>
            <a:rPr lang="pt-BR" sz="1400" kern="1200" noProof="0" dirty="0"/>
            <a:t> </a:t>
          </a:r>
          <a:r>
            <a:rPr lang="pt-BR" sz="1400" kern="1200" noProof="0" dirty="0" err="1"/>
            <a:t>Metrics</a:t>
          </a:r>
          <a:endParaRPr lang="pt-BR" sz="1400" kern="1200" noProof="0" dirty="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noProof="0" dirty="0" err="1"/>
            <a:t>Metrics</a:t>
          </a:r>
          <a:r>
            <a:rPr lang="pt-BR" sz="1400" kern="1200" noProof="0" dirty="0"/>
            <a:t>: { “</a:t>
          </a:r>
          <a:r>
            <a:rPr lang="pt-BR" sz="1400" kern="1200" noProof="0" dirty="0" err="1"/>
            <a:t>rentabilidade_prevista</a:t>
          </a:r>
          <a:r>
            <a:rPr lang="pt-BR" sz="1400" kern="1200" noProof="0" dirty="0"/>
            <a:t>”:  “14,52” }</a:t>
          </a:r>
        </a:p>
      </dsp:txBody>
      <dsp:txXfrm>
        <a:off x="3841646" y="2702043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287074" y="624480"/>
          <a:ext cx="1905631" cy="1946079"/>
        </a:xfrm>
        <a:prstGeom prst="rect">
          <a:avLst/>
        </a:prstGeom>
        <a:blipFill rotWithShape="1">
          <a:blip xmlns:r="http://schemas.openxmlformats.org/officeDocument/2006/relationships" r:embed="rId5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661291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noProof="0" dirty="0"/>
            <a:t>Visualização de indicadores automáticos</a:t>
          </a:r>
        </a:p>
      </dsp:txBody>
      <dsp:txXfrm>
        <a:off x="7628474" y="2661291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noProof="0" dirty="0"/>
            <a:t>Nuvem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noProof="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noProof="0" dirty="0"/>
            <a:t>Híbrido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25/07/2021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25/07/2021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76806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72615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71497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54046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2005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25/07/2021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25/07/2021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25/07/2021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25/07/2021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25/07/2021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25/07/2021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25/07/2021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25/07/2021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25/07/2021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25/07/2021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25/07/2021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25/07/2021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5100" dirty="0">
                <a:solidFill>
                  <a:schemeClr val="bg1"/>
                </a:solidFill>
              </a:rPr>
              <a:t>INVESTE.AI (Fundos </a:t>
            </a:r>
            <a:r>
              <a:rPr lang="pt-BR" sz="5100" dirty="0" err="1">
                <a:solidFill>
                  <a:schemeClr val="bg1"/>
                </a:solidFill>
              </a:rPr>
              <a:t>imobiliarios</a:t>
            </a:r>
            <a:r>
              <a:rPr lang="pt-BR" sz="51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ACOMPANHE SEUS INVESTIMENTO E ANALISE DE MERCADOS PARA FUNDOS IMOBILIARIOS ATRAVES DE INDICADORES COM 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Exigências Técnicas</a:t>
            </a:r>
          </a:p>
        </p:txBody>
      </p:sp>
      <p:graphicFrame>
        <p:nvGraphicFramePr>
          <p:cNvPr id="4" name="Espaço Reservado para Conteúdo 3" descr="Elemento gráfico SmartArt do ícone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128852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FB2A622-2C92-42C9-9E96-E60806AE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6104"/>
          </a:xfrm>
        </p:spPr>
        <p:txBody>
          <a:bodyPr/>
          <a:lstStyle/>
          <a:p>
            <a:r>
              <a:rPr lang="pt-BR" dirty="0"/>
              <a:t>Componentes de software</a:t>
            </a:r>
          </a:p>
        </p:txBody>
      </p:sp>
      <p:pic>
        <p:nvPicPr>
          <p:cNvPr id="2050" name="Picture 2" descr="Como instalar a ferramenta de gestão de pacotes Python, PIP – Elias Praciano">
            <a:extLst>
              <a:ext uri="{FF2B5EF4-FFF2-40B4-BE49-F238E27FC236}">
                <a16:creationId xmlns:a16="http://schemas.microsoft.com/office/drawing/2014/main" id="{13D25587-012E-46B0-88AA-A2404E580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88" y="2400300"/>
            <a:ext cx="712237" cy="48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0C780C1-71D2-4FF9-A676-AEAFFA346B13}"/>
              </a:ext>
            </a:extLst>
          </p:cNvPr>
          <p:cNvSpPr txBox="1"/>
          <p:nvPr/>
        </p:nvSpPr>
        <p:spPr>
          <a:xfrm>
            <a:off x="1571625" y="2502487"/>
            <a:ext cx="2988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webscrapping-fundamentus-to-csv-json.py</a:t>
            </a:r>
          </a:p>
        </p:txBody>
      </p:sp>
      <p:pic>
        <p:nvPicPr>
          <p:cNvPr id="2052" name="Picture 4" descr="Arquivo json - ícones de interface grátis">
            <a:extLst>
              <a:ext uri="{FF2B5EF4-FFF2-40B4-BE49-F238E27FC236}">
                <a16:creationId xmlns:a16="http://schemas.microsoft.com/office/drawing/2014/main" id="{F36E29A7-BC29-42F5-A6FB-1C565656C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49" y="3157537"/>
            <a:ext cx="600076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A1228A4-B5CE-4618-9D08-08476CDF9A60}"/>
              </a:ext>
            </a:extLst>
          </p:cNvPr>
          <p:cNvSpPr txBox="1"/>
          <p:nvPr/>
        </p:nvSpPr>
        <p:spPr>
          <a:xfrm>
            <a:off x="1571625" y="3429000"/>
            <a:ext cx="3493264" cy="2962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 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"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papel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": 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"ABCP11"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"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segmento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": 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"Shoppings"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"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cotacao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": 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"75,75"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"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ffo_yield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": 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"3,21%"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"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dividend_yield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": 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"4,29%"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"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p_vp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": 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"0,86"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"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valor_de_mercado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": 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"924.440.000"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"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liquidez_diaria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": 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"143.420"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"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qtde_imoveis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": 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"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preco_por_m2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": 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"12.984,70"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"</a:t>
            </a:r>
            <a:r>
              <a:rPr lang="pt-B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aluguel_por_m2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": 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"603,35"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"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cap_rate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": 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"4,65%"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"</a:t>
            </a:r>
            <a:r>
              <a:rPr lang="pt-B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vacancia_media</a:t>
            </a:r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": </a:t>
            </a:r>
            <a:r>
              <a:rPr lang="pt-B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"12,00%"</a:t>
            </a:r>
            <a:endParaRPr lang="pt-B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}, </a:t>
            </a:r>
          </a:p>
          <a:p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7E517D5-F058-4DC4-8CF5-B9FDDDC1B33A}"/>
              </a:ext>
            </a:extLst>
          </p:cNvPr>
          <p:cNvSpPr txBox="1"/>
          <p:nvPr/>
        </p:nvSpPr>
        <p:spPr>
          <a:xfrm>
            <a:off x="1571625" y="3157537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funds.json</a:t>
            </a:r>
            <a:endParaRPr lang="pt-BR" sz="1200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8F909CAD-324F-4D64-AE86-9B1CDE58EE3D}"/>
              </a:ext>
            </a:extLst>
          </p:cNvPr>
          <p:cNvGrpSpPr/>
          <p:nvPr/>
        </p:nvGrpSpPr>
        <p:grpSpPr>
          <a:xfrm>
            <a:off x="5064889" y="2135414"/>
            <a:ext cx="2498889" cy="2134163"/>
            <a:chOff x="7109460" y="2210551"/>
            <a:chExt cx="2498889" cy="2134163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63F44A52-DB0D-4C1F-86DA-20F3D79BF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51420" y="2210551"/>
              <a:ext cx="1463040" cy="1463040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7774933C-DB21-42AD-9DDF-E49588AB897C}"/>
                </a:ext>
              </a:extLst>
            </p:cNvPr>
            <p:cNvSpPr txBox="1"/>
            <p:nvPr/>
          </p:nvSpPr>
          <p:spPr>
            <a:xfrm>
              <a:off x="7109460" y="3575273"/>
              <a:ext cx="24988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latin typeface="Arial Rounded MT Bold" panose="020F0704030504030204" pitchFamily="34" charset="0"/>
                </a:rPr>
                <a:t>investe.</a:t>
              </a:r>
              <a:r>
                <a:rPr lang="pt-BR" sz="4400" dirty="0">
                  <a:solidFill>
                    <a:srgbClr val="F15A22"/>
                  </a:solidFill>
                  <a:latin typeface="Kalam" panose="02000000000000000000" pitchFamily="2" charset="0"/>
                  <a:cs typeface="Kalam" panose="02000000000000000000" pitchFamily="2" charset="0"/>
                </a:rPr>
                <a:t>ai</a:t>
              </a:r>
              <a:endParaRPr lang="pt-BR" sz="4000" dirty="0">
                <a:solidFill>
                  <a:srgbClr val="F15A22"/>
                </a:solidFill>
                <a:latin typeface="Kalam" panose="02000000000000000000" pitchFamily="2" charset="0"/>
                <a:cs typeface="Kalam" panose="02000000000000000000" pitchFamily="2" charset="0"/>
              </a:endParaRPr>
            </a:p>
          </p:txBody>
        </p:sp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id="{C17DA230-9AE3-4426-B0F0-8E2BF281AD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5737" y="4269577"/>
            <a:ext cx="2926334" cy="24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1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Cenário Competitivo</a:t>
            </a:r>
          </a:p>
        </p:txBody>
      </p:sp>
      <p:pic>
        <p:nvPicPr>
          <p:cNvPr id="11" name="Espaço Reservado para Conteúdo 4" descr="Gráfico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Espaço Reservado para Conteúdo 17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01812" y="2571845"/>
            <a:ext cx="5395426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Comunicações Digitais</a:t>
            </a:r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221727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>
                <a:solidFill>
                  <a:srgbClr val="FFFFFF"/>
                </a:solidFill>
              </a:rPr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pt-BR">
                <a:solidFill>
                  <a:schemeClr val="bg2"/>
                </a:solidFill>
              </a:rPr>
              <a:t>pessoa@example.com</a:t>
            </a:r>
          </a:p>
          <a:p>
            <a:pPr rtl="0"/>
            <a:endParaRPr lang="pt-BR">
              <a:solidFill>
                <a:schemeClr val="bg2"/>
              </a:solidFill>
            </a:endParaRPr>
          </a:p>
          <a:p>
            <a:pPr rtl="0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tecnológico</Template>
  <TotalTime>254</TotalTime>
  <Words>309</Words>
  <Application>Microsoft Office PowerPoint</Application>
  <PresentationFormat>Widescreen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 Rounded MT Bold</vt:lpstr>
      <vt:lpstr>Calibri</vt:lpstr>
      <vt:lpstr>Consolas</vt:lpstr>
      <vt:lpstr>Gill Sans MT</vt:lpstr>
      <vt:lpstr>Kalam</vt:lpstr>
      <vt:lpstr>Wingdings 2</vt:lpstr>
      <vt:lpstr>Dividendo</vt:lpstr>
      <vt:lpstr>INVESTE.AI (Fundos imobiliarios)</vt:lpstr>
      <vt:lpstr>Exigências Técnicas</vt:lpstr>
      <vt:lpstr>Componentes de software</vt:lpstr>
      <vt:lpstr>Cenário Competitivo</vt:lpstr>
      <vt:lpstr>Comunicações Digitais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Tecnologia (design Dividendo)</dc:title>
  <dc:creator>Alex Silva Gomes</dc:creator>
  <cp:lastModifiedBy>Alex Silva Gomes</cp:lastModifiedBy>
  <cp:revision>5</cp:revision>
  <dcterms:created xsi:type="dcterms:W3CDTF">2021-07-23T20:22:49Z</dcterms:created>
  <dcterms:modified xsi:type="dcterms:W3CDTF">2021-07-25T20:48:55Z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