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2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4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4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8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1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0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6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1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8D913-5916-4546-8D04-331D7BB42971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67D5D6-DE33-490C-8366-12ED16E92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pc.co.u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ttishepcregister.org.uk/CustomerFacingPortal/EPCPostcodeSearch" TargetMode="External"/><Relationship Id="rId2" Type="http://schemas.openxmlformats.org/officeDocument/2006/relationships/hyperlink" Target="https://ecitizen.aberdeencity.gov.uk/publicaccesslive/selfservice/services/counciltax/bandsearch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proximity to amenities impact the rental price of a property in Aberdeen?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Alexandra </a:t>
            </a:r>
            <a:r>
              <a:rPr lang="en-GB" dirty="0" err="1" smtClean="0"/>
              <a:t>Ungureanu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8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Cluster 1 vs Cluster 2:</a:t>
            </a:r>
          </a:p>
          <a:p>
            <a:r>
              <a:rPr lang="en-GB" dirty="0" smtClean="0"/>
              <a:t>Both minimums: 1 bed, 1 bath, no lounges.</a:t>
            </a:r>
          </a:p>
          <a:p>
            <a:r>
              <a:rPr lang="en-GB" dirty="0" smtClean="0"/>
              <a:t>8 </a:t>
            </a:r>
            <a:r>
              <a:rPr lang="en-GB" dirty="0" err="1" smtClean="0"/>
              <a:t>sqm</a:t>
            </a:r>
            <a:r>
              <a:rPr lang="en-GB" dirty="0" smtClean="0"/>
              <a:t> and £350 more on its asking price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Cluster 2 vs Cluster 3:</a:t>
            </a:r>
          </a:p>
          <a:p>
            <a:r>
              <a:rPr lang="en-GB" dirty="0" smtClean="0"/>
              <a:t>Cluster 3’s minimum = Cluster 2’s 1</a:t>
            </a:r>
            <a:r>
              <a:rPr lang="en-GB" baseline="30000" dirty="0" smtClean="0"/>
              <a:t>st</a:t>
            </a:r>
            <a:r>
              <a:rPr lang="en-GB" dirty="0" smtClean="0"/>
              <a:t> quartile</a:t>
            </a:r>
          </a:p>
          <a:p>
            <a:r>
              <a:rPr lang="en-GB" dirty="0" smtClean="0"/>
              <a:t>2 beds, 1 bath, 1 lounge</a:t>
            </a:r>
          </a:p>
          <a:p>
            <a:r>
              <a:rPr lang="en-GB" dirty="0" smtClean="0"/>
              <a:t>9sqm </a:t>
            </a:r>
            <a:r>
              <a:rPr lang="en-GB" b="1" u="sng" dirty="0" smtClean="0"/>
              <a:t>less</a:t>
            </a:r>
            <a:r>
              <a:rPr lang="en-GB" dirty="0" smtClean="0"/>
              <a:t> but £575 more on its asking price</a:t>
            </a:r>
          </a:p>
        </p:txBody>
      </p:sp>
    </p:spTree>
    <p:extLst>
      <p:ext uri="{BB962C8B-B14F-4D97-AF65-F5344CB8AC3E}">
        <p14:creationId xmlns:p14="http://schemas.microsoft.com/office/powerpoint/2010/main" val="41293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visualisation – Folium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differences between, especially, 2</a:t>
            </a:r>
            <a:r>
              <a:rPr lang="en-GB" baseline="30000" dirty="0" smtClean="0"/>
              <a:t>nd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clusters are both interesting and confusing. Why would you pay £575 per month MORE for the same features in a smaller property?</a:t>
            </a:r>
          </a:p>
          <a:p>
            <a:pPr marL="0" indent="0">
              <a:buNone/>
            </a:pPr>
            <a:r>
              <a:rPr lang="en-GB" dirty="0"/>
              <a:t>The following slide’s map shows the 3 clusters positioned in Aberdeen city.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3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5" y="656823"/>
            <a:ext cx="9955369" cy="5756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7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visualisation – Folium </a:t>
            </a:r>
            <a:r>
              <a:rPr lang="en-GB" dirty="0" smtClean="0"/>
              <a:t>map explained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can be seen, the third cluster (light green) properties tend to be spread towards the South – West and North.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anyone who has lived in Aberdeen this makes sense as those locations are considered to be very desirable residential areas.</a:t>
            </a:r>
          </a:p>
          <a:p>
            <a:r>
              <a:rPr lang="en-GB" dirty="0" smtClean="0"/>
              <a:t>You are paying for location, not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proximity to amenities impact the price then?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Fourquare</a:t>
            </a:r>
            <a:r>
              <a:rPr lang="en-GB" dirty="0" smtClean="0"/>
              <a:t> amenities (cafes, shops, </a:t>
            </a:r>
            <a:r>
              <a:rPr lang="en-GB" dirty="0" err="1" smtClean="0"/>
              <a:t>etc</a:t>
            </a:r>
            <a:r>
              <a:rPr lang="en-GB" dirty="0" smtClean="0"/>
              <a:t>): 100 in Aberdeen city</a:t>
            </a:r>
          </a:p>
          <a:p>
            <a:r>
              <a:rPr lang="en-GB" dirty="0" smtClean="0"/>
              <a:t>Folium map on the following slide to visualise their location and concentration (if any)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2580"/>
            <a:ext cx="9504607" cy="5937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1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Comparison: Cluster map vs. amenities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looking at the concentration of amenities and their spread across Aberdeen it can be noticed that the vast majority are located in the city centre. </a:t>
            </a:r>
            <a:endParaRPr lang="en-GB" dirty="0" smtClean="0"/>
          </a:p>
          <a:p>
            <a:r>
              <a:rPr lang="en-GB" dirty="0" smtClean="0"/>
              <a:t>At </a:t>
            </a:r>
            <a:r>
              <a:rPr lang="en-GB" dirty="0"/>
              <a:t>the same time the first map shows a concentration of lower value properties (in red) in the same area.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higher value properties (third cluster – light green) tend to move away from the amenities.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analysis </a:t>
            </a:r>
            <a:r>
              <a:rPr lang="en-GB" dirty="0"/>
              <a:t>and maps </a:t>
            </a:r>
            <a:r>
              <a:rPr lang="en-GB" dirty="0" smtClean="0"/>
              <a:t>show that </a:t>
            </a:r>
            <a:r>
              <a:rPr lang="en-GB" dirty="0"/>
              <a:t>proximity to amenities does not have weight in determining the rental price in Aberdeen.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anything, it seems to negatively impact it as properties within the concentrated amenities area (the city centre) are on the lower value end of the market.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8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8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Background:</a:t>
            </a:r>
          </a:p>
          <a:p>
            <a:r>
              <a:rPr lang="en-GB" dirty="0"/>
              <a:t>I have been renting in Aberdeen, Scotland for nearly 9 years and one thing I could never fully comprehend was the rental price. </a:t>
            </a:r>
            <a:endParaRPr lang="en-GB" dirty="0" smtClean="0"/>
          </a:p>
          <a:p>
            <a:r>
              <a:rPr lang="en-GB" dirty="0" smtClean="0"/>
              <a:t>I </a:t>
            </a:r>
            <a:r>
              <a:rPr lang="en-GB" dirty="0"/>
              <a:t>would often find two properties in close proximity to each other, and which to me seemed to be fairly similar, but with very different asking prices.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Target audience:</a:t>
            </a:r>
          </a:p>
          <a:p>
            <a:r>
              <a:rPr lang="en-GB" dirty="0" smtClean="0"/>
              <a:t>My </a:t>
            </a:r>
            <a:r>
              <a:rPr lang="en-GB" dirty="0"/>
              <a:t>fellow renters </a:t>
            </a:r>
            <a:r>
              <a:rPr lang="en-GB" dirty="0" smtClean="0"/>
              <a:t>in Aberdeen, Scotland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3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Sources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Rental properties available:</a:t>
            </a:r>
          </a:p>
          <a:p>
            <a:r>
              <a:rPr lang="en-GB" dirty="0" smtClean="0"/>
              <a:t>Data scraped from Aberdeen Solicitors Property Centre’s website as of 15</a:t>
            </a:r>
            <a:r>
              <a:rPr lang="en-GB" baseline="30000" dirty="0" smtClean="0"/>
              <a:t>th</a:t>
            </a:r>
            <a:r>
              <a:rPr lang="en-GB" dirty="0" smtClean="0"/>
              <a:t> July 2020: </a:t>
            </a:r>
            <a:r>
              <a:rPr lang="en-GB" u="sng" dirty="0">
                <a:hlinkClick r:id="rId2"/>
              </a:rPr>
              <a:t>https://www.aspc.co.uk/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446 properties in Aberdeen city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Foursquare amenities data:</a:t>
            </a:r>
          </a:p>
          <a:p>
            <a:r>
              <a:rPr lang="en-GB" dirty="0" smtClean="0"/>
              <a:t>Obtained on 6</a:t>
            </a:r>
            <a:r>
              <a:rPr lang="en-GB" baseline="30000" dirty="0" smtClean="0"/>
              <a:t>th</a:t>
            </a:r>
            <a:r>
              <a:rPr lang="en-GB" dirty="0" smtClean="0"/>
              <a:t> August 2020</a:t>
            </a:r>
          </a:p>
          <a:p>
            <a:r>
              <a:rPr lang="en-GB" dirty="0" smtClean="0"/>
              <a:t>100 amenities in Aberdeen city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sources – properties </a:t>
            </a:r>
            <a:r>
              <a:rPr lang="en-GB" dirty="0" err="1" smtClean="0"/>
              <a:t>dataframe</a:t>
            </a:r>
            <a:r>
              <a:rPr lang="en-GB" dirty="0" smtClean="0"/>
              <a:t> columns explained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25" y="2438399"/>
            <a:ext cx="5628068" cy="4091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3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– Council Tax band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council tax band strings pulled from ASPC did not follow a consistent format and required further cleaning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before and after side table shows why this was required.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2581449"/>
              </p:ext>
            </p:extLst>
          </p:nvPr>
        </p:nvGraphicFramePr>
        <p:xfrm>
          <a:off x="6607175" y="2438399"/>
          <a:ext cx="4895850" cy="4374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5"/>
                <a:gridCol w="2447925"/>
              </a:tblGrid>
              <a:tr h="447305">
                <a:tc>
                  <a:txBody>
                    <a:bodyPr/>
                    <a:lstStyle/>
                    <a:p>
                      <a:r>
                        <a:rPr lang="en-GB" dirty="0" smtClean="0"/>
                        <a:t>Before cleaning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After cleaning</a:t>
                      </a:r>
                      <a:endParaRPr lang="en-GB" dirty="0"/>
                    </a:p>
                  </a:txBody>
                  <a:tcPr/>
                </a:tc>
              </a:tr>
              <a:tr h="39272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71" y="2986156"/>
            <a:ext cx="17049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648" y="2986156"/>
            <a:ext cx="1495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– handling null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2135"/>
            <a:ext cx="10018713" cy="40310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Number </a:t>
            </a:r>
            <a:r>
              <a:rPr lang="en-GB" dirty="0"/>
              <a:t>of properties with:</a:t>
            </a:r>
          </a:p>
          <a:p>
            <a:pPr lvl="0"/>
            <a:r>
              <a:rPr lang="en-GB" dirty="0"/>
              <a:t>no council tax entry: 3;</a:t>
            </a:r>
          </a:p>
          <a:p>
            <a:pPr lvl="0"/>
            <a:r>
              <a:rPr lang="en-GB" dirty="0"/>
              <a:t>no EPC entry: 1;</a:t>
            </a:r>
          </a:p>
          <a:p>
            <a:pPr lvl="0"/>
            <a:r>
              <a:rPr lang="en-GB" dirty="0"/>
              <a:t>no square footage entry: 235;</a:t>
            </a:r>
          </a:p>
          <a:p>
            <a:pPr lvl="0"/>
            <a:r>
              <a:rPr lang="en-GB" dirty="0"/>
              <a:t>council tax entry as TBC (To Be Confirmed): 74</a:t>
            </a:r>
            <a:r>
              <a:rPr lang="en-GB" dirty="0" smtClean="0"/>
              <a:t>.</a:t>
            </a:r>
          </a:p>
          <a:p>
            <a:pPr lvl="0"/>
            <a:endParaRPr lang="en-GB" dirty="0"/>
          </a:p>
          <a:p>
            <a:pPr marL="0" lvl="0" indent="0">
              <a:buNone/>
            </a:pPr>
            <a:r>
              <a:rPr lang="en-GB" dirty="0" smtClean="0"/>
              <a:t>Solution:</a:t>
            </a:r>
          </a:p>
          <a:p>
            <a:r>
              <a:rPr lang="en-GB" dirty="0" smtClean="0"/>
              <a:t>Council tax band data: </a:t>
            </a:r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://ecitizen.aberdeencity.gov.uk/publicaccesslive/selfservice/services/counciltax/bandsearch.htm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Square footage and EPC data: </a:t>
            </a:r>
            <a:r>
              <a:rPr lang="en-GB" u="sng" dirty="0">
                <a:hlinkClick r:id="rId3"/>
              </a:rPr>
              <a:t>https://www.scottishepcregister.org.uk/CustomerFacingPortal/EPCPostcodeSearch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Method:</a:t>
            </a:r>
            <a:endParaRPr lang="en-GB" dirty="0"/>
          </a:p>
          <a:p>
            <a:r>
              <a:rPr lang="en-GB" dirty="0" smtClean="0"/>
              <a:t>Manual – both website explicitly prohibit the use of a web scraper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67" y="2846231"/>
            <a:ext cx="5417681" cy="22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1" y="2523224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average rental property in </a:t>
            </a:r>
            <a:r>
              <a:rPr lang="en-GB" dirty="0" smtClean="0"/>
              <a:t>Aberdeen:</a:t>
            </a:r>
          </a:p>
          <a:p>
            <a:r>
              <a:rPr lang="en-GB" dirty="0" smtClean="0"/>
              <a:t>close </a:t>
            </a:r>
            <a:r>
              <a:rPr lang="en-GB" dirty="0"/>
              <a:t>to two </a:t>
            </a:r>
            <a:r>
              <a:rPr lang="en-GB" dirty="0" smtClean="0"/>
              <a:t>bedrooms</a:t>
            </a:r>
          </a:p>
          <a:p>
            <a:r>
              <a:rPr lang="en-GB" dirty="0" smtClean="0"/>
              <a:t>one bathroom</a:t>
            </a:r>
          </a:p>
          <a:p>
            <a:r>
              <a:rPr lang="en-GB" dirty="0" smtClean="0"/>
              <a:t>one lounge</a:t>
            </a:r>
          </a:p>
          <a:p>
            <a:r>
              <a:rPr lang="en-GB" dirty="0" smtClean="0"/>
              <a:t>approximately </a:t>
            </a:r>
            <a:r>
              <a:rPr lang="en-GB" dirty="0"/>
              <a:t>66 square meters of </a:t>
            </a:r>
            <a:r>
              <a:rPr lang="en-GB" dirty="0" smtClean="0"/>
              <a:t>space</a:t>
            </a:r>
          </a:p>
          <a:p>
            <a:r>
              <a:rPr lang="en-GB" dirty="0" smtClean="0"/>
              <a:t>goes </a:t>
            </a:r>
            <a:r>
              <a:rPr lang="en-GB" dirty="0"/>
              <a:t>for £640 a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– correlation between property variables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Numerical variables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Categorical variable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15" y="3567448"/>
            <a:ext cx="4914272" cy="175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88" y="3335337"/>
            <a:ext cx="3780368" cy="2820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6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– </a:t>
            </a:r>
            <a:r>
              <a:rPr lang="en-GB" dirty="0" err="1" smtClean="0"/>
              <a:t>Kmeans</a:t>
            </a:r>
            <a:r>
              <a:rPr lang="en-GB" dirty="0" smtClean="0"/>
              <a:t> clustering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3 clusters:</a:t>
            </a:r>
          </a:p>
          <a:p>
            <a:r>
              <a:rPr lang="en-GB" dirty="0" smtClean="0"/>
              <a:t>Cluster 1: 332 properties | </a:t>
            </a:r>
            <a:r>
              <a:rPr lang="en-GB" dirty="0" err="1" smtClean="0"/>
              <a:t>avg</a:t>
            </a:r>
            <a:r>
              <a:rPr lang="en-GB" dirty="0" smtClean="0"/>
              <a:t> 1.5 beds, 1 bath, 1 lounge | 54 </a:t>
            </a:r>
            <a:r>
              <a:rPr lang="en-GB" dirty="0" err="1" smtClean="0"/>
              <a:t>sq</a:t>
            </a:r>
            <a:r>
              <a:rPr lang="en-GB" dirty="0" smtClean="0"/>
              <a:t> m | £505 pm</a:t>
            </a:r>
          </a:p>
          <a:p>
            <a:r>
              <a:rPr lang="en-GB" dirty="0" smtClean="0"/>
              <a:t>Cluster 2: 129 properties | </a:t>
            </a:r>
            <a:r>
              <a:rPr lang="en-GB" dirty="0" err="1" smtClean="0"/>
              <a:t>avg</a:t>
            </a:r>
            <a:r>
              <a:rPr lang="en-GB" dirty="0" smtClean="0"/>
              <a:t> 2.5 beds, 1.5 baths, 1 lounge | 89 </a:t>
            </a:r>
            <a:r>
              <a:rPr lang="en-GB" dirty="0" err="1" smtClean="0"/>
              <a:t>sqm</a:t>
            </a:r>
            <a:r>
              <a:rPr lang="en-GB" dirty="0" smtClean="0"/>
              <a:t> | £831pm</a:t>
            </a:r>
          </a:p>
          <a:p>
            <a:r>
              <a:rPr lang="en-GB" dirty="0" smtClean="0"/>
              <a:t>Cluster 3: 19 properties | </a:t>
            </a:r>
            <a:r>
              <a:rPr lang="en-GB" dirty="0" err="1" smtClean="0"/>
              <a:t>avg</a:t>
            </a:r>
            <a:r>
              <a:rPr lang="en-GB" dirty="0" smtClean="0"/>
              <a:t> 3.7 beds, 2 baths, 1.7 lounges | 154 </a:t>
            </a:r>
            <a:r>
              <a:rPr lang="en-GB" dirty="0" err="1" smtClean="0"/>
              <a:t>sqm</a:t>
            </a:r>
            <a:r>
              <a:rPr lang="en-GB" dirty="0" smtClean="0"/>
              <a:t> | £1,580pm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8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710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Parallax</vt:lpstr>
      <vt:lpstr>Paintbrush Picture</vt:lpstr>
      <vt:lpstr>Does proximity to amenities impact the rental price of a property in Aberdeen?</vt:lpstr>
      <vt:lpstr>Introduction</vt:lpstr>
      <vt:lpstr>Data Sources</vt:lpstr>
      <vt:lpstr>Data sources – properties dataframe columns explained</vt:lpstr>
      <vt:lpstr>Data cleaning – Council Tax band</vt:lpstr>
      <vt:lpstr>Data cleaning – handling null values</vt:lpstr>
      <vt:lpstr>Exploratory data analysis</vt:lpstr>
      <vt:lpstr>Analysis – correlation between property variables</vt:lpstr>
      <vt:lpstr>Analysis – Kmeans clustering</vt:lpstr>
      <vt:lpstr>Cluster observations</vt:lpstr>
      <vt:lpstr>Cluster visualisation – Folium map</vt:lpstr>
      <vt:lpstr>PowerPoint Presentation</vt:lpstr>
      <vt:lpstr>Cluster visualisation – Folium map explained</vt:lpstr>
      <vt:lpstr>Does proximity to amenities impact the price then?</vt:lpstr>
      <vt:lpstr>PowerPoint Presentation</vt:lpstr>
      <vt:lpstr>Comparison: Cluster map vs. amenities map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proximity to amenities impact the rental price of a property in Aberdeen?</dc:title>
  <dc:creator>Ashley Barr</dc:creator>
  <cp:lastModifiedBy>Ashley Barr</cp:lastModifiedBy>
  <cp:revision>11</cp:revision>
  <dcterms:created xsi:type="dcterms:W3CDTF">2020-08-07T07:55:10Z</dcterms:created>
  <dcterms:modified xsi:type="dcterms:W3CDTF">2020-08-07T09:01:23Z</dcterms:modified>
</cp:coreProperties>
</file>