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458200" cy="204311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pperplate Gothic Light" pitchFamily="34" charset="0"/>
              </a:rPr>
              <a:t>Proiectarea</a:t>
            </a:r>
            <a:r>
              <a:rPr lang="en-US" dirty="0" smtClean="0">
                <a:latin typeface="Copperplate Gothic Light" pitchFamily="34" charset="0"/>
              </a:rPr>
              <a:t> </a:t>
            </a:r>
            <a:br>
              <a:rPr lang="en-US" dirty="0" smtClean="0">
                <a:latin typeface="Copperplate Gothic Light" pitchFamily="34" charset="0"/>
              </a:rPr>
            </a:br>
            <a:r>
              <a:rPr lang="en-US" dirty="0" err="1" smtClean="0">
                <a:latin typeface="Copperplate Gothic Light" pitchFamily="34" charset="0"/>
              </a:rPr>
              <a:t>Automatelor</a:t>
            </a:r>
            <a:r>
              <a:rPr lang="en-US" dirty="0" smtClean="0">
                <a:latin typeface="Copperplate Gothic Light" pitchFamily="34" charset="0"/>
              </a:rPr>
              <a:t> </a:t>
            </a:r>
            <a:br>
              <a:rPr lang="en-US" dirty="0" smtClean="0">
                <a:latin typeface="Copperplate Gothic Light" pitchFamily="34" charset="0"/>
              </a:rPr>
            </a:br>
            <a:r>
              <a:rPr lang="en-US" dirty="0" err="1" smtClean="0">
                <a:latin typeface="Copperplate Gothic Light" pitchFamily="34" charset="0"/>
              </a:rPr>
              <a:t>Deterministe</a:t>
            </a:r>
            <a:endParaRPr lang="en-US" dirty="0">
              <a:latin typeface="Copperplate Gothic Ligh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Stefanescu</a:t>
            </a:r>
            <a:endParaRPr lang="en-US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FILS 1241E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Mai 2009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empl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2484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265613"/>
            <a:ext cx="896461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1400" dirty="0" smtClean="0"/>
              <a:t>1.	Se </a:t>
            </a:r>
            <a:r>
              <a:rPr lang="en-US" sz="1400" dirty="0" err="1" smtClean="0"/>
              <a:t>elimina</a:t>
            </a:r>
            <a:r>
              <a:rPr lang="en-US" sz="1400" dirty="0" smtClean="0"/>
              <a:t> </a:t>
            </a:r>
            <a:r>
              <a:rPr lang="en-US" sz="1400" dirty="0" err="1" smtClean="0"/>
              <a:t>tranzitiile</a:t>
            </a:r>
            <a:r>
              <a:rPr lang="en-US" sz="1400" dirty="0" smtClean="0"/>
              <a:t> multiple (</a:t>
            </a:r>
            <a:r>
              <a:rPr lang="en-US" sz="1400" dirty="0" err="1" smtClean="0"/>
              <a:t>bazate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stringuri</a:t>
            </a:r>
            <a:r>
              <a:rPr lang="en-US" sz="1400" dirty="0" smtClean="0"/>
              <a:t>) </a:t>
            </a:r>
            <a:r>
              <a:rPr lang="en-US" sz="1400" dirty="0" err="1" smtClean="0"/>
              <a:t>introducand</a:t>
            </a:r>
            <a:r>
              <a:rPr lang="en-US" sz="1400" dirty="0" smtClean="0"/>
              <a:t> in </a:t>
            </a:r>
            <a:r>
              <a:rPr lang="en-US" sz="1400" dirty="0" err="1" smtClean="0"/>
              <a:t>locul</a:t>
            </a:r>
            <a:r>
              <a:rPr lang="en-US" sz="1400" dirty="0" smtClean="0"/>
              <a:t> </a:t>
            </a:r>
            <a:r>
              <a:rPr lang="en-US" sz="1400" dirty="0" err="1" smtClean="0"/>
              <a:t>lor</a:t>
            </a:r>
            <a:r>
              <a:rPr lang="en-US" sz="1400" dirty="0" smtClean="0"/>
              <a:t> </a:t>
            </a:r>
            <a:r>
              <a:rPr lang="en-US" sz="1400" dirty="0" err="1" smtClean="0"/>
              <a:t>stari</a:t>
            </a:r>
            <a:r>
              <a:rPr lang="en-US" sz="1400" dirty="0" smtClean="0"/>
              <a:t> </a:t>
            </a:r>
            <a:r>
              <a:rPr lang="en-US" sz="1400" dirty="0" err="1" smtClean="0"/>
              <a:t>suplimentare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tranzitii</a:t>
            </a:r>
            <a:r>
              <a:rPr lang="en-US" sz="1400" dirty="0" smtClean="0"/>
              <a:t> simple (de un </a:t>
            </a:r>
            <a:r>
              <a:rPr lang="en-US" sz="1400" dirty="0" err="1" smtClean="0"/>
              <a:t>singur</a:t>
            </a:r>
            <a:r>
              <a:rPr lang="en-US" sz="1400" dirty="0" smtClean="0"/>
              <a:t> </a:t>
            </a:r>
            <a:r>
              <a:rPr lang="en-US" sz="1400" dirty="0" err="1" smtClean="0"/>
              <a:t>simbol</a:t>
            </a:r>
            <a:r>
              <a:rPr lang="en-US" sz="1400" dirty="0" smtClean="0"/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1400" dirty="0" smtClean="0"/>
              <a:t>2.	P</a:t>
            </a:r>
            <a:r>
              <a:rPr lang="ro-RO" sz="1400" dirty="0" smtClean="0"/>
              <a:t>entru </a:t>
            </a:r>
            <a:r>
              <a:rPr lang="ro-RO" sz="1400" dirty="0"/>
              <a:t>fiecare varf </a:t>
            </a:r>
            <a:r>
              <a:rPr lang="ro-RO" sz="1400" b="1" i="1" dirty="0">
                <a:solidFill>
                  <a:srgbClr val="7030A0"/>
                </a:solidFill>
              </a:rPr>
              <a:t>q</a:t>
            </a:r>
            <a:r>
              <a:rPr lang="ro-RO" sz="1400" dirty="0"/>
              <a:t> se afla </a:t>
            </a:r>
            <a:r>
              <a:rPr lang="ro-RO" sz="1400" b="1" i="1" dirty="0" smtClean="0">
                <a:solidFill>
                  <a:srgbClr val="7030A0"/>
                </a:solidFill>
              </a:rPr>
              <a:t>E(q</a:t>
            </a:r>
            <a:r>
              <a:rPr lang="ro-RO" sz="1400" b="1" i="1" dirty="0">
                <a:solidFill>
                  <a:srgbClr val="7030A0"/>
                </a:solidFill>
              </a:rPr>
              <a:t>)</a:t>
            </a:r>
            <a:r>
              <a:rPr lang="ro-RO" sz="1400" dirty="0"/>
              <a:t>, adica multimea starilor initiale in care se poate ajunge din </a:t>
            </a:r>
            <a:r>
              <a:rPr lang="ro-RO" sz="1400" b="1" i="1" dirty="0">
                <a:solidFill>
                  <a:srgbClr val="7030A0"/>
                </a:solidFill>
              </a:rPr>
              <a:t>q</a:t>
            </a:r>
            <a:r>
              <a:rPr lang="ro-RO" sz="1400" dirty="0"/>
              <a:t> trecand numai prin stringul nul, </a:t>
            </a:r>
            <a:r>
              <a:rPr lang="ro-RO" sz="1400" b="1" i="1" dirty="0" smtClean="0">
                <a:solidFill>
                  <a:srgbClr val="7030A0"/>
                </a:solidFill>
              </a:rPr>
              <a:t>e</a:t>
            </a:r>
            <a:r>
              <a:rPr lang="en-US" sz="1400" dirty="0" smtClean="0"/>
              <a:t>. </a:t>
            </a:r>
            <a:r>
              <a:rPr lang="en-US" sz="1400" dirty="0" smtClean="0"/>
              <a:t>S</a:t>
            </a:r>
            <a:r>
              <a:rPr lang="ro-RO" sz="1400" dirty="0" smtClean="0"/>
              <a:t>tarile </a:t>
            </a:r>
            <a:r>
              <a:rPr lang="ro-RO" sz="1400" dirty="0"/>
              <a:t>din automatul final vor fi o reuniune de aceste </a:t>
            </a:r>
            <a:r>
              <a:rPr lang="ro-RO" sz="1400" dirty="0" smtClean="0"/>
              <a:t>multimi</a:t>
            </a:r>
            <a:r>
              <a:rPr lang="en-US" sz="1400" dirty="0" smtClean="0"/>
              <a:t>.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1400" dirty="0" smtClean="0"/>
              <a:t>3. 	Prima stare </a:t>
            </a:r>
            <a:r>
              <a:rPr lang="en-US" sz="1400" dirty="0" err="1" smtClean="0"/>
              <a:t>adaugata</a:t>
            </a:r>
            <a:r>
              <a:rPr lang="en-US" sz="1400" dirty="0" smtClean="0"/>
              <a:t> in </a:t>
            </a:r>
            <a:r>
              <a:rPr lang="en-US" sz="1400" dirty="0" err="1" smtClean="0"/>
              <a:t>automatul</a:t>
            </a:r>
            <a:r>
              <a:rPr lang="en-US" sz="1400" dirty="0" smtClean="0"/>
              <a:t> determinist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cea</a:t>
            </a:r>
            <a:r>
              <a:rPr lang="en-US" sz="1400" dirty="0" smtClean="0"/>
              <a:t> </a:t>
            </a:r>
            <a:r>
              <a:rPr lang="en-US" sz="1400" dirty="0" err="1" smtClean="0"/>
              <a:t>initiala</a:t>
            </a:r>
            <a:r>
              <a:rPr lang="en-US" sz="1400" dirty="0" smtClean="0"/>
              <a:t>, </a:t>
            </a:r>
            <a:r>
              <a:rPr lang="en-US" sz="1400" dirty="0" err="1" smtClean="0"/>
              <a:t>formata</a:t>
            </a:r>
            <a:r>
              <a:rPr lang="en-US" sz="1400" dirty="0" smtClean="0"/>
              <a:t> din </a:t>
            </a:r>
            <a:r>
              <a:rPr lang="en-US" sz="1400" dirty="0" err="1" smtClean="0"/>
              <a:t>multimea</a:t>
            </a:r>
            <a:r>
              <a:rPr lang="en-US" sz="1400" dirty="0" smtClean="0"/>
              <a:t> </a:t>
            </a:r>
            <a:r>
              <a:rPr lang="en-US" sz="1400" b="1" i="1" dirty="0" smtClean="0">
                <a:solidFill>
                  <a:srgbClr val="7030A0"/>
                </a:solidFill>
              </a:rPr>
              <a:t>E(s)</a:t>
            </a:r>
            <a:r>
              <a:rPr lang="en-US" sz="1400" dirty="0" smtClean="0"/>
              <a:t> </a:t>
            </a:r>
            <a:r>
              <a:rPr lang="en-US" sz="1400" dirty="0" err="1" smtClean="0"/>
              <a:t>unde</a:t>
            </a:r>
            <a:r>
              <a:rPr lang="en-US" sz="1400" dirty="0" smtClean="0"/>
              <a:t> </a:t>
            </a:r>
            <a:r>
              <a:rPr lang="en-US" sz="1400" b="1" i="1" dirty="0" smtClean="0">
                <a:solidFill>
                  <a:srgbClr val="7030A0"/>
                </a:solidFill>
              </a:rPr>
              <a:t>s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starea</a:t>
            </a:r>
            <a:r>
              <a:rPr lang="en-US" sz="1400" dirty="0" smtClean="0"/>
              <a:t> </a:t>
            </a:r>
            <a:r>
              <a:rPr lang="en-US" sz="1400" dirty="0" err="1" smtClean="0"/>
              <a:t>initiala</a:t>
            </a:r>
            <a:r>
              <a:rPr lang="en-US" sz="1400" dirty="0" smtClean="0"/>
              <a:t> din </a:t>
            </a:r>
            <a:r>
              <a:rPr lang="en-US" sz="1400" dirty="0" err="1" smtClean="0"/>
              <a:t>automatul</a:t>
            </a:r>
            <a:r>
              <a:rPr lang="en-US" sz="1400" dirty="0" smtClean="0"/>
              <a:t> </a:t>
            </a:r>
            <a:r>
              <a:rPr lang="en-US" sz="1400" dirty="0" err="1" smtClean="0"/>
              <a:t>nondeterminist</a:t>
            </a:r>
            <a:endParaRPr lang="en-US" sz="1400" dirty="0" smtClean="0"/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1400" dirty="0" smtClean="0"/>
              <a:t>4. 	P</a:t>
            </a:r>
            <a:r>
              <a:rPr lang="ro-RO" sz="1400" dirty="0" smtClean="0"/>
              <a:t>entru </a:t>
            </a:r>
            <a:r>
              <a:rPr lang="ro-RO" sz="1400" dirty="0"/>
              <a:t>fiecare stare </a:t>
            </a:r>
            <a:r>
              <a:rPr lang="ro-RO" sz="1400" b="1" i="1" dirty="0" smtClean="0">
                <a:solidFill>
                  <a:srgbClr val="7030A0"/>
                </a:solidFill>
              </a:rPr>
              <a:t>Q</a:t>
            </a:r>
            <a:r>
              <a:rPr lang="ro-RO" sz="1400" dirty="0" smtClean="0"/>
              <a:t> </a:t>
            </a:r>
            <a:r>
              <a:rPr lang="en-US" sz="1400" dirty="0" err="1" smtClean="0"/>
              <a:t>adaugata</a:t>
            </a:r>
            <a:r>
              <a:rPr lang="en-US" sz="1400" dirty="0" smtClean="0"/>
              <a:t> </a:t>
            </a:r>
            <a:r>
              <a:rPr lang="en-US" sz="1400" dirty="0" err="1" smtClean="0"/>
              <a:t>automatul</a:t>
            </a:r>
            <a:r>
              <a:rPr lang="en-US" sz="1400" dirty="0" smtClean="0"/>
              <a:t> determinist</a:t>
            </a:r>
            <a:r>
              <a:rPr lang="ro-RO" sz="1400" dirty="0" smtClean="0"/>
              <a:t> si </a:t>
            </a:r>
            <a:r>
              <a:rPr lang="ro-RO" sz="1400" dirty="0"/>
              <a:t>fiecare litera </a:t>
            </a:r>
            <a:r>
              <a:rPr lang="ro-RO" sz="1400" b="1" i="1" dirty="0">
                <a:solidFill>
                  <a:srgbClr val="7030A0"/>
                </a:solidFill>
              </a:rPr>
              <a:t>c</a:t>
            </a:r>
            <a:r>
              <a:rPr lang="ro-RO" sz="1400" dirty="0"/>
              <a:t> din alfabet se </a:t>
            </a:r>
            <a:r>
              <a:rPr lang="ro-RO" sz="1400" dirty="0" smtClean="0"/>
              <a:t>afla</a:t>
            </a:r>
            <a:r>
              <a:rPr lang="en-US" sz="1400" dirty="0" smtClean="0"/>
              <a:t> </a:t>
            </a:r>
            <a:r>
              <a:rPr lang="en-US" sz="1400" dirty="0" err="1" smtClean="0"/>
              <a:t>tranzitia</a:t>
            </a:r>
            <a:r>
              <a:rPr lang="ro-RO" sz="1400" dirty="0" smtClean="0"/>
              <a:t> </a:t>
            </a:r>
            <a:r>
              <a:rPr lang="ro-RO" sz="1400" b="1" i="1" dirty="0">
                <a:solidFill>
                  <a:srgbClr val="7030A0"/>
                </a:solidFill>
              </a:rPr>
              <a:t>δ(Q,c)</a:t>
            </a:r>
            <a:r>
              <a:rPr lang="ro-RO" sz="1400" dirty="0"/>
              <a:t> ca </a:t>
            </a:r>
            <a:r>
              <a:rPr lang="ro-RO" sz="1400" dirty="0" smtClean="0"/>
              <a:t>reuniunea</a:t>
            </a:r>
            <a:r>
              <a:rPr lang="en-US" sz="1400" dirty="0" smtClean="0"/>
              <a:t> </a:t>
            </a:r>
            <a:r>
              <a:rPr lang="en-US" sz="1400" dirty="0" err="1" smtClean="0"/>
              <a:t>tuturor</a:t>
            </a:r>
            <a:r>
              <a:rPr lang="en-US" sz="1400" dirty="0" smtClean="0"/>
              <a:t> </a:t>
            </a:r>
            <a:r>
              <a:rPr lang="ro-RO" sz="1400" dirty="0" smtClean="0"/>
              <a:t> </a:t>
            </a:r>
            <a:r>
              <a:rPr lang="ro-RO" sz="1400" b="1" i="1" dirty="0">
                <a:solidFill>
                  <a:srgbClr val="7030A0"/>
                </a:solidFill>
              </a:rPr>
              <a:t>E(q)</a:t>
            </a:r>
            <a:r>
              <a:rPr lang="ro-RO" sz="1400" dirty="0"/>
              <a:t> unde </a:t>
            </a:r>
            <a:r>
              <a:rPr lang="ro-RO" sz="1400" b="1" i="1" dirty="0">
                <a:solidFill>
                  <a:srgbClr val="7030A0"/>
                </a:solidFill>
              </a:rPr>
              <a:t>q</a:t>
            </a:r>
            <a:r>
              <a:rPr lang="ro-RO" sz="1400" dirty="0"/>
              <a:t> este o stare initiala </a:t>
            </a:r>
            <a:r>
              <a:rPr lang="ro-RO" sz="1400" i="1" dirty="0"/>
              <a:t>necuprinsa</a:t>
            </a:r>
            <a:r>
              <a:rPr lang="ro-RO" sz="1400" dirty="0"/>
              <a:t> in </a:t>
            </a:r>
            <a:r>
              <a:rPr lang="ro-RO" sz="1400" b="1" i="1" dirty="0">
                <a:solidFill>
                  <a:srgbClr val="7030A0"/>
                </a:solidFill>
              </a:rPr>
              <a:t>Q</a:t>
            </a:r>
            <a:r>
              <a:rPr lang="ro-RO" sz="1400" dirty="0"/>
              <a:t> in care se poate ajunge din </a:t>
            </a:r>
            <a:r>
              <a:rPr lang="ro-RO" sz="1400" i="1" dirty="0"/>
              <a:t>oricare</a:t>
            </a:r>
            <a:r>
              <a:rPr lang="ro-RO" sz="1400" dirty="0"/>
              <a:t> din starile initiale cuprinse in </a:t>
            </a:r>
            <a:r>
              <a:rPr lang="ro-RO" sz="1400" b="1" i="1" dirty="0">
                <a:solidFill>
                  <a:srgbClr val="7030A0"/>
                </a:solidFill>
              </a:rPr>
              <a:t>Q</a:t>
            </a:r>
            <a:r>
              <a:rPr lang="ro-RO" sz="1400" dirty="0"/>
              <a:t> trecand numai prin litera </a:t>
            </a:r>
            <a:r>
              <a:rPr lang="ro-RO" sz="1400" b="1" i="1" dirty="0" smtClean="0">
                <a:solidFill>
                  <a:srgbClr val="7030A0"/>
                </a:solidFill>
              </a:rPr>
              <a:t>c</a:t>
            </a:r>
            <a:endParaRPr lang="en-US" sz="1400" dirty="0" smtClean="0"/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1400" dirty="0" smtClean="0"/>
              <a:t>5. 	O stare in </a:t>
            </a:r>
            <a:r>
              <a:rPr lang="en-US" sz="1400" dirty="0" err="1" smtClean="0"/>
              <a:t>automatul</a:t>
            </a:r>
            <a:r>
              <a:rPr lang="en-US" sz="1400" dirty="0" smtClean="0"/>
              <a:t> determinist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finala</a:t>
            </a:r>
            <a:r>
              <a:rPr lang="en-US" sz="1400" dirty="0" smtClean="0"/>
              <a:t> </a:t>
            </a:r>
            <a:r>
              <a:rPr lang="en-US" sz="1400" dirty="0" err="1" smtClean="0"/>
              <a:t>daca</a:t>
            </a:r>
            <a:r>
              <a:rPr lang="en-US" sz="1400" dirty="0" smtClean="0"/>
              <a:t> </a:t>
            </a:r>
            <a:r>
              <a:rPr lang="en-US" sz="1400" dirty="0" err="1" smtClean="0"/>
              <a:t>contine</a:t>
            </a:r>
            <a:r>
              <a:rPr lang="en-US" sz="1400" dirty="0" smtClean="0"/>
              <a:t> o stare </a:t>
            </a:r>
            <a:r>
              <a:rPr lang="en-US" sz="1400" dirty="0" err="1" smtClean="0"/>
              <a:t>finala</a:t>
            </a:r>
            <a:r>
              <a:rPr lang="en-US" sz="1400" dirty="0" smtClean="0"/>
              <a:t> din </a:t>
            </a:r>
            <a:r>
              <a:rPr lang="en-US" sz="1400" dirty="0" err="1" smtClean="0"/>
              <a:t>automatul</a:t>
            </a:r>
            <a:r>
              <a:rPr lang="en-US" sz="1400" dirty="0" smtClean="0"/>
              <a:t> </a:t>
            </a:r>
            <a:r>
              <a:rPr lang="en-US" sz="1400" dirty="0" err="1" smtClean="0"/>
              <a:t>nondeterminist</a:t>
            </a:r>
            <a:endParaRPr lang="en-US" sz="1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err="1" smtClean="0">
                <a:latin typeface="Copperplate Gothic Light" pitchFamily="34" charset="0"/>
              </a:rPr>
              <a:t>Sinteza</a:t>
            </a:r>
            <a:r>
              <a:rPr lang="en-US" sz="2800" b="1" dirty="0" smtClean="0"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latin typeface="Copperplate Gothic Light" pitchFamily="34" charset="0"/>
              </a:rPr>
              <a:t>Automatului</a:t>
            </a:r>
            <a:r>
              <a:rPr lang="en-US" sz="2800" b="1" dirty="0" smtClean="0">
                <a:latin typeface="Copperplate Gothic Light" pitchFamily="34" charset="0"/>
              </a:rPr>
              <a:t> Determinist</a:t>
            </a:r>
            <a:endParaRPr lang="en-US" sz="2800" b="1" dirty="0" smtClean="0"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err="1" smtClean="0">
                <a:latin typeface="Copperplate Gothic Light" pitchFamily="34" charset="0"/>
              </a:rPr>
              <a:t>Minimizarea</a:t>
            </a:r>
            <a:r>
              <a:rPr lang="en-US" sz="2800" b="1" dirty="0" smtClean="0"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latin typeface="Copperplate Gothic Light" pitchFamily="34" charset="0"/>
              </a:rPr>
              <a:t>Automatului</a:t>
            </a:r>
            <a:r>
              <a:rPr lang="en-US" sz="2800" b="1" dirty="0" smtClean="0">
                <a:latin typeface="Copperplate Gothic Light" pitchFamily="34" charset="0"/>
              </a:rPr>
              <a:t> Determinist</a:t>
            </a:r>
            <a:endParaRPr lang="en-US" sz="2800" b="1" dirty="0" smtClean="0">
              <a:latin typeface="Copperplate Gothic Light" pitchFamily="34" charset="0"/>
            </a:endParaRPr>
          </a:p>
        </p:txBody>
      </p:sp>
      <p:pic>
        <p:nvPicPr>
          <p:cNvPr id="1026" name="Picture 2" descr="C:\Users\Alex\Desktop\2009-05-08_0821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26413" cy="2809875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4114800"/>
            <a:ext cx="3505200" cy="2590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Watson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Daciuk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incrementala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Starile</a:t>
            </a:r>
            <a:r>
              <a:rPr lang="en-US" dirty="0" smtClean="0"/>
              <a:t> </a:t>
            </a:r>
            <a:r>
              <a:rPr lang="en-US" dirty="0" err="1" smtClean="0"/>
              <a:t>automatului</a:t>
            </a:r>
            <a:r>
              <a:rPr lang="en-US" dirty="0" smtClean="0"/>
              <a:t> minim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echivalenta</a:t>
            </a:r>
            <a:r>
              <a:rPr lang="en-US" dirty="0" smtClean="0"/>
              <a:t> ale </a:t>
            </a:r>
            <a:r>
              <a:rPr lang="en-US" dirty="0" err="1" smtClean="0"/>
              <a:t>starilor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33800" y="3962400"/>
            <a:ext cx="5105400" cy="28956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def </a:t>
            </a:r>
            <a:r>
              <a:rPr lang="en-US" sz="2800" dirty="0" smtClean="0">
                <a:solidFill>
                  <a:srgbClr val="7030A0"/>
                </a:solidFill>
              </a:rPr>
              <a:t>equiv</a:t>
            </a:r>
            <a:r>
              <a:rPr lang="en-US" sz="2800" dirty="0" smtClean="0"/>
              <a:t> (p , q , k ) :</a:t>
            </a:r>
          </a:p>
          <a:p>
            <a:pPr lvl="1">
              <a:lnSpc>
                <a:spcPct val="120000"/>
              </a:lnSpc>
            </a:pP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/>
              <a:t>f k = 0 :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return </a:t>
            </a:r>
            <a:r>
              <a:rPr lang="en-US" sz="2800" dirty="0" smtClean="0"/>
              <a:t>(p in F and q in F) or (not p in F and not q in F)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e l </a:t>
            </a:r>
            <a:r>
              <a:rPr lang="en-US" sz="2800" dirty="0" err="1" smtClean="0"/>
              <a:t>i</a:t>
            </a:r>
            <a:r>
              <a:rPr lang="en-US" sz="2800" dirty="0" smtClean="0"/>
              <a:t> f (p , q ) in S :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return True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el se :</a:t>
            </a:r>
          </a:p>
          <a:p>
            <a:pPr lvl="2">
              <a:lnSpc>
                <a:spcPct val="120000"/>
              </a:lnSpc>
            </a:pPr>
            <a:r>
              <a:rPr lang="en-US" sz="2800" dirty="0" err="1" smtClean="0"/>
              <a:t>eq</a:t>
            </a:r>
            <a:r>
              <a:rPr lang="en-US" sz="2800" dirty="0" smtClean="0"/>
              <a:t> = (p in F and q in F) or (not p in F and not q in F)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S = S ∪ {(p , q )}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for a in Σ :</a:t>
            </a:r>
          </a:p>
          <a:p>
            <a:pPr lvl="3">
              <a:lnSpc>
                <a:spcPct val="120000"/>
              </a:lnSpc>
            </a:pPr>
            <a:r>
              <a:rPr lang="en-US" sz="2800" dirty="0" err="1" smtClean="0"/>
              <a:t>i</a:t>
            </a:r>
            <a:r>
              <a:rPr lang="en-US" sz="2800" dirty="0" smtClean="0"/>
              <a:t> f not </a:t>
            </a:r>
            <a:r>
              <a:rPr lang="en-US" sz="2800" dirty="0" err="1" smtClean="0"/>
              <a:t>eq</a:t>
            </a:r>
            <a:r>
              <a:rPr lang="en-US" sz="2800" dirty="0" smtClean="0"/>
              <a:t> :</a:t>
            </a:r>
          </a:p>
          <a:p>
            <a:pPr lvl="4">
              <a:lnSpc>
                <a:spcPct val="120000"/>
              </a:lnSpc>
            </a:pPr>
            <a:r>
              <a:rPr lang="en-US" sz="2800" dirty="0" smtClean="0"/>
              <a:t>return </a:t>
            </a:r>
            <a:r>
              <a:rPr lang="en-US" sz="2800" dirty="0" err="1" smtClean="0"/>
              <a:t>Fal</a:t>
            </a:r>
            <a:r>
              <a:rPr lang="en-US" sz="2800" dirty="0" smtClean="0"/>
              <a:t> s e</a:t>
            </a:r>
          </a:p>
          <a:p>
            <a:pPr lvl="3">
              <a:lnSpc>
                <a:spcPct val="120000"/>
              </a:lnSpc>
            </a:pPr>
            <a:r>
              <a:rPr lang="en-US" sz="2800" dirty="0" err="1" smtClean="0"/>
              <a:t>eq</a:t>
            </a:r>
            <a:r>
              <a:rPr lang="en-US" sz="2800" dirty="0" smtClean="0"/>
              <a:t> = </a:t>
            </a:r>
            <a:r>
              <a:rPr lang="en-US" sz="2800" dirty="0" err="1" smtClean="0"/>
              <a:t>eq</a:t>
            </a:r>
            <a:r>
              <a:rPr lang="en-US" sz="2800" dirty="0" smtClean="0"/>
              <a:t> and equiv (δ(p, a) , δ(q, a) , k−1)</a:t>
            </a:r>
          </a:p>
          <a:p>
            <a:pPr lvl="2">
              <a:lnSpc>
                <a:spcPct val="120000"/>
              </a:lnSpc>
            </a:pPr>
            <a:r>
              <a:rPr lang="en-US" sz="2800" dirty="0" smtClean="0"/>
              <a:t>S = S − {(p , q )}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return </a:t>
            </a:r>
            <a:r>
              <a:rPr lang="en-US" sz="2800" dirty="0" err="1" smtClean="0"/>
              <a:t>eq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6207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err="1" smtClean="0"/>
              <a:t>Scopul</a:t>
            </a:r>
            <a:r>
              <a:rPr lang="en-US" sz="3200" dirty="0" smtClean="0"/>
              <a:t> principal: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o-RO" sz="3200" dirty="0" smtClean="0"/>
              <a:t> </a:t>
            </a:r>
            <a:r>
              <a:rPr lang="en-US" sz="3200" dirty="0" smtClean="0"/>
              <a:t>	</a:t>
            </a:r>
            <a:r>
              <a:rPr lang="ro-RO" sz="3200" b="1" dirty="0" smtClean="0">
                <a:solidFill>
                  <a:schemeClr val="folHlink"/>
                </a:solidFill>
              </a:rPr>
              <a:t>sinteza </a:t>
            </a:r>
            <a:r>
              <a:rPr lang="ro-RO" sz="3200" b="1" dirty="0" smtClean="0">
                <a:solidFill>
                  <a:schemeClr val="folHlink"/>
                </a:solidFill>
              </a:rPr>
              <a:t>unui automat determinist </a:t>
            </a:r>
            <a:r>
              <a:rPr lang="en-US" sz="3200" b="1" dirty="0" smtClean="0">
                <a:solidFill>
                  <a:schemeClr val="folHlink"/>
                </a:solidFill>
              </a:rPr>
              <a:t>minim</a:t>
            </a:r>
            <a:br>
              <a:rPr lang="en-US" sz="3200" b="1" dirty="0" smtClean="0">
                <a:solidFill>
                  <a:schemeClr val="folHlink"/>
                </a:solidFill>
              </a:rPr>
            </a:br>
            <a:r>
              <a:rPr lang="en-US" sz="3200" b="1" dirty="0" smtClean="0">
                <a:solidFill>
                  <a:schemeClr val="folHlink"/>
                </a:solidFill>
              </a:rPr>
              <a:t>	</a:t>
            </a:r>
            <a:r>
              <a:rPr lang="ro-RO" sz="3200" b="1" dirty="0" smtClean="0">
                <a:solidFill>
                  <a:schemeClr val="folHlink"/>
                </a:solidFill>
              </a:rPr>
              <a:t>cu </a:t>
            </a:r>
            <a:r>
              <a:rPr lang="ro-RO" sz="3200" b="1" dirty="0" smtClean="0">
                <a:solidFill>
                  <a:schemeClr val="folHlink"/>
                </a:solidFill>
              </a:rPr>
              <a:t>un limbaj </a:t>
            </a:r>
            <a:r>
              <a:rPr lang="en-US" sz="3200" b="1" dirty="0" err="1" smtClean="0">
                <a:solidFill>
                  <a:schemeClr val="folHlink"/>
                </a:solidFill>
              </a:rPr>
              <a:t>acceptat</a:t>
            </a:r>
            <a:r>
              <a:rPr lang="en-US" sz="3200" b="1" dirty="0" smtClean="0">
                <a:solidFill>
                  <a:schemeClr val="folHlink"/>
                </a:solidFill>
              </a:rPr>
              <a:t> </a:t>
            </a:r>
            <a:r>
              <a:rPr lang="ro-RO" sz="3200" b="1" dirty="0" smtClean="0">
                <a:solidFill>
                  <a:schemeClr val="folHlink"/>
                </a:solidFill>
              </a:rPr>
              <a:t>dat</a:t>
            </a:r>
            <a:r>
              <a:rPr lang="en-US" sz="4000" dirty="0" smtClean="0"/>
              <a:t> </a:t>
            </a:r>
            <a:endParaRPr lang="en-US" sz="4000" dirty="0" smtClean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0825" y="3284538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ro-RO" b="1" dirty="0"/>
              <a:t>alfabet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orice multime finita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04800" y="4648200"/>
            <a:ext cx="8497888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ro-RO" dirty="0"/>
              <a:t>Un limbaj este dat sub forma unei </a:t>
            </a:r>
            <a:r>
              <a:rPr lang="ro-RO" i="1" dirty="0"/>
              <a:t>expresii regulate</a:t>
            </a:r>
            <a:r>
              <a:rPr lang="ro-RO" dirty="0"/>
              <a:t> formata din stringuri si </a:t>
            </a:r>
            <a:r>
              <a:rPr lang="ro-RO" b="1" dirty="0"/>
              <a:t>operatorii</a:t>
            </a:r>
            <a:r>
              <a:rPr lang="ro-RO" dirty="0"/>
              <a:t>: 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 smtClean="0"/>
              <a:t>  </a:t>
            </a:r>
            <a:r>
              <a:rPr lang="ro-RO" dirty="0" smtClean="0"/>
              <a:t>concatenare </a:t>
            </a:r>
            <a:r>
              <a:rPr lang="ro-RO" dirty="0"/>
              <a:t>(operator implicit prin omisiune</a:t>
            </a:r>
            <a:r>
              <a:rPr lang="ro-RO" dirty="0" smtClean="0"/>
              <a:t>)</a:t>
            </a:r>
            <a:endParaRPr lang="en-US" dirty="0" smtClean="0"/>
          </a:p>
          <a:p>
            <a:pPr lvl="3">
              <a:lnSpc>
                <a:spcPct val="150000"/>
              </a:lnSpc>
            </a:pP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dirty="0" smtClean="0"/>
              <a:t>  </a:t>
            </a:r>
            <a:r>
              <a:rPr lang="ro-RO" dirty="0" smtClean="0"/>
              <a:t>reuniune</a:t>
            </a:r>
            <a:r>
              <a:rPr lang="en-US" dirty="0" smtClean="0"/>
              <a:t> (“</a:t>
            </a:r>
            <a:r>
              <a:rPr lang="en-US" dirty="0" err="1" smtClean="0"/>
              <a:t>sau</a:t>
            </a:r>
            <a:r>
              <a:rPr lang="en-US" dirty="0" smtClean="0"/>
              <a:t>”)</a:t>
            </a:r>
          </a:p>
          <a:p>
            <a:pPr lvl="3">
              <a:lnSpc>
                <a:spcPct val="150000"/>
              </a:lnSpc>
            </a:pP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dirty="0" smtClean="0"/>
              <a:t>   </a:t>
            </a:r>
            <a:r>
              <a:rPr lang="ro-RO" dirty="0" smtClean="0"/>
              <a:t>Inchidere</a:t>
            </a:r>
            <a:r>
              <a:rPr lang="en-US" dirty="0" smtClean="0"/>
              <a:t> (“de </a:t>
            </a:r>
            <a:r>
              <a:rPr lang="en-US" dirty="0" err="1" smtClean="0"/>
              <a:t>oricate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55650" y="2205038"/>
            <a:ext cx="79930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</a:t>
            </a:r>
            <a:r>
              <a:rPr lang="ro-RO" b="1" dirty="0"/>
              <a:t>utomat</a:t>
            </a:r>
            <a:r>
              <a:rPr lang="en-US" dirty="0"/>
              <a:t> - </a:t>
            </a:r>
            <a:r>
              <a:rPr lang="ro-RO" dirty="0"/>
              <a:t>instrument de recunoastere a unui </a:t>
            </a:r>
            <a:r>
              <a:rPr lang="ro-RO" dirty="0" smtClean="0"/>
              <a:t>li</a:t>
            </a:r>
            <a:r>
              <a:rPr lang="en-US" dirty="0" smtClean="0"/>
              <a:t>m</a:t>
            </a:r>
            <a:r>
              <a:rPr lang="ro-RO" dirty="0" smtClean="0"/>
              <a:t>baj</a:t>
            </a:r>
            <a:r>
              <a:rPr lang="en-US" dirty="0"/>
              <a:t>; d</a:t>
            </a:r>
            <a:r>
              <a:rPr lang="ro-RO" dirty="0"/>
              <a:t>atele de intrare sunt reprezentate de un „string” apartinand unui anumit alfabet si rezultatul este apartenenta sau nu a stringului la limbaj. </a:t>
            </a:r>
            <a:endParaRPr lang="en-US" dirty="0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28600" y="3657600"/>
            <a:ext cx="6167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ro-RO" b="1" dirty="0" smtClean="0"/>
              <a:t>string/cuvant</a:t>
            </a:r>
            <a:r>
              <a:rPr lang="ro-RO" dirty="0" smtClean="0"/>
              <a:t> </a:t>
            </a:r>
            <a:r>
              <a:rPr lang="en-US" dirty="0"/>
              <a:t>- </a:t>
            </a:r>
            <a:r>
              <a:rPr lang="ro-RO" dirty="0"/>
              <a:t>succesiune de simboluri din alfabet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28600" y="4114800"/>
            <a:ext cx="75247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ro-RO" b="1" dirty="0"/>
              <a:t>limbaj</a:t>
            </a:r>
            <a:r>
              <a:rPr lang="ro-RO" dirty="0"/>
              <a:t> </a:t>
            </a:r>
            <a:r>
              <a:rPr lang="en-US" dirty="0"/>
              <a:t>-</a:t>
            </a:r>
            <a:r>
              <a:rPr lang="ro-RO" dirty="0"/>
              <a:t> </a:t>
            </a:r>
            <a:r>
              <a:rPr lang="ro-RO" i="1" dirty="0"/>
              <a:t>submultime</a:t>
            </a:r>
            <a:r>
              <a:rPr lang="ro-RO" dirty="0"/>
              <a:t> de stringuri pe un alfabet. 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57200" y="685800"/>
            <a:ext cx="8135938" cy="1200329"/>
          </a:xfrm>
          <a:prstGeom prst="rect">
            <a:avLst/>
          </a:prstGeom>
        </p:spPr>
        <p:txBody>
          <a:bodyPr vert="horz">
            <a:sp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exemplu de 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limbaj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 alfabetul {a, b, c}:  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 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</a:rPr>
              <a:t> U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b)c*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inseamna orice sir de simboluri care incepe cu </a:t>
            </a:r>
            <a:r>
              <a:rPr kumimoji="0" lang="ro-RO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sau </a:t>
            </a:r>
            <a:r>
              <a:rPr kumimoji="0" lang="ro-RO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(exclusiv), urmat de oricate simboluri </a:t>
            </a:r>
            <a:r>
              <a:rPr kumimoji="0" lang="ro-RO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posibil</a:t>
            </a:r>
            <a:r>
              <a:rPr lang="en-US" sz="2400" dirty="0" smtClean="0"/>
              <a:t> zero)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981200"/>
            <a:ext cx="8305800" cy="41910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ro-RO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utomat</a:t>
            </a:r>
            <a:r>
              <a:rPr kumimoji="0" lang="ro-R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sz="28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matematica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definita pe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2000" dirty="0" smtClean="0"/>
              <a:t>o </a:t>
            </a:r>
            <a:r>
              <a:rPr lang="en-US" sz="2000" dirty="0" err="1" smtClean="0"/>
              <a:t>multime</a:t>
            </a:r>
            <a:r>
              <a:rPr lang="en-US" sz="2000" dirty="0" smtClean="0"/>
              <a:t> de </a:t>
            </a:r>
            <a:r>
              <a:rPr lang="en-US" sz="2000" dirty="0" err="1" smtClean="0"/>
              <a:t>stari</a:t>
            </a:r>
            <a:endParaRPr lang="en-US" sz="2000" dirty="0" smtClean="0"/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2000" dirty="0" smtClean="0"/>
              <a:t>un </a:t>
            </a:r>
            <a:r>
              <a:rPr lang="en-US" sz="2000" dirty="0" err="1" smtClean="0"/>
              <a:t>alfabet</a:t>
            </a:r>
            <a:endParaRPr lang="en-US" sz="2000" dirty="0" smtClean="0"/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2000" dirty="0" smtClean="0"/>
              <a:t>o </a:t>
            </a:r>
            <a:r>
              <a:rPr lang="en-US" sz="2000" dirty="0" err="1" smtClean="0"/>
              <a:t>functie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tranzitie</a:t>
            </a:r>
            <a:r>
              <a:rPr lang="en-US" sz="2000" dirty="0" smtClean="0"/>
              <a:t> </a:t>
            </a:r>
            <a:r>
              <a:rPr lang="en-US" sz="2000" dirty="0" err="1" smtClean="0"/>
              <a:t>intre</a:t>
            </a:r>
            <a:r>
              <a:rPr lang="en-US" sz="2000" dirty="0" smtClean="0"/>
              <a:t> </a:t>
            </a:r>
            <a:r>
              <a:rPr lang="en-US" sz="2000" dirty="0" err="1" smtClean="0"/>
              <a:t>stari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sz="2000" dirty="0" err="1" smtClean="0"/>
              <a:t>s</a:t>
            </a:r>
            <a:r>
              <a:rPr lang="en-US" sz="2000" noProof="0" dirty="0" err="1" smtClean="0"/>
              <a:t>tari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2000" dirty="0" err="1" smtClean="0"/>
              <a:t>i</a:t>
            </a:r>
            <a:r>
              <a:rPr lang="en-US" sz="2000" dirty="0" err="1" smtClean="0"/>
              <a:t>nitiale</a:t>
            </a:r>
            <a:r>
              <a:rPr lang="en-US" sz="2000" dirty="0" smtClean="0"/>
              <a:t> – de </a:t>
            </a:r>
            <a:r>
              <a:rPr lang="en-US" sz="2000" dirty="0" err="1" smtClean="0"/>
              <a:t>unde</a:t>
            </a:r>
            <a:r>
              <a:rPr lang="en-US" sz="2000" dirty="0" smtClean="0"/>
              <a:t> se </a:t>
            </a:r>
            <a:r>
              <a:rPr lang="en-US" sz="2000" dirty="0" err="1" smtClean="0"/>
              <a:t>incepe</a:t>
            </a:r>
            <a:r>
              <a:rPr lang="en-US" sz="2000" dirty="0" smtClean="0"/>
              <a:t> </a:t>
            </a:r>
            <a:r>
              <a:rPr lang="en-US" sz="2000" dirty="0" err="1" smtClean="0"/>
              <a:t>cititrea</a:t>
            </a:r>
            <a:r>
              <a:rPr lang="en-US" sz="2000" dirty="0" smtClean="0"/>
              <a:t> </a:t>
            </a:r>
            <a:r>
              <a:rPr lang="en-US" sz="2000" dirty="0" err="1" smtClean="0"/>
              <a:t>stringului</a:t>
            </a:r>
            <a:endParaRPr lang="en-US" sz="2000" dirty="0" smtClean="0"/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Courier New" pitchFamily="49" charset="0"/>
              <a:buChar char="o"/>
              <a:defRPr/>
            </a:pPr>
            <a:r>
              <a:rPr lang="en-US" sz="2000" dirty="0" smtClean="0"/>
              <a:t>f</a:t>
            </a:r>
            <a:r>
              <a:rPr lang="en-US" sz="2000" dirty="0" smtClean="0"/>
              <a:t>inale – </a:t>
            </a:r>
            <a:r>
              <a:rPr lang="en-US" sz="2000" dirty="0" err="1" smtClean="0"/>
              <a:t>unde</a:t>
            </a:r>
            <a:r>
              <a:rPr lang="en-US" sz="2000" dirty="0" smtClean="0"/>
              <a:t> </a:t>
            </a:r>
            <a:r>
              <a:rPr lang="en-US" sz="2000" dirty="0" err="1" smtClean="0"/>
              <a:t>trebuie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se </a:t>
            </a:r>
            <a:r>
              <a:rPr lang="en-US" sz="2000" dirty="0" err="1" smtClean="0"/>
              <a:t>termine</a:t>
            </a:r>
            <a:r>
              <a:rPr lang="en-US" sz="2000" dirty="0" smtClean="0"/>
              <a:t> </a:t>
            </a:r>
            <a:r>
              <a:rPr lang="en-US" sz="2000" dirty="0" err="1" smtClean="0"/>
              <a:t>citirea</a:t>
            </a:r>
            <a:r>
              <a:rPr lang="en-US" sz="2000" dirty="0" smtClean="0"/>
              <a:t> </a:t>
            </a:r>
            <a:r>
              <a:rPr lang="en-US" sz="2000" dirty="0" err="1" smtClean="0"/>
              <a:t>oricarui</a:t>
            </a:r>
            <a:r>
              <a:rPr lang="en-US" sz="2000" dirty="0" smtClean="0"/>
              <a:t> string din </a:t>
            </a:r>
            <a:r>
              <a:rPr lang="en-US" sz="2000" dirty="0" err="1" smtClean="0"/>
              <a:t>limbajul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8229600" cy="6524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err="1" smtClean="0">
                <a:latin typeface="Copperplate Gothic Light" pitchFamily="34" charset="0"/>
              </a:rPr>
              <a:t>Clasificarea</a:t>
            </a:r>
            <a:r>
              <a:rPr lang="en-US" sz="2800" b="1" dirty="0" smtClean="0"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latin typeface="Copperplate Gothic Light" pitchFamily="34" charset="0"/>
              </a:rPr>
              <a:t>Automatelor</a:t>
            </a:r>
            <a:endParaRPr lang="en-US" sz="2800" b="1" dirty="0" smtClean="0">
              <a:latin typeface="Copperplate Gothic Ligh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229600" cy="2016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Deterministe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starea urmatoare a automatului depinde numai de starea curenta si de simbolul urmator din 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 poate prezice evolutia automatului numai pe baza stringului de intrare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505200"/>
            <a:ext cx="82296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dirty="0" err="1" smtClean="0">
                <a:solidFill>
                  <a:srgbClr val="FF33CC"/>
                </a:solidFill>
              </a:rPr>
              <a:t>Nondeterministe</a:t>
            </a:r>
            <a:r>
              <a:rPr lang="en-US" sz="2400" dirty="0" smtClean="0"/>
              <a:t> </a:t>
            </a: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ro-RO" sz="2000" dirty="0"/>
              <a:t>starea urmatoare este numai partial determinata de simbolul urmator</a:t>
            </a:r>
            <a:endParaRPr lang="en-US" sz="20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ro-RO" sz="2000" dirty="0"/>
              <a:t>pentru acelasi simbol automatul p</a:t>
            </a:r>
            <a:r>
              <a:rPr lang="en-US" sz="2000" dirty="0" err="1"/>
              <a:t>oate</a:t>
            </a:r>
            <a:r>
              <a:rPr lang="ro-RO" sz="2000" dirty="0"/>
              <a:t> sa </a:t>
            </a:r>
            <a:r>
              <a:rPr lang="ro-RO" sz="2000" dirty="0" smtClean="0"/>
              <a:t>treaca</a:t>
            </a:r>
            <a:r>
              <a:rPr lang="en-US" sz="2000" dirty="0" smtClean="0"/>
              <a:t> </a:t>
            </a:r>
            <a:r>
              <a:rPr lang="en-US" sz="2000" dirty="0" err="1" smtClean="0"/>
              <a:t>arbitrar</a:t>
            </a:r>
            <a:r>
              <a:rPr lang="ro-RO" sz="2000" dirty="0" smtClean="0"/>
              <a:t> </a:t>
            </a:r>
            <a:r>
              <a:rPr lang="ro-RO" sz="2000" dirty="0"/>
              <a:t>in mai multe </a:t>
            </a:r>
            <a:r>
              <a:rPr lang="ro-RO" sz="2000" dirty="0" smtClean="0"/>
              <a:t>stari</a:t>
            </a:r>
            <a:endParaRPr lang="en-US" sz="2000" dirty="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citi</a:t>
            </a:r>
            <a:r>
              <a:rPr lang="en-US" sz="2000" dirty="0" smtClean="0"/>
              <a:t> </a:t>
            </a:r>
            <a:r>
              <a:rPr lang="en-US" sz="2000" dirty="0" err="1" smtClean="0"/>
              <a:t>stringuri</a:t>
            </a:r>
            <a:r>
              <a:rPr lang="en-US" sz="2000" dirty="0" smtClean="0"/>
              <a:t>, nu </a:t>
            </a:r>
            <a:r>
              <a:rPr lang="en-US" sz="2000" dirty="0" err="1" smtClean="0"/>
              <a:t>doar</a:t>
            </a:r>
            <a:r>
              <a:rPr lang="en-US" sz="2000" dirty="0" smtClean="0"/>
              <a:t> </a:t>
            </a:r>
            <a:r>
              <a:rPr lang="en-US" sz="2000" dirty="0" err="1" smtClean="0"/>
              <a:t>simboluri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651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err="1" smtClean="0">
                <a:latin typeface="Copperplate Gothic Light" pitchFamily="34" charset="0"/>
              </a:rPr>
              <a:t>Reprezentarea</a:t>
            </a:r>
            <a:r>
              <a:rPr lang="en-US" sz="2800" b="1" dirty="0" smtClean="0"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latin typeface="Copperplate Gothic Light" pitchFamily="34" charset="0"/>
              </a:rPr>
              <a:t>Automatelor</a:t>
            </a:r>
            <a:endParaRPr lang="en-US" sz="2800" b="1" dirty="0" smtClean="0">
              <a:latin typeface="Copperplate Gothic Ligh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3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Automatele pot fi intuitiv reprezentate cu ajutorul </a:t>
            </a:r>
            <a:r>
              <a:rPr kumimoji="0" lang="ro-R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grafurilor orientate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en-US" sz="2000" dirty="0" smtClean="0"/>
              <a:t>v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arfurile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reprezinta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starile (cea initiala va fi marcata cu </a:t>
            </a:r>
            <a:r>
              <a:rPr kumimoji="0" lang="ro-RO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cele finale vor avea un cerc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</a:rPr>
              <a:t>O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muchiile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reprezinta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tranzitiile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au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asociat un simbol/string care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indica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faptul ca se poate trece din varful/starea sursa a muchiei in cel de destinatie in urma citirii acelui simbol/string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42926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dirty="0"/>
              <a:t>R</a:t>
            </a:r>
            <a:r>
              <a:rPr lang="ro-RO" sz="2000" dirty="0"/>
              <a:t>ecunoasterea unui automat </a:t>
            </a:r>
            <a:r>
              <a:rPr lang="ro-RO" sz="2000" dirty="0">
                <a:solidFill>
                  <a:schemeClr val="bg1">
                    <a:lumMod val="50000"/>
                  </a:schemeClr>
                </a:solidFill>
              </a:rPr>
              <a:t>determinist</a:t>
            </a:r>
            <a:r>
              <a:rPr lang="ro-RO" sz="2000" dirty="0"/>
              <a:t>:</a:t>
            </a:r>
            <a:endParaRPr lang="en-US" sz="20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ro-RO" dirty="0"/>
              <a:t>fiecare muchie contine un singur simbol din alfabet </a:t>
            </a:r>
            <a:endParaRPr lang="en-US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ro-RO" dirty="0"/>
              <a:t>din orice varf porneste cate o muchie pentru fiecare simbol din alfabet. 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5589588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dirty="0" err="1"/>
              <a:t>Automatele</a:t>
            </a:r>
            <a:r>
              <a:rPr lang="en-US" sz="2000" dirty="0"/>
              <a:t> </a:t>
            </a:r>
            <a:r>
              <a:rPr lang="ro-RO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ro-RO" sz="2000" dirty="0" smtClean="0">
                <a:solidFill>
                  <a:schemeClr val="bg1">
                    <a:lumMod val="50000"/>
                  </a:schemeClr>
                </a:solidFill>
              </a:rPr>
              <a:t>deterministe </a:t>
            </a:r>
            <a:r>
              <a:rPr lang="ro-RO" sz="2000" dirty="0"/>
              <a:t>pot avea </a:t>
            </a:r>
            <a:r>
              <a:rPr lang="en-US" sz="2000" dirty="0"/>
              <a:t>m</a:t>
            </a:r>
            <a:r>
              <a:rPr lang="ro-RO" sz="2000" dirty="0"/>
              <a:t>uchii continand stringuri</a:t>
            </a:r>
            <a:r>
              <a:rPr lang="en-US" sz="2000" dirty="0"/>
              <a:t> (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simboluri</a:t>
            </a:r>
            <a:r>
              <a:rPr lang="en-US" sz="2000" dirty="0"/>
              <a:t>)</a:t>
            </a:r>
            <a:r>
              <a:rPr lang="ro-RO" sz="2000" dirty="0"/>
              <a:t> sau sirul vid </a:t>
            </a:r>
            <a:r>
              <a:rPr lang="ro-RO" sz="2000" i="1" dirty="0" smtClean="0">
                <a:solidFill>
                  <a:schemeClr val="accent3"/>
                </a:solidFill>
              </a:rPr>
              <a:t>e</a:t>
            </a:r>
            <a:r>
              <a:rPr lang="ro-RO" sz="2000" dirty="0" smtClean="0"/>
              <a:t>.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68313" y="3573463"/>
            <a:ext cx="8229600" cy="3024187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mbele automate sunt create pe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acelasi alfabet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urma citirii sirului </a:t>
            </a:r>
            <a:r>
              <a:rPr kumimoji="0" lang="ro-RO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99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abbaabc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utomatul </a:t>
            </a:r>
            <a:r>
              <a:rPr kumimoji="0" lang="ro-RO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determinist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va ajunge in mod sigur inapoi in starea initiala trecand prin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ctr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q2-q1-q2-q2-q1-q2-q2-q2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automatul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nondeterminist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poate ajunge intr-una din starile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{Q2, Q3, Q4}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 conformitate cu drumul parcurs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Q2-Q1-Q3-Q2,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Q2-Q1-Q3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0" lang="ro-RO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Q2-Q1-Q1-Q4.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same alpha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88913"/>
            <a:ext cx="8064500" cy="31353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err="1" smtClean="0">
                <a:latin typeface="Copperplate Gothic Light" pitchFamily="34" charset="0"/>
              </a:rPr>
              <a:t>Echivalenta</a:t>
            </a:r>
            <a:r>
              <a:rPr lang="en-US" sz="2800" b="1" dirty="0" smtClean="0"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latin typeface="Copperplate Gothic Light" pitchFamily="34" charset="0"/>
              </a:rPr>
              <a:t>Automatelor</a:t>
            </a:r>
            <a:endParaRPr lang="en-US" sz="2800" b="1" dirty="0" smtClean="0">
              <a:latin typeface="Copperplate Gothic Light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268413"/>
            <a:ext cx="8229600" cy="11080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Doua automate sunt </a:t>
            </a:r>
            <a:r>
              <a:rPr kumimoji="0" lang="ro-RO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echivalente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daca au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acelasi limbaj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entru </a:t>
            </a:r>
            <a:r>
              <a:rPr kumimoji="0" lang="ro-RO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orice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 nondeterminist se poate gasi unul determinist echivalent.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5749925"/>
            <a:ext cx="8229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600" dirty="0" err="1" smtClean="0"/>
              <a:t>Toate</a:t>
            </a:r>
            <a:r>
              <a:rPr lang="en-US" sz="1600" dirty="0" smtClean="0"/>
              <a:t> </a:t>
            </a:r>
            <a:r>
              <a:rPr lang="en-US" sz="1600" dirty="0" err="1"/>
              <a:t>cele</a:t>
            </a:r>
            <a:r>
              <a:rPr lang="en-US" sz="1600" dirty="0"/>
              <a:t> </a:t>
            </a:r>
            <a:r>
              <a:rPr lang="ro-RO" sz="1600" dirty="0"/>
              <a:t>4 automate sunt </a:t>
            </a:r>
            <a:r>
              <a:rPr lang="ro-RO" sz="1600" dirty="0" smtClean="0"/>
              <a:t>echivalente</a:t>
            </a:r>
            <a:r>
              <a:rPr lang="en-US" sz="1600" dirty="0" smtClean="0"/>
              <a:t>, </a:t>
            </a:r>
            <a:r>
              <a:rPr lang="ro-RO" sz="1600" dirty="0" smtClean="0"/>
              <a:t>numai </a:t>
            </a:r>
            <a:r>
              <a:rPr lang="ro-RO" sz="1600" b="1" dirty="0" smtClean="0">
                <a:latin typeface="Times New Roman" pitchFamily="18" charset="0"/>
              </a:rPr>
              <a:t>.</a:t>
            </a:r>
            <a:r>
              <a:rPr lang="ro-RO" sz="1600" b="1" dirty="0">
                <a:latin typeface="Times New Roman" pitchFamily="18" charset="0"/>
              </a:rPr>
              <a:t>I.</a:t>
            </a:r>
            <a:r>
              <a:rPr lang="ro-RO" sz="1600" dirty="0"/>
              <a:t> este determinist</a:t>
            </a:r>
            <a:r>
              <a:rPr lang="en-US" sz="1600" dirty="0"/>
              <a:t> </a:t>
            </a:r>
          </a:p>
        </p:txBody>
      </p:sp>
      <p:pic>
        <p:nvPicPr>
          <p:cNvPr id="7" name="Picture 6" descr="same la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205038"/>
            <a:ext cx="7705725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838200"/>
            <a:ext cx="3529012" cy="5715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S</a:t>
            </a:r>
            <a:r>
              <a:rPr kumimoji="0" lang="ro-RO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inteza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pperplate Gothic Light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o-RO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Automat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ului</a:t>
            </a:r>
            <a:endParaRPr lang="en-US" sz="3300" b="1" dirty="0" smtClean="0">
              <a:solidFill>
                <a:schemeClr val="tx2"/>
              </a:solidFill>
              <a:latin typeface="Copperplate Gothic Light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N</a:t>
            </a:r>
            <a:r>
              <a:rPr kumimoji="0" lang="ro-RO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pperplate Gothic Light" pitchFamily="34" charset="0"/>
                <a:ea typeface="+mn-ea"/>
                <a:cs typeface="+mn-cs"/>
              </a:rPr>
              <a:t>ondeterminist</a:t>
            </a:r>
            <a:r>
              <a:rPr kumimoji="0" lang="ro-RO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b="1" dirty="0" err="1" smtClean="0"/>
              <a:t>Pasul</a:t>
            </a:r>
            <a:r>
              <a:rPr lang="en-US" sz="2400" b="1" dirty="0" smtClean="0"/>
              <a:t> 1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1168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01168" indent="-246888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Se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obtine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arborele sintactic 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o-R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imbajului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sub forma de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expresie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regulata</a:t>
            </a:r>
            <a:endParaRPr lang="en-US" sz="2000" noProof="0" dirty="0" smtClean="0"/>
          </a:p>
          <a:p>
            <a:pPr marL="658368" lvl="3" indent="-246888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ro-RO" sz="2000" dirty="0" smtClean="0"/>
              <a:t>se individualizeaza componentele expresiei in operatori si operanzi – stringurile</a:t>
            </a:r>
            <a:endParaRPr lang="en-US" sz="2000" dirty="0" smtClean="0"/>
          </a:p>
          <a:p>
            <a:pPr marL="658368" lvl="3" indent="-246888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ro-RO" sz="2000" dirty="0" smtClean="0"/>
              <a:t>se creeaza legaturi intre </a:t>
            </a:r>
            <a:r>
              <a:rPr lang="en-US" sz="2000" dirty="0" err="1" smtClean="0"/>
              <a:t>componente</a:t>
            </a:r>
            <a:r>
              <a:rPr lang="ro-RO" sz="2000" dirty="0" smtClean="0"/>
              <a:t> cu ajutorul a doua „stive” (de operanzi si operatori), pe baza prioritatii operatorilor (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000" dirty="0" smtClean="0"/>
              <a:t> </a:t>
            </a:r>
            <a:r>
              <a:rPr lang="ro-RO" sz="2000" dirty="0" smtClean="0"/>
              <a:t>-</a:t>
            </a:r>
            <a:r>
              <a:rPr lang="en-US" sz="2000" dirty="0" smtClean="0"/>
              <a:t> </a:t>
            </a:r>
            <a:r>
              <a:rPr lang="ro-RO" sz="2000" dirty="0" smtClean="0"/>
              <a:t>maxima, </a:t>
            </a:r>
            <a:r>
              <a:rPr lang="ro-RO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ro-RO" sz="2000" dirty="0" smtClean="0"/>
              <a:t>, </a:t>
            </a:r>
            <a:r>
              <a:rPr lang="ro-RO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</a:t>
            </a:r>
            <a:r>
              <a:rPr lang="en-US" sz="2000" dirty="0" smtClean="0"/>
              <a:t> </a:t>
            </a:r>
            <a:r>
              <a:rPr lang="ro-RO" sz="2000" dirty="0" smtClean="0"/>
              <a:t>–</a:t>
            </a:r>
            <a:r>
              <a:rPr lang="en-US" sz="2000" dirty="0" smtClean="0"/>
              <a:t> </a:t>
            </a:r>
            <a:r>
              <a:rPr lang="ro-RO" sz="2000" dirty="0" smtClean="0"/>
              <a:t>minima</a:t>
            </a:r>
            <a:r>
              <a:rPr lang="en-US" sz="2000" dirty="0" smtClean="0"/>
              <a:t>)</a:t>
            </a:r>
          </a:p>
          <a:p>
            <a:pPr marL="201168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arb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47800"/>
            <a:ext cx="4968875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150"/>
            <a:ext cx="4835525" cy="568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Copperplate Gothic Light" pitchFamily="34" charset="0"/>
              </a:rPr>
              <a:t>S</a:t>
            </a:r>
            <a:r>
              <a:rPr lang="ro-RO" sz="4000" b="1" dirty="0" smtClean="0">
                <a:solidFill>
                  <a:schemeClr val="tx2"/>
                </a:solidFill>
                <a:latin typeface="Copperplate Gothic Light" pitchFamily="34" charset="0"/>
              </a:rPr>
              <a:t>inteza</a:t>
            </a:r>
            <a:endParaRPr lang="en-US" sz="4000" b="1" dirty="0" smtClean="0">
              <a:solidFill>
                <a:schemeClr val="tx2"/>
              </a:solidFill>
              <a:latin typeface="Copperplate Gothic Light" pitchFamily="34" charset="0"/>
            </a:endParaRPr>
          </a:p>
          <a:p>
            <a:pPr marL="365760" lvl="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/>
            </a:pPr>
            <a:r>
              <a:rPr lang="ro-RO" sz="4000" b="1" dirty="0" smtClean="0">
                <a:solidFill>
                  <a:schemeClr val="tx2"/>
                </a:solidFill>
                <a:latin typeface="Copperplate Gothic Light" pitchFamily="34" charset="0"/>
              </a:rPr>
              <a:t>Automat</a:t>
            </a:r>
            <a:r>
              <a:rPr lang="en-US" sz="4000" b="1" dirty="0" err="1" smtClean="0">
                <a:solidFill>
                  <a:schemeClr val="tx2"/>
                </a:solidFill>
                <a:latin typeface="Copperplate Gothic Light" pitchFamily="34" charset="0"/>
              </a:rPr>
              <a:t>ului</a:t>
            </a:r>
            <a:endParaRPr lang="en-US" sz="4000" b="1" dirty="0" smtClean="0">
              <a:solidFill>
                <a:schemeClr val="tx2"/>
              </a:solidFill>
              <a:latin typeface="Copperplate Gothic Light" pitchFamily="34" charset="0"/>
            </a:endParaRPr>
          </a:p>
          <a:p>
            <a:pPr marL="365760" lvl="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Copperplate Gothic Light" pitchFamily="34" charset="0"/>
              </a:rPr>
              <a:t>N</a:t>
            </a:r>
            <a:r>
              <a:rPr lang="ro-RO" sz="4000" b="1" dirty="0" smtClean="0">
                <a:solidFill>
                  <a:schemeClr val="tx2"/>
                </a:solidFill>
                <a:latin typeface="Copperplate Gothic Light" pitchFamily="34" charset="0"/>
              </a:rPr>
              <a:t>ondeterminist</a:t>
            </a:r>
            <a:r>
              <a:rPr lang="ro-RO" sz="4000" b="1" dirty="0" smtClean="0"/>
              <a:t> </a:t>
            </a:r>
            <a:endParaRPr lang="en-US" sz="4000" b="1" dirty="0" smtClean="0"/>
          </a:p>
          <a:p>
            <a:pPr marL="365760" lvl="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b="1" dirty="0" smtClean="0"/>
          </a:p>
          <a:p>
            <a:pPr marL="365760" lvl="0" indent="-256032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b="1" dirty="0" err="1" smtClean="0"/>
              <a:t>Pasul</a:t>
            </a:r>
            <a:r>
              <a:rPr lang="en-US" sz="2400" b="1" dirty="0" smtClean="0"/>
              <a:t> </a:t>
            </a:r>
            <a:r>
              <a:rPr lang="en-US" sz="2400" b="1" dirty="0" smtClean="0"/>
              <a:t>2</a:t>
            </a:r>
            <a:endParaRPr lang="en-US" sz="2400" b="1" dirty="0" smtClean="0"/>
          </a:p>
          <a:p>
            <a:pPr marL="201168" indent="-246888">
              <a:lnSpc>
                <a:spcPct val="80000"/>
              </a:lnSpc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dirty="0" smtClean="0"/>
              <a:t>		</a:t>
            </a:r>
            <a:endParaRPr lang="en-US" sz="2000" dirty="0" smtClean="0"/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ro-RO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Constructia automatului nondeterminist se face printr-o functie recursiva ce primeste ca 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parametri </a:t>
            </a:r>
            <a:r>
              <a:rPr kumimoji="0" lang="ro-RO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doua varfuri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din</a:t>
            </a:r>
            <a:r>
              <a:rPr kumimoji="0" lang="en-US" sz="2400" b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graf</a:t>
            </a:r>
            <a:r>
              <a:rPr kumimoji="0" lang="en-US" sz="2400" b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</a:t>
            </a:r>
            <a:r>
              <a:rPr kumimoji="0" lang="ro-RO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nod</a:t>
            </a:r>
            <a:r>
              <a:rPr kumimoji="0" lang="ro-RO" sz="24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din arborele sintactic al expresiei</a:t>
            </a: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adauga varfuri sau muchii intre cele doua varfuri in functie de tipul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nodului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operator sau string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si se autoapeleaza, dupa caz.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ro-R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 inceput, se creeaza un varf de start si unul de finish (care va fi si singurul) si se apeleaza functia pentru aceste doua varfuri si radacina arborelui sintactic.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recursiv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"/>
            <a:ext cx="286385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606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Proiectarea  Automatelor  Deterministe</vt:lpstr>
      <vt:lpstr>Scopul principal:   sinteza unui automat determinist minim  cu un limbaj acceptat dat </vt:lpstr>
      <vt:lpstr>Slide 3</vt:lpstr>
      <vt:lpstr>Clasificarea Automatelor</vt:lpstr>
      <vt:lpstr>Reprezentarea Automatelor</vt:lpstr>
      <vt:lpstr>Slide 6</vt:lpstr>
      <vt:lpstr>Echivalenta Automatelor</vt:lpstr>
      <vt:lpstr>Slide 8</vt:lpstr>
      <vt:lpstr>Slide 9</vt:lpstr>
      <vt:lpstr>Sinteza Automatului Determinist</vt:lpstr>
      <vt:lpstr>Minimizarea Automatului Determinist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 Automatelor  Deterministe</dc:title>
  <dc:creator>Alex</dc:creator>
  <cp:lastModifiedBy>Alex</cp:lastModifiedBy>
  <cp:revision>32</cp:revision>
  <dcterms:created xsi:type="dcterms:W3CDTF">2006-08-16T00:00:00Z</dcterms:created>
  <dcterms:modified xsi:type="dcterms:W3CDTF">2009-05-08T05:42:50Z</dcterms:modified>
</cp:coreProperties>
</file>