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1" r:id="rId1"/>
  </p:sldMasterIdLst>
  <p:notesMasterIdLst>
    <p:notesMasterId r:id="rId31"/>
  </p:notesMasterIdLst>
  <p:handoutMasterIdLst>
    <p:handoutMasterId r:id="rId32"/>
  </p:handoutMasterIdLst>
  <p:sldIdLst>
    <p:sldId id="256" r:id="rId2"/>
    <p:sldId id="350" r:id="rId3"/>
    <p:sldId id="351" r:id="rId4"/>
    <p:sldId id="345" r:id="rId5"/>
    <p:sldId id="269" r:id="rId6"/>
    <p:sldId id="325" r:id="rId7"/>
    <p:sldId id="352" r:id="rId8"/>
    <p:sldId id="354" r:id="rId9"/>
    <p:sldId id="355" r:id="rId10"/>
    <p:sldId id="311" r:id="rId11"/>
    <p:sldId id="323" r:id="rId12"/>
    <p:sldId id="357" r:id="rId13"/>
    <p:sldId id="358" r:id="rId14"/>
    <p:sldId id="359" r:id="rId15"/>
    <p:sldId id="360" r:id="rId16"/>
    <p:sldId id="361" r:id="rId17"/>
    <p:sldId id="363" r:id="rId18"/>
    <p:sldId id="364" r:id="rId19"/>
    <p:sldId id="366" r:id="rId20"/>
    <p:sldId id="367" r:id="rId21"/>
    <p:sldId id="368" r:id="rId22"/>
    <p:sldId id="312" r:id="rId23"/>
    <p:sldId id="369" r:id="rId24"/>
    <p:sldId id="371" r:id="rId25"/>
    <p:sldId id="370" r:id="rId26"/>
    <p:sldId id="342" r:id="rId27"/>
    <p:sldId id="314" r:id="rId28"/>
    <p:sldId id="343" r:id="rId29"/>
    <p:sldId id="349" r:id="rId30"/>
  </p:sldIdLst>
  <p:sldSz cx="12192000" cy="6858000"/>
  <p:notesSz cx="6858000" cy="9144000"/>
  <p:defaultTextStyle>
    <a:defPPr>
      <a:defRPr lang="de-DE"/>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defaultTextStyle>
  <p:extLst>
    <p:ext uri="{521415D9-36F7-43E2-AB2F-B90AF26B5E84}">
      <p14:sectionLst xmlns:p14="http://schemas.microsoft.com/office/powerpoint/2010/main">
        <p14:section name="Titel und Überblick" id="{2939B5E8-EF71-43FF-B7B6-C3DB42F2B419}">
          <p14:sldIdLst>
            <p14:sldId id="256"/>
            <p14:sldId id="350"/>
            <p14:sldId id="351"/>
            <p14:sldId id="345"/>
          </p14:sldIdLst>
        </p14:section>
        <p14:section name="Einführung" id="{9B15DDF1-0A1C-4450-A2F2-FA4F67CF33BE}">
          <p14:sldIdLst>
            <p14:sldId id="269"/>
            <p14:sldId id="325"/>
            <p14:sldId id="352"/>
            <p14:sldId id="354"/>
            <p14:sldId id="355"/>
            <p14:sldId id="311"/>
            <p14:sldId id="323"/>
            <p14:sldId id="357"/>
            <p14:sldId id="358"/>
            <p14:sldId id="359"/>
            <p14:sldId id="360"/>
            <p14:sldId id="361"/>
            <p14:sldId id="363"/>
            <p14:sldId id="364"/>
            <p14:sldId id="366"/>
            <p14:sldId id="367"/>
            <p14:sldId id="368"/>
            <p14:sldId id="312"/>
            <p14:sldId id="369"/>
            <p14:sldId id="371"/>
            <p14:sldId id="370"/>
            <p14:sldId id="342"/>
            <p14:sldId id="314"/>
            <p14:sldId id="343"/>
            <p14:sldId id="34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7D00"/>
    <a:srgbClr val="FF0000"/>
    <a:srgbClr val="13A983"/>
    <a:srgbClr val="009BA4"/>
    <a:srgbClr val="93C356"/>
    <a:srgbClr val="BCCF02"/>
    <a:srgbClr val="28618C"/>
    <a:srgbClr val="539DC5"/>
    <a:srgbClr val="02ACA8"/>
    <a:srgbClr val="E02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36" autoAdjust="0"/>
    <p:restoredTop sz="94660"/>
  </p:normalViewPr>
  <p:slideViewPr>
    <p:cSldViewPr snapToGrid="0" snapToObjects="1">
      <p:cViewPr varScale="1">
        <p:scale>
          <a:sx n="122" d="100"/>
          <a:sy n="122" d="100"/>
        </p:scale>
        <p:origin x="248" y="200"/>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12.01.22</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‹Nr.›</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12.01.22</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‹Nr.›</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6"/>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3" name="Untertitel 2"/>
          <p:cNvSpPr>
            <a:spLocks noGrp="1"/>
          </p:cNvSpPr>
          <p:nvPr>
            <p:ph type="subTitle" idx="1" hasCustomPrompt="1"/>
          </p:nvPr>
        </p:nvSpPr>
        <p:spPr>
          <a:xfrm>
            <a:off x="874714" y="4494775"/>
            <a:ext cx="10438871" cy="1334525"/>
          </a:xfrm>
        </p:spPr>
        <p:txBody>
          <a:bodyPr/>
          <a:lstStyle>
            <a:lvl1pPr marL="0" indent="0" algn="l">
              <a:buNone/>
              <a:defRPr>
                <a:solidFill>
                  <a:schemeClr val="bg1">
                    <a:alpha val="80000"/>
                  </a:schemeClr>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5"/>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Titel 1"/>
          <p:cNvSpPr>
            <a:spLocks noGrp="1"/>
          </p:cNvSpPr>
          <p:nvPr>
            <p:ph type="title" hasCustomPrompt="1"/>
          </p:nvPr>
        </p:nvSpPr>
        <p:spPr>
          <a:xfrm>
            <a:off x="874713" y="3392203"/>
            <a:ext cx="10438873" cy="972108"/>
          </a:xfrm>
          <a:ln>
            <a:noFill/>
          </a:ln>
        </p:spPr>
        <p:txBody>
          <a:bodyPr/>
          <a:lstStyle>
            <a:lvl1pPr>
              <a:defRPr sz="3200" b="1">
                <a:solidFill>
                  <a:schemeClr val="bg1"/>
                </a:solidFill>
              </a:defRPr>
            </a:lvl1pPr>
          </a:lstStyle>
          <a:p>
            <a:r>
              <a:rPr lang="de-DE" dirty="0"/>
              <a:t>Titelmasterformat</a:t>
            </a:r>
            <a:br>
              <a:rPr lang="de-DE" dirty="0"/>
            </a:br>
            <a:r>
              <a:rPr lang="de-DE" dirty="0"/>
              <a:t>durch Klicken bearbeiten</a:t>
            </a:r>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33091202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Tree>
    <p:extLst>
      <p:ext uri="{BB962C8B-B14F-4D97-AF65-F5344CB8AC3E}">
        <p14:creationId xmlns:p14="http://schemas.microsoft.com/office/powerpoint/2010/main" val="105984768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6"/>
            <a:ext cx="10580687" cy="509588"/>
          </a:xfrm>
        </p:spPr>
        <p:txBody>
          <a:bodyPr/>
          <a:lstStyle/>
          <a:p>
            <a:r>
              <a:rPr lang="de-DE"/>
              <a:t>Mastertitelformat bearbeiten</a:t>
            </a:r>
            <a:endParaRPr lang="de-DE" dirty="0"/>
          </a:p>
        </p:txBody>
      </p:sp>
      <p:sp>
        <p:nvSpPr>
          <p:cNvPr id="7" name="Bildplatzhalter 6"/>
          <p:cNvSpPr>
            <a:spLocks noGrp="1"/>
          </p:cNvSpPr>
          <p:nvPr>
            <p:ph type="pic" sz="quarter" idx="10"/>
          </p:nvPr>
        </p:nvSpPr>
        <p:spPr>
          <a:xfrm>
            <a:off x="0" y="1030288"/>
            <a:ext cx="12192000" cy="5099050"/>
          </a:xfrm>
        </p:spPr>
        <p:txBody>
          <a:bodyPr/>
          <a:lstStyle/>
          <a:p>
            <a:r>
              <a:rPr lang="de-DE"/>
              <a:t>Bild auf Platzhalter ziehen oder durch Klicken auf Symbol hinzufügen</a:t>
            </a:r>
          </a:p>
        </p:txBody>
      </p:sp>
    </p:spTree>
    <p:extLst>
      <p:ext uri="{BB962C8B-B14F-4D97-AF65-F5344CB8AC3E}">
        <p14:creationId xmlns:p14="http://schemas.microsoft.com/office/powerpoint/2010/main" val="325895653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6"/>
            <a:ext cx="12192000" cy="6129331"/>
          </a:xfrm>
        </p:spPr>
        <p:txBody>
          <a:bodyPr/>
          <a:lstStyle/>
          <a:p>
            <a:r>
              <a:rPr lang="de-DE"/>
              <a:t>Bild auf Platzhalter ziehen oder durch Klicken auf Symbol hinzufügen</a:t>
            </a:r>
          </a:p>
        </p:txBody>
      </p:sp>
    </p:spTree>
    <p:extLst>
      <p:ext uri="{BB962C8B-B14F-4D97-AF65-F5344CB8AC3E}">
        <p14:creationId xmlns:p14="http://schemas.microsoft.com/office/powerpoint/2010/main" val="267961108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2" y="4494775"/>
            <a:ext cx="10438873" cy="1334525"/>
          </a:xfrm>
        </p:spPr>
        <p:txBody>
          <a:bodyPr/>
          <a:lstStyle>
            <a:lvl1pPr marL="0" indent="0" algn="l">
              <a:buNone/>
              <a:defRPr>
                <a:solidFill>
                  <a:schemeClr val="bg2"/>
                </a:solidFill>
              </a:defRPr>
            </a:lvl1pPr>
            <a:lvl2pPr marL="457135" indent="0" algn="ctr">
              <a:buNone/>
              <a:defRPr>
                <a:solidFill>
                  <a:schemeClr val="tx1">
                    <a:tint val="75000"/>
                  </a:schemeClr>
                </a:solidFill>
              </a:defRPr>
            </a:lvl2pPr>
            <a:lvl3pPr marL="914269" indent="0" algn="ctr">
              <a:buNone/>
              <a:defRPr>
                <a:solidFill>
                  <a:schemeClr val="tx1">
                    <a:tint val="75000"/>
                  </a:schemeClr>
                </a:solidFill>
              </a:defRPr>
            </a:lvl3pPr>
            <a:lvl4pPr marL="1371402" indent="0" algn="ctr">
              <a:buNone/>
              <a:defRPr>
                <a:solidFill>
                  <a:schemeClr val="tx1">
                    <a:tint val="75000"/>
                  </a:schemeClr>
                </a:solidFill>
              </a:defRPr>
            </a:lvl4pPr>
            <a:lvl5pPr marL="1828534" indent="0" algn="ctr">
              <a:buNone/>
              <a:defRPr>
                <a:solidFill>
                  <a:schemeClr val="tx1">
                    <a:tint val="75000"/>
                  </a:schemeClr>
                </a:solidFill>
              </a:defRPr>
            </a:lvl5pPr>
            <a:lvl6pPr marL="2285670" indent="0" algn="ctr">
              <a:buNone/>
              <a:defRPr>
                <a:solidFill>
                  <a:schemeClr val="tx1">
                    <a:tint val="75000"/>
                  </a:schemeClr>
                </a:solidFill>
              </a:defRPr>
            </a:lvl6pPr>
            <a:lvl7pPr marL="2742803" indent="0" algn="ctr">
              <a:buNone/>
              <a:defRPr>
                <a:solidFill>
                  <a:schemeClr val="tx1">
                    <a:tint val="75000"/>
                  </a:schemeClr>
                </a:solidFill>
              </a:defRPr>
            </a:lvl7pPr>
            <a:lvl8pPr marL="3199936" indent="0" algn="ctr">
              <a:buNone/>
              <a:defRPr>
                <a:solidFill>
                  <a:schemeClr val="tx1">
                    <a:tint val="75000"/>
                  </a:schemeClr>
                </a:solidFill>
              </a:defRPr>
            </a:lvl8pPr>
            <a:lvl9pPr marL="365707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3" y="2420841"/>
            <a:ext cx="10438873" cy="828676"/>
          </a:xfrm>
          <a:ln>
            <a:noFill/>
          </a:ln>
        </p:spPr>
        <p:txBody>
          <a:bodyPr/>
          <a:lstStyle>
            <a:lvl1pPr>
              <a:spcBef>
                <a:spcPts val="0"/>
              </a:spcBef>
              <a:defRPr sz="160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3" y="3392203"/>
            <a:ext cx="10438873" cy="972108"/>
          </a:xfrm>
          <a:ln>
            <a:noFill/>
          </a:ln>
        </p:spPr>
        <p:txBody>
          <a:bodyPr/>
          <a:lstStyle>
            <a:lvl1pPr>
              <a:defRPr sz="320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92731" y="328249"/>
            <a:ext cx="1218534" cy="554589"/>
          </a:xfrm>
          <a:prstGeom prst="rect">
            <a:avLst/>
          </a:prstGeom>
        </p:spPr>
      </p:pic>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304" y="349731"/>
            <a:ext cx="1764738" cy="513188"/>
          </a:xfrm>
          <a:prstGeom prst="rect">
            <a:avLst/>
          </a:prstGeom>
        </p:spPr>
      </p:pic>
    </p:spTree>
    <p:extLst>
      <p:ext uri="{BB962C8B-B14F-4D97-AF65-F5344CB8AC3E}">
        <p14:creationId xmlns:p14="http://schemas.microsoft.com/office/powerpoint/2010/main" val="1725198478"/>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a:t>Mastertitelformat bearbeiten</a:t>
            </a:r>
            <a:endParaRPr lang="de-DE" dirty="0"/>
          </a:p>
        </p:txBody>
      </p:sp>
      <p:sp>
        <p:nvSpPr>
          <p:cNvPr id="6" name="Inhaltsplatzhalter 5"/>
          <p:cNvSpPr>
            <a:spLocks noGrp="1"/>
          </p:cNvSpPr>
          <p:nvPr>
            <p:ph sz="quarter" idx="10"/>
          </p:nvPr>
        </p:nvSpPr>
        <p:spPr>
          <a:xfrm>
            <a:off x="874711" y="1484313"/>
            <a:ext cx="10580688" cy="4344987"/>
          </a:xfrm>
        </p:spPr>
        <p:txBody>
          <a:bodyPr/>
          <a:lstStyle>
            <a:lvl1pPr>
              <a:spcBef>
                <a:spcPts val="1200"/>
              </a:spcBef>
              <a:defRPr/>
            </a:lvl1pPr>
            <a:lvl3pPr>
              <a:spcBef>
                <a:spcPts val="1200"/>
              </a:spcBef>
              <a:defRPr/>
            </a:lvl3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82811993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Rechteck 2"/>
          <p:cNvSpPr/>
          <p:nvPr/>
        </p:nvSpPr>
        <p:spPr>
          <a:xfrm>
            <a:off x="0" y="2"/>
            <a:ext cx="12192000" cy="612933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2" name="Titel 1"/>
          <p:cNvSpPr>
            <a:spLocks noGrp="1"/>
          </p:cNvSpPr>
          <p:nvPr>
            <p:ph type="title"/>
          </p:nvPr>
        </p:nvSpPr>
        <p:spPr>
          <a:xfrm>
            <a:off x="874712" y="3387259"/>
            <a:ext cx="10580687" cy="1198491"/>
          </a:xfrm>
        </p:spPr>
        <p:txBody>
          <a:bodyPr/>
          <a:lstStyle>
            <a:lvl1pPr>
              <a:defRPr sz="3200" b="1">
                <a:solidFill>
                  <a:schemeClr val="bg1"/>
                </a:solidFill>
              </a:defRPr>
            </a:lvl1pPr>
          </a:lstStyle>
          <a:p>
            <a:r>
              <a:rPr lang="de-DE"/>
              <a:t>Mastertitelformat bearbeiten</a:t>
            </a:r>
            <a:endParaRPr lang="de-DE" dirty="0"/>
          </a:p>
        </p:txBody>
      </p:sp>
    </p:spTree>
    <p:extLst>
      <p:ext uri="{BB962C8B-B14F-4D97-AF65-F5344CB8AC3E}">
        <p14:creationId xmlns:p14="http://schemas.microsoft.com/office/powerpoint/2010/main" val="124706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49" y="1484313"/>
            <a:ext cx="6089649" cy="43449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7"/>
          <p:cNvSpPr>
            <a:spLocks noGrp="1"/>
          </p:cNvSpPr>
          <p:nvPr>
            <p:ph type="pic" sz="quarter" idx="13"/>
          </p:nvPr>
        </p:nvSpPr>
        <p:spPr>
          <a:xfrm>
            <a:off x="874711" y="1484313"/>
            <a:ext cx="4300539" cy="1332000"/>
          </a:xfrm>
        </p:spPr>
        <p:txBody>
          <a:bodyPr/>
          <a:lstStyle/>
          <a:p>
            <a:r>
              <a:rPr lang="de-DE"/>
              <a:t>Bild auf Platzhalter ziehen oder durch Klicken auf Symbol hinzufügen</a:t>
            </a:r>
            <a:endParaRPr lang="de-DE" dirty="0"/>
          </a:p>
        </p:txBody>
      </p:sp>
      <p:sp>
        <p:nvSpPr>
          <p:cNvPr id="10" name="Bildplatzhalter 7"/>
          <p:cNvSpPr>
            <a:spLocks noGrp="1"/>
          </p:cNvSpPr>
          <p:nvPr>
            <p:ph type="pic" sz="quarter" idx="14"/>
          </p:nvPr>
        </p:nvSpPr>
        <p:spPr>
          <a:xfrm>
            <a:off x="874712" y="2943181"/>
            <a:ext cx="4300537" cy="1332000"/>
          </a:xfrm>
        </p:spPr>
        <p:txBody>
          <a:bodyPr/>
          <a:lstStyle/>
          <a:p>
            <a:r>
              <a:rPr lang="de-DE"/>
              <a:t>Bild auf Platzhalter ziehen oder durch Klicken auf Symbol hinzufügen</a:t>
            </a:r>
            <a:endParaRPr lang="de-DE" dirty="0"/>
          </a:p>
        </p:txBody>
      </p:sp>
      <p:sp>
        <p:nvSpPr>
          <p:cNvPr id="11" name="Bildplatzhalter 7"/>
          <p:cNvSpPr>
            <a:spLocks noGrp="1"/>
          </p:cNvSpPr>
          <p:nvPr>
            <p:ph type="pic" sz="quarter" idx="15"/>
          </p:nvPr>
        </p:nvSpPr>
        <p:spPr>
          <a:xfrm>
            <a:off x="874710" y="4402050"/>
            <a:ext cx="4300537" cy="1427249"/>
          </a:xfrm>
        </p:spPr>
        <p:txBody>
          <a:bodyPr/>
          <a:lstStyle/>
          <a:p>
            <a:r>
              <a:rPr lang="de-DE"/>
              <a:t>Bild auf Platzhalter ziehen oder durch Klicken auf Symbol hinzufügen</a:t>
            </a:r>
            <a:endParaRPr lang="de-DE" dirty="0"/>
          </a:p>
        </p:txBody>
      </p:sp>
      <p:sp>
        <p:nvSpPr>
          <p:cNvPr id="4" name="Titel 3"/>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29113879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6267449" y="1484314"/>
            <a:ext cx="5187950" cy="4344985"/>
          </a:xfrm>
        </p:spPr>
        <p:txBody>
          <a:bodyPr/>
          <a:lstStyle/>
          <a:p>
            <a:r>
              <a:rPr lang="de-DE"/>
              <a:t>Bild auf Platzhalter ziehen oder durch Klicken auf Symbol hinzufügen</a:t>
            </a:r>
            <a:endParaRPr lang="de-DE" dirty="0"/>
          </a:p>
        </p:txBody>
      </p:sp>
      <p:sp>
        <p:nvSpPr>
          <p:cNvPr id="7" name="Textplatzhalter 6"/>
          <p:cNvSpPr>
            <a:spLocks noGrp="1"/>
          </p:cNvSpPr>
          <p:nvPr>
            <p:ph type="body" sz="quarter" idx="14"/>
          </p:nvPr>
        </p:nvSpPr>
        <p:spPr>
          <a:xfrm>
            <a:off x="874713"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17024276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Mastertitelformat bearbeiten</a:t>
            </a:r>
          </a:p>
        </p:txBody>
      </p:sp>
      <p:sp>
        <p:nvSpPr>
          <p:cNvPr id="6" name="Textplatzhalter 5"/>
          <p:cNvSpPr>
            <a:spLocks noGrp="1"/>
          </p:cNvSpPr>
          <p:nvPr>
            <p:ph type="body" sz="quarter" idx="10"/>
          </p:nvPr>
        </p:nvSpPr>
        <p:spPr>
          <a:xfrm>
            <a:off x="874713"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7"/>
          <p:cNvSpPr>
            <a:spLocks noGrp="1"/>
          </p:cNvSpPr>
          <p:nvPr>
            <p:ph type="body" sz="quarter" idx="11"/>
          </p:nvPr>
        </p:nvSpPr>
        <p:spPr>
          <a:xfrm>
            <a:off x="6267449" y="1484315"/>
            <a:ext cx="51879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1366198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2" y="346075"/>
            <a:ext cx="10580687" cy="684213"/>
          </a:xfrm>
        </p:spPr>
        <p:txBody>
          <a:bodyPr/>
          <a:lstStyle/>
          <a:p>
            <a:r>
              <a:rPr lang="de-DE"/>
              <a:t>Mastertitelformat bearbeiten</a:t>
            </a:r>
            <a:endParaRPr lang="de-DE" dirty="0"/>
          </a:p>
        </p:txBody>
      </p:sp>
      <p:sp>
        <p:nvSpPr>
          <p:cNvPr id="6" name="Textplatzhalter 5"/>
          <p:cNvSpPr>
            <a:spLocks noGrp="1"/>
          </p:cNvSpPr>
          <p:nvPr>
            <p:ph type="body" sz="quarter" idx="10"/>
          </p:nvPr>
        </p:nvSpPr>
        <p:spPr>
          <a:xfrm>
            <a:off x="874712" y="1484314"/>
            <a:ext cx="3399576"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7"/>
          <p:cNvSpPr>
            <a:spLocks noGrp="1"/>
          </p:cNvSpPr>
          <p:nvPr>
            <p:ph type="body" sz="quarter" idx="11"/>
          </p:nvPr>
        </p:nvSpPr>
        <p:spPr>
          <a:xfrm>
            <a:off x="8070849" y="1484315"/>
            <a:ext cx="33845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5"/>
          <p:cNvSpPr>
            <a:spLocks noGrp="1"/>
          </p:cNvSpPr>
          <p:nvPr>
            <p:ph type="body" sz="quarter" idx="12"/>
          </p:nvPr>
        </p:nvSpPr>
        <p:spPr>
          <a:xfrm>
            <a:off x="4457700" y="1484315"/>
            <a:ext cx="341630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54335963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7" name="Titel 1"/>
          <p:cNvSpPr txBox="1">
            <a:spLocks/>
          </p:cNvSpPr>
          <p:nvPr/>
        </p:nvSpPr>
        <p:spPr>
          <a:xfrm>
            <a:off x="6267450" y="368305"/>
            <a:ext cx="5046135" cy="662147"/>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sz="2400" dirty="0"/>
              <a:t>Titelmasterformat durch Klicken bearbeiten</a:t>
            </a:r>
          </a:p>
        </p:txBody>
      </p:sp>
      <p:sp>
        <p:nvSpPr>
          <p:cNvPr id="8" name="Textplatzhalter 5"/>
          <p:cNvSpPr>
            <a:spLocks noGrp="1"/>
          </p:cNvSpPr>
          <p:nvPr>
            <p:ph type="body" sz="quarter" idx="10"/>
          </p:nvPr>
        </p:nvSpPr>
        <p:spPr>
          <a:xfrm>
            <a:off x="874712" y="1484314"/>
            <a:ext cx="5195887" cy="434498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7"/>
          <p:cNvSpPr>
            <a:spLocks noGrp="1"/>
          </p:cNvSpPr>
          <p:nvPr>
            <p:ph type="body" sz="quarter" idx="11"/>
          </p:nvPr>
        </p:nvSpPr>
        <p:spPr>
          <a:xfrm>
            <a:off x="6267450" y="1484315"/>
            <a:ext cx="5187950" cy="434498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Titel 2"/>
          <p:cNvSpPr>
            <a:spLocks noGrp="1"/>
          </p:cNvSpPr>
          <p:nvPr>
            <p:ph type="title"/>
          </p:nvPr>
        </p:nvSpPr>
        <p:spPr>
          <a:xfrm>
            <a:off x="874712" y="367507"/>
            <a:ext cx="5195887" cy="662781"/>
          </a:xfrm>
        </p:spPr>
        <p:txBody>
          <a:bodyPr/>
          <a:lstStyle/>
          <a:p>
            <a:r>
              <a:rPr lang="de-DE"/>
              <a:t>Mastertitelformat bearbeiten</a:t>
            </a:r>
            <a:endParaRPr lang="de-DE" dirty="0"/>
          </a:p>
        </p:txBody>
      </p:sp>
    </p:spTree>
    <p:extLst>
      <p:ext uri="{BB962C8B-B14F-4D97-AF65-F5344CB8AC3E}">
        <p14:creationId xmlns:p14="http://schemas.microsoft.com/office/powerpoint/2010/main" val="267653168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2" y="346075"/>
            <a:ext cx="10580687" cy="684213"/>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2" y="1481138"/>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userDrawn="1"/>
        </p:nvSpPr>
        <p:spPr>
          <a:xfrm>
            <a:off x="3575050" y="6319797"/>
            <a:ext cx="5187950" cy="369332"/>
          </a:xfrm>
          <a:prstGeom prst="rect">
            <a:avLst/>
          </a:prstGeom>
          <a:noFill/>
        </p:spPr>
        <p:txBody>
          <a:bodyPr wrap="square" lIns="0" tIns="0" rIns="0" bIns="0" rtlCol="0" anchor="b">
            <a:spAutoFit/>
          </a:bodyPr>
          <a:lstStyle/>
          <a:p>
            <a:pPr marL="0" marR="0" lvl="0" indent="0" algn="l" defTabSz="914269" rtl="0" eaLnBrk="1" fontAlgn="auto" latinLnBrk="0" hangingPunct="1">
              <a:lnSpc>
                <a:spcPct val="100000"/>
              </a:lnSpc>
              <a:spcBef>
                <a:spcPts val="0"/>
              </a:spcBef>
              <a:spcAft>
                <a:spcPts val="0"/>
              </a:spcAft>
              <a:buClrTx/>
              <a:buSzTx/>
              <a:buFontTx/>
              <a:buNone/>
              <a:tabLst/>
              <a:defRPr/>
            </a:pPr>
            <a:r>
              <a:rPr lang="de-DE" sz="800" dirty="0">
                <a:solidFill>
                  <a:schemeClr val="bg2"/>
                </a:solidFill>
              </a:rPr>
              <a:t>Lab Manual DPP: </a:t>
            </a:r>
            <a:r>
              <a:rPr lang="de-DE" sz="800" dirty="0" err="1">
                <a:solidFill>
                  <a:schemeClr val="bg2"/>
                </a:solidFill>
              </a:rPr>
              <a:t>Publication</a:t>
            </a:r>
            <a:r>
              <a:rPr lang="de-DE" sz="800" dirty="0">
                <a:solidFill>
                  <a:schemeClr val="bg2"/>
                </a:solidFill>
              </a:rPr>
              <a:t> Bias</a:t>
            </a:r>
          </a:p>
          <a:p>
            <a:pPr algn="l"/>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Alexander Strobel / </a:t>
            </a:r>
            <a:r>
              <a:rPr lang="de-DE" sz="800" dirty="0" err="1">
                <a:solidFill>
                  <a:schemeClr val="bg2"/>
                </a:solidFill>
                <a:latin typeface="Open Sans" panose="020B0606030504020204" pitchFamily="34" charset="0"/>
                <a:ea typeface="Open Sans" panose="020B0606030504020204" pitchFamily="34" charset="0"/>
                <a:cs typeface="Open Sans" panose="020B0606030504020204" pitchFamily="34" charset="0"/>
              </a:rPr>
              <a:t>alexander.strobel@tu-dresden.de</a:t>
            </a:r>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Dresden // </a:t>
            </a:r>
            <a:fld id="{E7EE72DE-9844-E444-B0B2-2277304B95E8}" type="datetime1">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t>12.01.22</a:t>
            </a:fld>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0" y="6306444"/>
            <a:ext cx="704850" cy="369332"/>
          </a:xfrm>
          <a:prstGeom prst="rect">
            <a:avLst/>
          </a:prstGeom>
          <a:noFill/>
        </p:spPr>
        <p:txBody>
          <a:bodyPr wrap="square" lIns="0" tIns="0" rIns="0" bIns="0" rtlCol="0" anchor="b">
            <a:spAutoFit/>
          </a:bodyPr>
          <a:lstStyle/>
          <a:p>
            <a:pPr marL="0" marR="0" lvl="0" indent="0" algn="r" defTabSz="914269" rtl="0" eaLnBrk="1" fontAlgn="auto" latinLnBrk="0" hangingPunct="1">
              <a:lnSpc>
                <a:spcPct val="100000"/>
              </a:lnSpc>
              <a:spcBef>
                <a:spcPts val="0"/>
              </a:spcBef>
              <a:spcAft>
                <a:spcPts val="0"/>
              </a:spcAft>
              <a:buClrTx/>
              <a:buSzTx/>
              <a:buFontTx/>
              <a:buNone/>
              <a:tabLst/>
              <a:defRPr/>
            </a:pPr>
            <a:b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914269" rtl="0" eaLnBrk="1" fontAlgn="auto" latinLnBrk="0" hangingPunct="1">
                <a:lnSpc>
                  <a:spcPct val="100000"/>
                </a:lnSpc>
                <a:spcBef>
                  <a:spcPts val="0"/>
                </a:spcBef>
                <a:spcAft>
                  <a:spcPts val="0"/>
                </a:spcAft>
                <a:buClrTx/>
                <a:buSzTx/>
                <a:buFontTx/>
                <a:buNone/>
                <a:tabLst/>
                <a:defRPr/>
              </a:pPr>
              <a:t>‹Nr.›</a:t>
            </a:fld>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914269" rtl="0" eaLnBrk="1" fontAlgn="auto" latinLnBrk="0" hangingPunct="1">
              <a:lnSpc>
                <a:spcPct val="100000"/>
              </a:lnSpc>
              <a:spcBef>
                <a:spcPts val="0"/>
              </a:spcBef>
              <a:spcAft>
                <a:spcPts val="0"/>
              </a:spcAft>
              <a:buClrTx/>
              <a:buSzTx/>
              <a:buFontTx/>
              <a:buNone/>
              <a:tabLst/>
              <a:defRPr/>
            </a:pP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73955" y="6336430"/>
            <a:ext cx="770373" cy="350618"/>
          </a:xfrm>
          <a:prstGeom prst="rect">
            <a:avLst/>
          </a:prstGeom>
        </p:spPr>
      </p:pic>
      <p:pic>
        <p:nvPicPr>
          <p:cNvPr id="10" name="Grafik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506293" y="6336706"/>
            <a:ext cx="1115691" cy="324444"/>
          </a:xfrm>
          <a:prstGeom prst="rect">
            <a:avLst/>
          </a:prstGeom>
        </p:spPr>
      </p:pic>
    </p:spTree>
    <p:extLst>
      <p:ext uri="{BB962C8B-B14F-4D97-AF65-F5344CB8AC3E}">
        <p14:creationId xmlns:p14="http://schemas.microsoft.com/office/powerpoint/2010/main" val="2089890264"/>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Lst>
  <p:hf hdr="0"/>
  <p:txStyles>
    <p:titleStyle>
      <a:lvl1pPr algn="l" defTabSz="914269"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p:titleStyle>
    <p:bodyStyle>
      <a:lvl1pPr marL="0" indent="0" algn="l" defTabSz="914269" rtl="0" eaLnBrk="1" latinLnBrk="0" hangingPunct="1">
        <a:spcBef>
          <a:spcPts val="6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6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269" rtl="0" eaLnBrk="1" latinLnBrk="0" hangingPunct="1">
        <a:defRPr sz="1800" kern="1200">
          <a:solidFill>
            <a:schemeClr val="tx1"/>
          </a:solidFill>
          <a:latin typeface="+mn-lt"/>
          <a:ea typeface="+mn-ea"/>
          <a:cs typeface="+mn-cs"/>
        </a:defRPr>
      </a:lvl1pPr>
      <a:lvl2pPr marL="457135" algn="l" defTabSz="914269" rtl="0" eaLnBrk="1" latinLnBrk="0" hangingPunct="1">
        <a:defRPr sz="1800" kern="1200">
          <a:solidFill>
            <a:schemeClr val="tx1"/>
          </a:solidFill>
          <a:latin typeface="+mn-lt"/>
          <a:ea typeface="+mn-ea"/>
          <a:cs typeface="+mn-cs"/>
        </a:defRPr>
      </a:lvl2pPr>
      <a:lvl3pPr marL="914269" algn="l" defTabSz="914269" rtl="0" eaLnBrk="1" latinLnBrk="0" hangingPunct="1">
        <a:defRPr sz="1800" kern="1200">
          <a:solidFill>
            <a:schemeClr val="tx1"/>
          </a:solidFill>
          <a:latin typeface="+mn-lt"/>
          <a:ea typeface="+mn-ea"/>
          <a:cs typeface="+mn-cs"/>
        </a:defRPr>
      </a:lvl3pPr>
      <a:lvl4pPr marL="1371402" algn="l" defTabSz="914269" rtl="0" eaLnBrk="1" latinLnBrk="0" hangingPunct="1">
        <a:defRPr sz="1800" kern="1200">
          <a:solidFill>
            <a:schemeClr val="tx1"/>
          </a:solidFill>
          <a:latin typeface="+mn-lt"/>
          <a:ea typeface="+mn-ea"/>
          <a:cs typeface="+mn-cs"/>
        </a:defRPr>
      </a:lvl4pPr>
      <a:lvl5pPr marL="1828534" algn="l" defTabSz="914269" rtl="0" eaLnBrk="1" latinLnBrk="0" hangingPunct="1">
        <a:defRPr sz="1800" kern="1200">
          <a:solidFill>
            <a:schemeClr val="tx1"/>
          </a:solidFill>
          <a:latin typeface="+mn-lt"/>
          <a:ea typeface="+mn-ea"/>
          <a:cs typeface="+mn-cs"/>
        </a:defRPr>
      </a:lvl5pPr>
      <a:lvl6pPr marL="2285670" algn="l" defTabSz="914269" rtl="0" eaLnBrk="1" latinLnBrk="0" hangingPunct="1">
        <a:defRPr sz="1800" kern="1200">
          <a:solidFill>
            <a:schemeClr val="tx1"/>
          </a:solidFill>
          <a:latin typeface="+mn-lt"/>
          <a:ea typeface="+mn-ea"/>
          <a:cs typeface="+mn-cs"/>
        </a:defRPr>
      </a:lvl6pPr>
      <a:lvl7pPr marL="2742803" algn="l" defTabSz="914269" rtl="0" eaLnBrk="1" latinLnBrk="0" hangingPunct="1">
        <a:defRPr sz="1800" kern="1200">
          <a:solidFill>
            <a:schemeClr val="tx1"/>
          </a:solidFill>
          <a:latin typeface="+mn-lt"/>
          <a:ea typeface="+mn-ea"/>
          <a:cs typeface="+mn-cs"/>
        </a:defRPr>
      </a:lvl7pPr>
      <a:lvl8pPr marL="3199936" algn="l" defTabSz="914269" rtl="0" eaLnBrk="1" latinLnBrk="0" hangingPunct="1">
        <a:defRPr sz="1800" kern="1200">
          <a:solidFill>
            <a:schemeClr val="tx1"/>
          </a:solidFill>
          <a:latin typeface="+mn-lt"/>
          <a:ea typeface="+mn-ea"/>
          <a:cs typeface="+mn-cs"/>
        </a:defRPr>
      </a:lvl8pPr>
      <a:lvl9pPr marL="3657070" algn="l" defTabSz="91426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992">
          <p15:clr>
            <a:srgbClr val="F26B43"/>
          </p15:clr>
        </p15:guide>
        <p15:guide id="7" pos="1120">
          <p15:clr>
            <a:srgbClr val="F26B43"/>
          </p15:clr>
        </p15:guide>
        <p15:guide id="8" pos="1676">
          <p15:clr>
            <a:srgbClr val="F26B43"/>
          </p15:clr>
        </p15:guide>
        <p15:guide id="9" pos="1556">
          <p15:clr>
            <a:srgbClr val="F26B43"/>
          </p15:clr>
        </p15:guide>
        <p15:guide id="10" pos="2252">
          <p15:clr>
            <a:srgbClr val="F26B43"/>
          </p15:clr>
        </p15:guide>
        <p15:guide id="11" pos="2128">
          <p15:clr>
            <a:srgbClr val="F26B43"/>
          </p15:clr>
        </p15:guide>
        <p15:guide id="16" pos="3824">
          <p15:clr>
            <a:srgbClr val="F26B43"/>
          </p15:clr>
        </p15:guide>
        <p15:guide id="17" pos="3948">
          <p15:clr>
            <a:srgbClr val="F26B43"/>
          </p15:clr>
        </p15:guide>
        <p15:guide id="20" pos="4384">
          <p15:clr>
            <a:srgbClr val="F26B43"/>
          </p15:clr>
        </p15:guide>
        <p15:guide id="21" pos="4508">
          <p15:clr>
            <a:srgbClr val="F26B43"/>
          </p15:clr>
        </p15:guide>
        <p15:guide id="22" pos="6780">
          <p15:clr>
            <a:srgbClr val="F26B43"/>
          </p15:clr>
        </p15:guide>
        <p15:guide id="23" pos="6656">
          <p15:clr>
            <a:srgbClr val="F26B43"/>
          </p15:clr>
        </p15:guide>
        <p15:guide id="24" pos="4960">
          <p15:clr>
            <a:srgbClr val="F26B43"/>
          </p15:clr>
        </p15:guide>
        <p15:guide id="25" pos="5084">
          <p15:clr>
            <a:srgbClr val="F26B43"/>
          </p15:clr>
        </p15:guide>
        <p15:guide id="30" orient="horz" pos="538">
          <p15:clr>
            <a:srgbClr val="F26B43"/>
          </p15:clr>
        </p15:guide>
        <p15:guide id="31" pos="551">
          <p15:clr>
            <a:srgbClr val="F26B43"/>
          </p15:clr>
        </p15:guide>
        <p15:guide id="39" pos="6092">
          <p15:clr>
            <a:srgbClr val="F26B43"/>
          </p15:clr>
        </p15:guide>
        <p15:guide id="40" pos="6216">
          <p15:clr>
            <a:srgbClr val="F26B43"/>
          </p15:clr>
        </p15:guide>
        <p15:guide id="41" pos="2692">
          <p15:clr>
            <a:srgbClr val="F26B43"/>
          </p15:clr>
        </p15:guide>
        <p15:guide id="42" pos="2808">
          <p15:clr>
            <a:srgbClr val="F26B43"/>
          </p15:clr>
        </p15:guide>
        <p15:guide id="43" pos="3260">
          <p15:clr>
            <a:srgbClr val="F26B43"/>
          </p15:clr>
        </p15:guide>
        <p15:guide id="44" pos="3380">
          <p15:clr>
            <a:srgbClr val="F26B43"/>
          </p15:clr>
        </p15:guide>
        <p15:guide id="50" pos="5520">
          <p15:clr>
            <a:srgbClr val="F26B43"/>
          </p15:clr>
        </p15:guide>
        <p15:guide id="52" orient="horz" pos="933">
          <p15:clr>
            <a:srgbClr val="F26B43"/>
          </p15:clr>
        </p15:guide>
        <p15:guide id="53" orient="horz" pos="759">
          <p15:clr>
            <a:srgbClr val="F26B43"/>
          </p15:clr>
        </p15:guide>
        <p15:guide id="58" orient="horz" pos="218">
          <p15:clr>
            <a:srgbClr val="F26B43"/>
          </p15:clr>
        </p15:guide>
        <p15:guide id="59" orient="horz" pos="3680">
          <p15:clr>
            <a:srgbClr val="F26B43"/>
          </p15:clr>
        </p15:guide>
        <p15:guide id="60" orient="horz" pos="3861">
          <p15:clr>
            <a:srgbClr val="F26B43"/>
          </p15:clr>
        </p15:guide>
        <p15:guide id="62" orient="horz" pos="2130">
          <p15:clr>
            <a:srgbClr val="F26B43"/>
          </p15:clr>
        </p15:guide>
        <p15:guide id="65" pos="5648">
          <p15:clr>
            <a:srgbClr val="F26B43"/>
          </p15:clr>
        </p15:guide>
        <p15:guide id="66" orient="horz" pos="649">
          <p15:clr>
            <a:srgbClr val="F26B43"/>
          </p15:clr>
        </p15:guide>
        <p15:guide id="67" pos="7216">
          <p15:clr>
            <a:srgbClr val="F26B43"/>
          </p15:clr>
        </p15:guide>
        <p15:guide id="69" orient="horz" pos="3988">
          <p15:clr>
            <a:srgbClr val="F26B43"/>
          </p15:clr>
        </p15:guide>
        <p15:guide id="70" orient="horz" pos="4196">
          <p15:clr>
            <a:srgbClr val="F26B43"/>
          </p15:clr>
        </p15:guide>
        <p15:guide id="71" pos="318">
          <p15:clr>
            <a:srgbClr val="F26B43"/>
          </p15:clr>
        </p15:guide>
        <p15:guide id="72" orient="horz" pos="41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32564809_The_Validity_and_Utility_of_Selection_Methods_in_Personnel_Psychology" TargetMode="Externa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hyperlink" Target="https://d1wqtxts1xzle7.cloudfront.net/54466465/FeelingFuture-with-cover-page-v2.pdf?Expires=1637589546&amp;Signature=G1wf2SdWbWGy5wqPQxJSYU2om-WrNLgLX13TBxoGQJzaD47lR2Zs8m2ooapYRXW8jIXVZ~TXMSK5dlDhU~PH7m0-c0NuIdDdRC1nJtIe-hUcCoyxHDPIANf0wNQAdccA~4A2tReb9js-AZ7-zHMzD3KS2w0lNxnD7ZnydUqfckL7Nm55Esh1M55aBBzM45I7n2TEAlUYsBpGiNIOSPiz41eWJKiWracV9KRD85uG~2WjgIL-3Fgc1vRSzJWpcSXoT-b3fykv5ZzXj7cRPL4dRUXmeg4q~OtHi8oNU4DlRp~Y8hEGn0EnZB0HzlDZHfk0NEOC5sgF8zJRWupFcv-Jiw__&amp;Key-Pair-Id=APKAJLOHF5GGSLRBV4ZA" TargetMode="Externa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hyperlink" Target="https://ejwagenmakers.com/2011/WagenmakersEtAl2011_JPSP.pdf" TargetMode="Externa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48019356_Individual_differences_in_adolescents%27_willingness_to_invest_cognitive_effort_Relation_to_need_for_cognition_motivation_and_cognitive_capacity" TargetMode="Externa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ijpsycho.2020.05.008" TargetMode="Externa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7.png"/><Relationship Id="rId4" Type="http://schemas.openxmlformats.org/officeDocument/2006/relationships/hyperlink" Target="https://osf.io/8m6a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36/bmj.315.7109.629" TargetMode="Externa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11/j.0006-341X.2000.00455.x" TargetMode="Externa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1/jama.295.6.676" TargetMode="Externa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xml"/><Relationship Id="rId5" Type="http://schemas.openxmlformats.org/officeDocument/2006/relationships/hyperlink" Target="https://www.dwd.de/DE/wetter/schon_gewusst/qualitaetvorhersage/qualitaetvorhersage_node.html" TargetMode="Externa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177/1948550617693062" TargetMode="Externa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hyperlink" Target="https://www.cos.io/initiatives/registered-reports" TargetMode="Externa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hyperlink" Target="https://doi.org/10.1177/25152459211007467"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3389/fpsyg.2017.01332" TargetMode="Externa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hyperlink" Target="https://dx.doi.org/10.2139/ssrn.2694998" TargetMode="External"/><Relationship Id="rId4" Type="http://schemas.openxmlformats.org/officeDocument/2006/relationships/hyperlink" Target="https://doi.org/10.1177%2F174569161665863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hyperlink" Target="https://dx.doi.org/10.2139/ssrn.2694998" TargetMode="External"/><Relationship Id="rId5" Type="http://schemas.openxmlformats.org/officeDocument/2006/relationships/hyperlink" Target="https://doi.org/10.1177%2F1745691616658637" TargetMode="External"/><Relationship Id="rId4" Type="http://schemas.openxmlformats.org/officeDocument/2006/relationships/hyperlink" Target="https://doi.org/10.3389/fpsyg.2017.01332"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3" Type="http://schemas.openxmlformats.org/officeDocument/2006/relationships/hyperlink" Target="https://www.cos.io/initiatives/registered-reports" TargetMode="External"/><Relationship Id="rId2" Type="http://schemas.openxmlformats.org/officeDocument/2006/relationships/slideLayout" Target="../slideLayouts/slideLayout3.xml"/><Relationship Id="rId1" Type="http://schemas.openxmlformats.org/officeDocument/2006/relationships/tags" Target="../tags/tag28.xml"/><Relationship Id="rId5" Type="http://schemas.openxmlformats.org/officeDocument/2006/relationships/hyperlink" Target="https://osf.io/8m6a2/" TargetMode="External"/><Relationship Id="rId4" Type="http://schemas.openxmlformats.org/officeDocument/2006/relationships/hyperlink" Target="https://doi.org/10.1016/j.ijpsycho.2020.05.008"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2307/2684823" TargetMode="External"/><Relationship Id="rId2" Type="http://schemas.openxmlformats.org/officeDocument/2006/relationships/slideLayout" Target="../slideLayouts/slideLayout3.xml"/><Relationship Id="rId1" Type="http://schemas.openxmlformats.org/officeDocument/2006/relationships/tags" Target="../tags/tag2.xml"/><Relationship Id="rId6" Type="http://schemas.microsoft.com/office/2007/relationships/hdphoto" Target="../media/hdphoto2.wdp"/><Relationship Id="rId5" Type="http://schemas.openxmlformats.org/officeDocument/2006/relationships/image" Target="../media/image5.png"/><Relationship Id="rId4" Type="http://schemas.openxmlformats.org/officeDocument/2006/relationships/hyperlink" Target="https://doi.org/10.1371/journal.pone.0010068"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3.xml"/><Relationship Id="rId4" Type="http://schemas.openxmlformats.org/officeDocument/2006/relationships/image" Target="file:////var/folders/q6/8j2hj5bn4wx0ql8zg2qx0h300000gn/T/com.microsoft.Word/WebArchiveCopyPasteTempFiles/Cycle.png"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177/25152459211007467" TargetMode="Externa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doi.org/10.1037/0022-0167.29.2.189"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177/25152459211007467" TargetMode="Externa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hyperlink" Target="https://doi.org/10.1037/0022-0167.29.2.189"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8"/>
          <p:cNvSpPr>
            <a:spLocks noGrp="1"/>
          </p:cNvSpPr>
          <p:nvPr>
            <p:ph type="subTitle" idx="1"/>
          </p:nvPr>
        </p:nvSpPr>
        <p:spPr/>
        <p:txBody>
          <a:bodyPr/>
          <a:lstStyle/>
          <a:p>
            <a:r>
              <a:rPr lang="de-DE" sz="2400" dirty="0"/>
              <a:t>Meta-</a:t>
            </a:r>
            <a:r>
              <a:rPr lang="de-DE" sz="2400" dirty="0" err="1"/>
              <a:t>Analytic</a:t>
            </a:r>
            <a:r>
              <a:rPr lang="de-DE" sz="2400" dirty="0"/>
              <a:t> Tools</a:t>
            </a:r>
          </a:p>
        </p:txBody>
      </p:sp>
      <p:sp>
        <p:nvSpPr>
          <p:cNvPr id="3" name="Textplatzhalter 2"/>
          <p:cNvSpPr>
            <a:spLocks noGrp="1"/>
          </p:cNvSpPr>
          <p:nvPr>
            <p:ph type="body" sz="quarter" idx="10"/>
          </p:nvPr>
        </p:nvSpPr>
        <p:spPr/>
        <p:txBody>
          <a:bodyPr/>
          <a:lstStyle/>
          <a:p>
            <a:r>
              <a:rPr lang="en-US" dirty="0"/>
              <a:t>Alexander Strobel</a:t>
            </a:r>
          </a:p>
          <a:p>
            <a:r>
              <a:rPr lang="en-US" dirty="0"/>
              <a:t>Faculty of Psychology</a:t>
            </a:r>
          </a:p>
        </p:txBody>
      </p:sp>
      <p:sp>
        <p:nvSpPr>
          <p:cNvPr id="5" name="Titel 4"/>
          <p:cNvSpPr>
            <a:spLocks noGrp="1"/>
          </p:cNvSpPr>
          <p:nvPr>
            <p:ph type="title"/>
          </p:nvPr>
        </p:nvSpPr>
        <p:spPr/>
        <p:txBody>
          <a:bodyPr/>
          <a:lstStyle/>
          <a:p>
            <a:r>
              <a:rPr lang="de-DE" dirty="0"/>
              <a:t>Lab Manual</a:t>
            </a:r>
            <a:br>
              <a:rPr lang="de-DE" dirty="0"/>
            </a:br>
            <a:r>
              <a:rPr lang="de-DE" b="0" dirty="0" err="1"/>
              <a:t>Publication</a:t>
            </a:r>
            <a:r>
              <a:rPr lang="de-DE" b="0" dirty="0"/>
              <a:t> Bias</a:t>
            </a:r>
          </a:p>
        </p:txBody>
      </p:sp>
    </p:spTree>
    <p:extLst>
      <p:ext uri="{BB962C8B-B14F-4D97-AF65-F5344CB8AC3E}">
        <p14:creationId xmlns:p14="http://schemas.microsoft.com/office/powerpoint/2010/main" val="868022722"/>
      </p:ext>
    </p:extLst>
  </p:cSld>
  <p:clrMapOvr>
    <a:masterClrMapping/>
  </p:clrMapOvr>
  <mc:AlternateContent xmlns:mc="http://schemas.openxmlformats.org/markup-compatibility/2006" xmlns:p14="http://schemas.microsoft.com/office/powerpoint/2010/main">
    <mc:Choice Requires="p14">
      <p:transition spd="med" p14:dur="700" advTm="7328">
        <p:fade/>
      </p:transition>
    </mc:Choice>
    <mc:Fallback xmlns="">
      <p:transition spd="med" advTm="732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a:solidFill>
                  <a:schemeClr val="bg1"/>
                </a:solidFill>
                <a:latin typeface="+mj-lt"/>
              </a:rPr>
              <a:t>Detecting bias</a:t>
            </a:r>
            <a:br>
              <a:rPr lang="en-US" sz="3600" b="1">
                <a:solidFill>
                  <a:schemeClr val="bg1"/>
                </a:solidFill>
                <a:latin typeface="+mj-lt"/>
              </a:rPr>
            </a:br>
            <a:endParaRPr lang="en-US" sz="3600">
              <a:solidFill>
                <a:schemeClr val="bg1"/>
              </a:solidFill>
              <a:latin typeface="+mj-lt"/>
            </a:endParaRPr>
          </a:p>
        </p:txBody>
      </p:sp>
    </p:spTree>
    <p:custDataLst>
      <p:tags r:id="rId1"/>
    </p:custDataLst>
    <p:extLst>
      <p:ext uri="{BB962C8B-B14F-4D97-AF65-F5344CB8AC3E}">
        <p14:creationId xmlns:p14="http://schemas.microsoft.com/office/powerpoint/2010/main" val="183256770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What effect size one would expect? </a:t>
            </a:r>
          </a:p>
          <a:p>
            <a:pPr marL="266700" lvl="1" indent="-258763"/>
            <a:r>
              <a:rPr lang="en-US" sz="1800" dirty="0"/>
              <a:t>A small to medium true effect is more likely than a large one</a:t>
            </a:r>
          </a:p>
          <a:p>
            <a:pPr marL="266700" lvl="1" indent="-258763"/>
            <a:r>
              <a:rPr lang="en-US" sz="1800" dirty="0"/>
              <a:t>Psychological phenomena are usually determined by a multitude of factors, anyone of which will most likely not explain much of a phenomenon’s variance</a:t>
            </a:r>
          </a:p>
          <a:p>
            <a:r>
              <a:rPr lang="en-US" sz="1800" b="1" dirty="0"/>
              <a:t>What are benchmarks in a given discipline?</a:t>
            </a:r>
          </a:p>
          <a:p>
            <a:pPr marL="266700" lvl="1" indent="-258763"/>
            <a:r>
              <a:rPr lang="en-US" sz="1800" dirty="0"/>
              <a:t>In personnel psychology, among the best predictors for job performance are work samples </a:t>
            </a:r>
            <a:br>
              <a:rPr lang="en-US" sz="1800" dirty="0"/>
            </a:br>
            <a:r>
              <a:rPr lang="en-US" sz="1800" dirty="0"/>
              <a:t>(</a:t>
            </a:r>
            <a:r>
              <a:rPr lang="en-US" sz="1800" i="1" dirty="0"/>
              <a:t>r</a:t>
            </a:r>
            <a:r>
              <a:rPr lang="en-US" sz="1800" dirty="0"/>
              <a:t> = .54) or structured  interviews (</a:t>
            </a:r>
            <a:r>
              <a:rPr lang="en-US" sz="1800" i="1" dirty="0"/>
              <a:t>r</a:t>
            </a:r>
            <a:r>
              <a:rPr lang="en-US" sz="1800" dirty="0"/>
              <a:t> = .51), while self-reported Conscientiousness reaches </a:t>
            </a:r>
            <a:r>
              <a:rPr lang="en-US" sz="1800" i="1" dirty="0"/>
              <a:t>r</a:t>
            </a:r>
            <a:r>
              <a:rPr lang="en-US" sz="1800" dirty="0"/>
              <a:t> = .30 (Schmidt &amp; Hunter, 1998), which is quite large given what one could achieve at all</a:t>
            </a:r>
          </a:p>
          <a:p>
            <a:pPr indent="-388005"/>
            <a:r>
              <a:rPr lang="en-US" sz="1800" b="1" dirty="0"/>
              <a:t>How large is the sample?</a:t>
            </a:r>
          </a:p>
          <a:p>
            <a:pPr marL="266700" lvl="1" indent="-266700"/>
            <a:r>
              <a:rPr lang="en-US" sz="1800" dirty="0"/>
              <a:t>Does it include only a handful of individuals or several dozens or hundreds?</a:t>
            </a:r>
          </a:p>
          <a:p>
            <a:pPr indent="-395942"/>
            <a:r>
              <a:rPr lang="en-US" sz="1800" b="1" dirty="0"/>
              <a:t>How plausible is an effect in the first place?</a:t>
            </a:r>
          </a:p>
          <a:p>
            <a:pPr marL="266700" lvl="1" indent="-258763"/>
            <a:r>
              <a:rPr lang="en-US" sz="1800" dirty="0"/>
              <a:t>Does it run counter your expectations or can it be predicted by a sound theory?</a:t>
            </a:r>
          </a:p>
          <a:p>
            <a:pPr indent="-388005"/>
            <a:r>
              <a:rPr lang="en-US" sz="1800" b="1" dirty="0"/>
              <a:t>Do the authors make the impression that they want to sell their results as somehow “sexy”?</a:t>
            </a:r>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Schmidt &amp; Hunter (1998).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Bull, 124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262-274.</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576528957"/>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Detecting bias</a:t>
            </a:r>
            <a:br>
              <a:rPr lang="en-US" dirty="0"/>
            </a:br>
            <a:r>
              <a:rPr lang="en-US" b="0" dirty="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 example: </a:t>
            </a:r>
            <a:r>
              <a:rPr lang="en-US" sz="1800" b="1" dirty="0" err="1"/>
              <a:t>Bem</a:t>
            </a:r>
            <a:r>
              <a:rPr lang="en-US" sz="1800" b="1" dirty="0"/>
              <a:t> (2011)</a:t>
            </a:r>
          </a:p>
          <a:p>
            <a:pPr indent="-388005"/>
            <a:r>
              <a:rPr lang="en-US" sz="1800" dirty="0">
                <a:solidFill>
                  <a:schemeClr val="accent2"/>
                </a:solidFill>
              </a:rPr>
              <a:t>Nine experiments on precognition and premonition were performed. All yielded significant results, with an average effect size of </a:t>
            </a:r>
            <a:r>
              <a:rPr lang="en-US" sz="1800" i="1" dirty="0">
                <a:solidFill>
                  <a:schemeClr val="accent2"/>
                </a:solidFill>
              </a:rPr>
              <a:t>d</a:t>
            </a:r>
            <a:r>
              <a:rPr lang="en-US" sz="1800" dirty="0">
                <a:solidFill>
                  <a:schemeClr val="accent2"/>
                </a:solidFill>
              </a:rPr>
              <a:t> = 0.22. Mean sample size was </a:t>
            </a:r>
            <a:r>
              <a:rPr lang="en-US" sz="1800" i="1" dirty="0">
                <a:solidFill>
                  <a:schemeClr val="accent2"/>
                </a:solidFill>
              </a:rPr>
              <a:t>N</a:t>
            </a:r>
            <a:r>
              <a:rPr lang="en-US" sz="1800" dirty="0">
                <a:solidFill>
                  <a:schemeClr val="accent2"/>
                </a:solidFill>
              </a:rPr>
              <a:t> = 122 (range 100 to 200)</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effect size should one expect?</a:t>
            </a:r>
            <a:r>
              <a:rPr lang="en-US" sz="1800" dirty="0"/>
              <a:t> Given the nature of the study, an at best small effect would be assumed, so a </a:t>
            </a:r>
            <a:r>
              <a:rPr lang="en-US" sz="1800" i="1" dirty="0"/>
              <a:t>d</a:t>
            </a:r>
            <a:r>
              <a:rPr lang="en-US" sz="1800" dirty="0"/>
              <a:t> = 0.22 is about the size or even smaller than one could expect</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are benchmarks in a given discipline? </a:t>
            </a:r>
            <a:r>
              <a:rPr lang="en-US" sz="1800" dirty="0"/>
              <a:t>A </a:t>
            </a:r>
            <a:r>
              <a:rPr lang="en-US" sz="1800" i="1" dirty="0"/>
              <a:t>d</a:t>
            </a:r>
            <a:r>
              <a:rPr lang="en-US" sz="1800" dirty="0"/>
              <a:t> = 0.22 translates into </a:t>
            </a:r>
            <a:r>
              <a:rPr lang="en-US" sz="1800" i="1" dirty="0"/>
              <a:t>r</a:t>
            </a:r>
            <a:r>
              <a:rPr lang="en-US" sz="1800" dirty="0"/>
              <a:t> = .10, so this effect size is smaller than the average effect size in social psychology (</a:t>
            </a:r>
            <a:r>
              <a:rPr lang="en-US" sz="1800" i="1" dirty="0"/>
              <a:t>r</a:t>
            </a:r>
            <a:r>
              <a:rPr lang="en-US" sz="1800" dirty="0"/>
              <a:t> = .20) and thus not really unlikely</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large is the sample? </a:t>
            </a:r>
            <a:r>
              <a:rPr lang="en-US" sz="1800" dirty="0"/>
              <a:t>With an average of </a:t>
            </a:r>
            <a:r>
              <a:rPr lang="en-US" sz="1800" i="1" dirty="0"/>
              <a:t>N</a:t>
            </a:r>
            <a:r>
              <a:rPr lang="en-US" sz="1800" dirty="0"/>
              <a:t> = 122, the sample sizes do not seem to be particularly small, but to have a power to detect an effect of </a:t>
            </a:r>
            <a:r>
              <a:rPr lang="en-US" sz="1800" i="1" dirty="0"/>
              <a:t>d </a:t>
            </a:r>
            <a:r>
              <a:rPr lang="en-US" sz="1800" dirty="0"/>
              <a:t>= 0.22, you would need a total sample size of </a:t>
            </a:r>
            <a:r>
              <a:rPr lang="en-US" sz="1800" i="1" dirty="0"/>
              <a:t>N</a:t>
            </a:r>
            <a:r>
              <a:rPr lang="en-US" sz="1800" dirty="0"/>
              <a:t> = 199 to have a power of 80% (calculated using G*Power)</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plausible is an effect in the first place? </a:t>
            </a:r>
            <a:r>
              <a:rPr lang="en-US" sz="1800" dirty="0"/>
              <a:t>So, this depends on whether you think that extrasensory perception, precognition and premonition are somehow real phenomena</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Were the results sold as somehow “sexy”?</a:t>
            </a:r>
            <a:r>
              <a:rPr lang="en-US" sz="1800" dirty="0"/>
              <a:t> Well, having some fancy phrase like “Feeling the Future” in the title, one should already get suspicious … and if the paper is on </a:t>
            </a:r>
            <a:r>
              <a:rPr lang="en-US" sz="1800" i="1" dirty="0"/>
              <a:t>psi</a:t>
            </a:r>
            <a:r>
              <a:rPr lang="en-US" sz="1800" dirty="0"/>
              <a:t>, the more so</a:t>
            </a:r>
            <a:endParaRPr lang="en-US" sz="1800" b="1" dirty="0"/>
          </a:p>
          <a:p>
            <a:pPr indent="-388005"/>
            <a:endParaRPr lang="en-US" sz="1800" dirty="0"/>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Bem (2011).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 Pers Soc Psychol, 100</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(3), 407-425.</a:t>
            </a:r>
            <a:endPar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205314314"/>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 example: </a:t>
            </a:r>
            <a:r>
              <a:rPr lang="en-US" sz="1800" b="1" dirty="0" err="1"/>
              <a:t>Bem</a:t>
            </a:r>
            <a:r>
              <a:rPr lang="en-US" sz="1800" b="1" dirty="0"/>
              <a:t> (2011)</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evaluation</a:t>
            </a:r>
          </a:p>
          <a:p>
            <a:pPr marL="266700" lvl="1" indent="-258763"/>
            <a:r>
              <a:rPr lang="en-US" sz="1800" dirty="0"/>
              <a:t>The effect size reported was rather small, or small to medium at best, so nothing suspicious here</a:t>
            </a:r>
            <a:endParaRPr lang="en-US" sz="1800" b="1" dirty="0"/>
          </a:p>
          <a:p>
            <a:pPr marL="266700" lvl="1" indent="-258763"/>
            <a:r>
              <a:rPr lang="en-US" sz="1800" dirty="0"/>
              <a:t>Benchmark in social psychology is </a:t>
            </a:r>
            <a:r>
              <a:rPr lang="en-US" sz="1800" i="1" dirty="0"/>
              <a:t>r</a:t>
            </a:r>
            <a:r>
              <a:rPr lang="en-US" sz="1800" dirty="0"/>
              <a:t> = .20 (</a:t>
            </a:r>
            <a:r>
              <a:rPr lang="en-US" sz="1800" dirty="0" err="1"/>
              <a:t>Lovakov</a:t>
            </a:r>
            <a:r>
              <a:rPr lang="en-US" sz="1800" dirty="0"/>
              <a:t> &amp; </a:t>
            </a:r>
            <a:r>
              <a:rPr lang="en-US" sz="1800" dirty="0" err="1"/>
              <a:t>Agadullina</a:t>
            </a:r>
            <a:r>
              <a:rPr lang="en-US" sz="1800" dirty="0"/>
              <a:t>, 2021), so with </a:t>
            </a:r>
            <a:r>
              <a:rPr lang="en-US" sz="1800" i="1" dirty="0"/>
              <a:t>r</a:t>
            </a:r>
            <a:r>
              <a:rPr lang="en-US" sz="1800" dirty="0"/>
              <a:t> = .10, it does not look like an inflated effect size</a:t>
            </a:r>
          </a:p>
          <a:p>
            <a:pPr marL="266700" lvl="1" indent="-258763"/>
            <a:r>
              <a:rPr lang="en-US" sz="1800" dirty="0"/>
              <a:t>Sample size is larger than average (</a:t>
            </a:r>
            <a:r>
              <a:rPr lang="en-US" sz="1800" i="1" dirty="0"/>
              <a:t>N</a:t>
            </a:r>
            <a:r>
              <a:rPr lang="en-US" sz="1800" dirty="0"/>
              <a:t> ~ 100, Fraley &amp; </a:t>
            </a:r>
            <a:r>
              <a:rPr lang="en-US" sz="1800" dirty="0" err="1"/>
              <a:t>Vazire</a:t>
            </a:r>
            <a:r>
              <a:rPr lang="en-US" sz="1800" dirty="0"/>
              <a:t>, 2014), but too small to have adequate power to detect the effect in question (</a:t>
            </a:r>
            <a:r>
              <a:rPr lang="en-US" sz="1800" i="1" dirty="0"/>
              <a:t>N</a:t>
            </a:r>
            <a:r>
              <a:rPr lang="en-US" sz="1800" dirty="0"/>
              <a:t> ~200)</a:t>
            </a:r>
          </a:p>
          <a:p>
            <a:pPr marL="266700" lvl="1" indent="-258763"/>
            <a:r>
              <a:rPr lang="en-US" sz="1800" dirty="0"/>
              <a:t>The effect examined is extremely unplausible for a natural sciences researcher’s mind</a:t>
            </a:r>
          </a:p>
          <a:p>
            <a:pPr marL="266700" lvl="1" indent="-258763"/>
            <a:r>
              <a:rPr lang="en-US" sz="1800" dirty="0"/>
              <a:t>The whole paper, although well written and often self-reflective, seems somehow odd … </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recommendation</a:t>
            </a:r>
          </a:p>
          <a:p>
            <a:pPr marL="266700" lvl="1" indent="-258763"/>
            <a:r>
              <a:rPr lang="en-US" sz="1800" dirty="0"/>
              <a:t>I would not rest my own studies on this paper (and in the meantime, it has indeed faced non-replication, see </a:t>
            </a:r>
            <a:r>
              <a:rPr lang="en-US" sz="1800" dirty="0" err="1"/>
              <a:t>Wagenmakers</a:t>
            </a:r>
            <a:r>
              <a:rPr lang="en-US" sz="1800" dirty="0"/>
              <a:t> et al., 2011)</a:t>
            </a:r>
          </a:p>
          <a:p>
            <a:pPr indent="-388005"/>
            <a:r>
              <a:rPr lang="en-US" sz="1800" dirty="0"/>
              <a:t> </a:t>
            </a:r>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Wagenmakers</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et al. (2011).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 Pers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Soc</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100</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(3), 426-432.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106516936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Another example: Westbrook et al. (2019)</a:t>
            </a:r>
          </a:p>
          <a:p>
            <a:pPr indent="-388005"/>
            <a:r>
              <a:rPr lang="en-US" sz="1800" dirty="0">
                <a:solidFill>
                  <a:schemeClr val="accent2"/>
                </a:solidFill>
              </a:rPr>
              <a:t>One experiment on cognitive effort discounting and its relation to the habitual tendency to invest mental effort (i.e., the trait Need for Cognition) was performed. It yielded a significant result with an effect size of </a:t>
            </a:r>
            <a:r>
              <a:rPr lang="en-US" sz="1800" i="1" dirty="0">
                <a:solidFill>
                  <a:schemeClr val="accent2"/>
                </a:solidFill>
              </a:rPr>
              <a:t>r</a:t>
            </a:r>
            <a:r>
              <a:rPr lang="en-US" sz="1800" dirty="0">
                <a:solidFill>
                  <a:schemeClr val="accent2"/>
                </a:solidFill>
              </a:rPr>
              <a:t> = 0.32. Sample size was </a:t>
            </a:r>
            <a:r>
              <a:rPr lang="en-US" sz="1800" i="1" dirty="0">
                <a:solidFill>
                  <a:schemeClr val="accent2"/>
                </a:solidFill>
              </a:rPr>
              <a:t>N</a:t>
            </a:r>
            <a:r>
              <a:rPr lang="en-US" sz="1800" dirty="0">
                <a:solidFill>
                  <a:schemeClr val="accent2"/>
                </a:solidFill>
              </a:rPr>
              <a:t> = 50</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effect size should one expect?</a:t>
            </a:r>
            <a:r>
              <a:rPr lang="en-US" sz="1800" dirty="0"/>
              <a:t> An </a:t>
            </a:r>
            <a:r>
              <a:rPr lang="en-US" sz="1800" i="1" dirty="0"/>
              <a:t>r</a:t>
            </a:r>
            <a:r>
              <a:rPr lang="en-US" sz="1800" dirty="0"/>
              <a:t> =.32 would be considered a large one given what can be found in the literature on individual differences research</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What are benchmarks in a given discipline? </a:t>
            </a:r>
            <a:r>
              <a:rPr lang="en-US" sz="1800" dirty="0">
                <a:ea typeface="Open Sans" panose="020B0606030504020204" pitchFamily="34" charset="0"/>
                <a:cs typeface="Open Sans" panose="020B0606030504020204" pitchFamily="34" charset="0"/>
              </a:rPr>
              <a:t>Typical effect sizes in individual differences research lie between </a:t>
            </a:r>
            <a:r>
              <a:rPr lang="en-US" sz="1800" i="1" dirty="0">
                <a:ea typeface="Open Sans" panose="020B0606030504020204" pitchFamily="34" charset="0"/>
                <a:cs typeface="Open Sans" panose="020B0606030504020204" pitchFamily="34" charset="0"/>
              </a:rPr>
              <a:t>r</a:t>
            </a:r>
            <a:r>
              <a:rPr lang="en-US" sz="1800" dirty="0">
                <a:ea typeface="Open Sans" panose="020B0606030504020204" pitchFamily="34" charset="0"/>
                <a:cs typeface="Open Sans" panose="020B0606030504020204" pitchFamily="34" charset="0"/>
              </a:rPr>
              <a:t> = .20-.30, so an </a:t>
            </a:r>
            <a:r>
              <a:rPr lang="en-US" sz="1800" i="1" dirty="0">
                <a:ea typeface="Open Sans" panose="020B0606030504020204" pitchFamily="34" charset="0"/>
                <a:cs typeface="Open Sans" panose="020B0606030504020204" pitchFamily="34" charset="0"/>
              </a:rPr>
              <a:t>r</a:t>
            </a:r>
            <a:r>
              <a:rPr lang="en-US" sz="1800" dirty="0">
                <a:ea typeface="Open Sans" panose="020B0606030504020204" pitchFamily="34" charset="0"/>
                <a:cs typeface="Open Sans" panose="020B0606030504020204" pitchFamily="34" charset="0"/>
              </a:rPr>
              <a:t> = .32 may raise the concern that it is not very </a:t>
            </a:r>
            <a:r>
              <a:rPr lang="en-US" sz="1800" dirty="0"/>
              <a:t>likely</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large is the sample? </a:t>
            </a:r>
            <a:r>
              <a:rPr lang="en-US" sz="1800" dirty="0"/>
              <a:t>With </a:t>
            </a:r>
            <a:r>
              <a:rPr lang="en-US" sz="1800" i="1" dirty="0"/>
              <a:t>N</a:t>
            </a:r>
            <a:r>
              <a:rPr lang="en-US" sz="1800" dirty="0"/>
              <a:t> = 50, the sample had only about 65% power to detect an effect of </a:t>
            </a:r>
            <a:r>
              <a:rPr lang="en-US" sz="1800" i="1" dirty="0"/>
              <a:t>r</a:t>
            </a:r>
            <a:r>
              <a:rPr lang="en-US" sz="1800" dirty="0"/>
              <a:t> = .32, it should have been at least </a:t>
            </a:r>
            <a:r>
              <a:rPr lang="en-US" sz="1800" i="1" dirty="0"/>
              <a:t>N</a:t>
            </a:r>
            <a:r>
              <a:rPr lang="en-US" sz="1800" dirty="0"/>
              <a:t> = 71 (calculated using G*Power)</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How plausible is an effect in the first place? </a:t>
            </a:r>
            <a:r>
              <a:rPr lang="en-US" sz="1800" dirty="0"/>
              <a:t>It seems quite likely that individuals who rate themselves as prone to invest mental effort will show less cognitive effort discounting</a:t>
            </a:r>
          </a:p>
          <a:p>
            <a:pPr lvl="1"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Were the results sold as somehow “sexy”?</a:t>
            </a:r>
            <a:r>
              <a:rPr lang="en-US" sz="1800" dirty="0"/>
              <a:t> The title of the paper is rather cumbersome, and while the writing appears to be quite self-confident, that is nothing to worry about</a:t>
            </a:r>
            <a:endParaRPr lang="en-US" sz="1800" b="1" dirty="0"/>
          </a:p>
          <a:p>
            <a:pPr indent="-388005"/>
            <a:endParaRPr lang="en-US" sz="1800" dirty="0"/>
          </a:p>
          <a:p>
            <a:pPr indent="-388005"/>
            <a:endParaRPr lang="en-US" sz="1800" dirty="0"/>
          </a:p>
        </p:txBody>
      </p:sp>
    </p:spTree>
    <p:custDataLst>
      <p:tags r:id="rId1"/>
    </p:custDataLst>
    <p:extLst>
      <p:ext uri="{BB962C8B-B14F-4D97-AF65-F5344CB8AC3E}">
        <p14:creationId xmlns:p14="http://schemas.microsoft.com/office/powerpoint/2010/main" val="423434967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Detecting bias</a:t>
            </a:r>
            <a:br>
              <a:rPr lang="en-US" dirty="0"/>
            </a:br>
            <a:r>
              <a:rPr lang="en-US" b="0" dirty="0"/>
              <a:t>Critical thinking</a:t>
            </a:r>
          </a:p>
        </p:txBody>
      </p:sp>
      <p:sp>
        <p:nvSpPr>
          <p:cNvPr id="2" name="Inhaltsplatzhalter 1"/>
          <p:cNvSpPr>
            <a:spLocks noGrp="1"/>
          </p:cNvSpPr>
          <p:nvPr>
            <p:ph sz="quarter" idx="10"/>
          </p:nvPr>
        </p:nvSpPr>
        <p:spPr>
          <a:xfrm>
            <a:off x="874711" y="1484313"/>
            <a:ext cx="10580687" cy="4344987"/>
          </a:xfrm>
        </p:spPr>
        <p:txBody>
          <a:bodyPr/>
          <a:lstStyle/>
          <a:p>
            <a:r>
              <a:rPr lang="en-US" sz="1800" b="1" dirty="0"/>
              <a:t>Another example: Westbrook et al. (2013)</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evaluation</a:t>
            </a:r>
          </a:p>
          <a:p>
            <a:pPr marL="266700" lvl="1" indent="-258763"/>
            <a:r>
              <a:rPr lang="en-US" sz="1800" dirty="0"/>
              <a:t>The effect size reported is rather large </a:t>
            </a:r>
            <a:endParaRPr lang="en-US" sz="1800" b="1" dirty="0"/>
          </a:p>
          <a:p>
            <a:pPr marL="266700" lvl="1" indent="-258763"/>
            <a:r>
              <a:rPr lang="en-US" sz="1800" dirty="0"/>
              <a:t>Benchmark in individual differences research is </a:t>
            </a:r>
            <a:r>
              <a:rPr lang="en-US" sz="1800" i="1" dirty="0"/>
              <a:t>r</a:t>
            </a:r>
            <a:r>
              <a:rPr lang="en-US" sz="1800" dirty="0"/>
              <a:t> = .20-.30 (Gignac &amp; </a:t>
            </a:r>
            <a:r>
              <a:rPr lang="en-US" sz="1800" dirty="0" err="1"/>
              <a:t>Szodorai</a:t>
            </a:r>
            <a:r>
              <a:rPr lang="en-US" sz="1800" dirty="0"/>
              <a:t>, 2016), so with </a:t>
            </a:r>
            <a:r>
              <a:rPr lang="en-US" sz="1800" i="1" dirty="0"/>
              <a:t>r</a:t>
            </a:r>
            <a:r>
              <a:rPr lang="en-US" sz="1800" dirty="0"/>
              <a:t> = .32, it could be that the effect size is inflated</a:t>
            </a:r>
          </a:p>
          <a:p>
            <a:pPr marL="266700" lvl="1" indent="-258763"/>
            <a:r>
              <a:rPr lang="en-US" sz="1800" dirty="0"/>
              <a:t>Sample size is smaller than average and does not ensure adequate power to detect the effect in question</a:t>
            </a:r>
          </a:p>
          <a:p>
            <a:pPr marL="266700" lvl="1" indent="-258763"/>
            <a:r>
              <a:rPr lang="en-US" sz="1800" dirty="0"/>
              <a:t>The effect examined is rather plausible </a:t>
            </a:r>
          </a:p>
          <a:p>
            <a:pPr marL="266700" lvl="1" indent="-258763"/>
            <a:r>
              <a:rPr lang="en-US" sz="1800" dirty="0"/>
              <a:t>The whole paper seems very convincing</a:t>
            </a:r>
          </a:p>
          <a:p>
            <a:pPr indent="-388005"/>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Overall recommendation</a:t>
            </a:r>
          </a:p>
          <a:p>
            <a:pPr marL="266700" lvl="1" indent="-258763"/>
            <a:r>
              <a:rPr lang="en-US" sz="1800" dirty="0"/>
              <a:t>I would be a bit cautious in following up on this paper, trying to replicate it in a larger sample (and in the meanwhile, it has indeed been replicated, but using a </a:t>
            </a:r>
            <a:r>
              <a:rPr lang="en-US" sz="1800" i="1" dirty="0"/>
              <a:t>considerably </a:t>
            </a:r>
            <a:r>
              <a:rPr lang="en-US" sz="1800" dirty="0"/>
              <a:t>larger sample, i.e., </a:t>
            </a:r>
            <a:r>
              <a:rPr lang="en-US" sz="1800" i="1" dirty="0"/>
              <a:t>N</a:t>
            </a:r>
            <a:r>
              <a:rPr lang="en-US" sz="1800" dirty="0"/>
              <a:t> = 294, see Kramer et al., 2021)</a:t>
            </a:r>
          </a:p>
          <a:p>
            <a:pPr indent="-388005"/>
            <a:r>
              <a:rPr lang="en-US" sz="1800" dirty="0"/>
              <a:t> </a:t>
            </a:r>
          </a:p>
          <a:p>
            <a:pPr indent="-388005"/>
            <a:endParaRPr lang="en-US" sz="1800" dirty="0"/>
          </a:p>
        </p:txBody>
      </p:sp>
      <p:sp>
        <p:nvSpPr>
          <p:cNvPr id="10" name="Rechteck 9">
            <a:extLst>
              <a:ext uri="{FF2B5EF4-FFF2-40B4-BE49-F238E27FC236}">
                <a16:creationId xmlns:a16="http://schemas.microsoft.com/office/drawing/2014/main" id="{09FB02C9-8662-2041-A261-F6E35D5D3EE3}"/>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Kramer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Cogn</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Devel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57</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100978.</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3477756513"/>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Requirements for meta-analysis </a:t>
            </a:r>
          </a:p>
          <a:p>
            <a:r>
              <a:rPr lang="en-US" sz="1800" dirty="0">
                <a:ea typeface="Open Sans" panose="020B0606030504020204" pitchFamily="34" charset="0"/>
                <a:cs typeface="Open Sans" panose="020B0606030504020204" pitchFamily="34" charset="0"/>
              </a:rPr>
              <a:t>≥ 2 sufficiently similar studies that report effect sizes and sample sizes (the more, the better)</a:t>
            </a:r>
          </a:p>
          <a:p>
            <a:r>
              <a:rPr lang="en-US" sz="1800" b="1" dirty="0"/>
              <a:t>Example</a:t>
            </a:r>
          </a:p>
          <a:p>
            <a:r>
              <a:rPr lang="en-US" sz="1800" dirty="0"/>
              <a:t>What follows is based on data and code provided with a study by Saunders and </a:t>
            </a:r>
            <a:r>
              <a:rPr lang="en-US" sz="1800" dirty="0" err="1"/>
              <a:t>Inzlicht</a:t>
            </a:r>
            <a:r>
              <a:rPr lang="en-US" sz="1800" dirty="0"/>
              <a:t> (2020) on the correlation between the error-related negativity and anxiety</a:t>
            </a:r>
          </a:p>
          <a:p>
            <a:pPr indent="-388005"/>
            <a:r>
              <a:rPr lang="en-US" sz="1800" b="1" dirty="0"/>
              <a:t>Tools used</a:t>
            </a:r>
          </a:p>
          <a:p>
            <a:pPr lvl="1" indent="-388005"/>
            <a:r>
              <a:rPr lang="en-US" sz="1800" dirty="0"/>
              <a:t>Funnel plot</a:t>
            </a:r>
          </a:p>
          <a:p>
            <a:pPr lvl="1" indent="-388005"/>
            <a:r>
              <a:rPr lang="en-US" sz="1800" dirty="0"/>
              <a:t>Egger’s test for funnel plot asymmetry</a:t>
            </a:r>
          </a:p>
          <a:p>
            <a:pPr lvl="1" indent="-388005"/>
            <a:r>
              <a:rPr lang="en-US" sz="1800" dirty="0"/>
              <a:t>Trim and Fill method</a:t>
            </a:r>
          </a:p>
          <a:p>
            <a:pPr lvl="1" indent="-388005"/>
            <a:r>
              <a:rPr lang="en-US" sz="1800" dirty="0"/>
              <a:t>Peter’s test</a:t>
            </a:r>
          </a:p>
          <a:p>
            <a:pPr lvl="1" indent="-388005"/>
            <a:r>
              <a:rPr lang="en-US" sz="1800" dirty="0"/>
              <a:t>PET &amp; PEESE</a:t>
            </a:r>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Saunders &amp;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Inzlicht</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(2020).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Int J Psychophysiol, 155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87-98.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a:hlinkClick r:id="rId4"/>
              </a:rPr>
              <a:t>https://</a:t>
            </a:r>
            <a:r>
              <a:rPr lang="de-DE" sz="1600" dirty="0" err="1">
                <a:hlinkClick r:id="rId4"/>
              </a:rPr>
              <a:t>osf.io</a:t>
            </a:r>
            <a:r>
              <a:rPr lang="de-DE" sz="1600" dirty="0">
                <a:hlinkClick r:id="rId4"/>
              </a:rPr>
              <a:t>/8m6a2/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Grafik 4">
            <a:extLst>
              <a:ext uri="{FF2B5EF4-FFF2-40B4-BE49-F238E27FC236}">
                <a16:creationId xmlns:a16="http://schemas.microsoft.com/office/drawing/2014/main" id="{35718156-36C7-B344-80C2-F0B9A1F34423}"/>
              </a:ext>
            </a:extLst>
          </p:cNvPr>
          <p:cNvPicPr>
            <a:picLocks noChangeAspect="1"/>
          </p:cNvPicPr>
          <p:nvPr/>
        </p:nvPicPr>
        <p:blipFill>
          <a:blip r:embed="rId5"/>
          <a:stretch>
            <a:fillRect/>
          </a:stretch>
        </p:blipFill>
        <p:spPr>
          <a:xfrm>
            <a:off x="8458633" y="1422416"/>
            <a:ext cx="3054488" cy="4567324"/>
          </a:xfrm>
          <a:prstGeom prst="rect">
            <a:avLst/>
          </a:prstGeom>
        </p:spPr>
      </p:pic>
    </p:spTree>
    <p:custDataLst>
      <p:tags r:id="rId1"/>
    </p:custDataLst>
    <p:extLst>
      <p:ext uri="{BB962C8B-B14F-4D97-AF65-F5344CB8AC3E}">
        <p14:creationId xmlns:p14="http://schemas.microsoft.com/office/powerpoint/2010/main" val="309864211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Detecting bias</a:t>
            </a:r>
            <a:br>
              <a:rPr lang="de-DE"/>
            </a:br>
            <a:r>
              <a:rPr lang="de-DE" b="0"/>
              <a:t>Meta-analytic tools</a:t>
            </a:r>
          </a:p>
        </p:txBody>
      </p:sp>
      <p:sp>
        <p:nvSpPr>
          <p:cNvPr id="2" name="Inhaltsplatzhalter 1"/>
          <p:cNvSpPr>
            <a:spLocks noGrp="1"/>
          </p:cNvSpPr>
          <p:nvPr>
            <p:ph sz="quarter" idx="10"/>
          </p:nvPr>
        </p:nvSpPr>
        <p:spPr>
          <a:xfrm>
            <a:off x="874712" y="1484313"/>
            <a:ext cx="6012472" cy="4344987"/>
          </a:xfrm>
        </p:spPr>
        <p:txBody>
          <a:bodyPr/>
          <a:lstStyle/>
          <a:p>
            <a:r>
              <a:rPr lang="en-US" sz="1800" b="1" dirty="0"/>
              <a:t>Funnel plot</a:t>
            </a:r>
          </a:p>
          <a:p>
            <a:r>
              <a:rPr lang="en-US" sz="1800" dirty="0"/>
              <a:t>Plots standard errors (SE) against effect sizes of studies included in meta-analyses, making potential asymmetries due to small sample effects visible</a:t>
            </a:r>
          </a:p>
          <a:p>
            <a:r>
              <a:rPr lang="en-US" sz="1800" dirty="0"/>
              <a:t>Here, we see that the study with the largest SE (i.e., the smallest study, </a:t>
            </a:r>
            <a:r>
              <a:rPr lang="en-US" sz="1800" i="1" dirty="0"/>
              <a:t>N</a:t>
            </a:r>
            <a:r>
              <a:rPr lang="en-US" sz="1800" dirty="0"/>
              <a:t> = 9) reported the highest negative correlation (expressed as z-scores), while the highest positive correlation was found for an intermediate SE</a:t>
            </a:r>
          </a:p>
          <a:p>
            <a:r>
              <a:rPr lang="en-US" sz="1800" dirty="0"/>
              <a:t>Inspection for asymmetry does not suggest bias ... </a:t>
            </a:r>
          </a:p>
          <a:p>
            <a:r>
              <a:rPr lang="en-US" sz="1800" b="1" dirty="0"/>
              <a:t>Egger‘s test for funnel plot asymmetry</a:t>
            </a:r>
          </a:p>
          <a:p>
            <a:r>
              <a:rPr lang="en-US" sz="1800" dirty="0"/>
              <a:t>Regressing the effect size on its SE, weighted by the effect size’s inverse variance also does not suggest bias, </a:t>
            </a:r>
            <a:r>
              <a:rPr lang="en-US" sz="1800" i="1" dirty="0"/>
              <a:t>Z </a:t>
            </a:r>
            <a:r>
              <a:rPr lang="en-US" sz="1800" dirty="0"/>
              <a:t>= -1.72,  </a:t>
            </a:r>
            <a:r>
              <a:rPr lang="en-US" sz="1800" i="1" dirty="0"/>
              <a:t>p </a:t>
            </a:r>
            <a:r>
              <a:rPr lang="en-US" sz="1800" dirty="0"/>
              <a:t>= .085</a:t>
            </a:r>
            <a:endParaRPr lang="en-US" dirty="0"/>
          </a:p>
          <a:p>
            <a:endParaRPr lang="en-US" sz="1800" b="1" dirty="0"/>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Egger et al. (1997).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BMJ, 315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629.</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Grafik 6">
            <a:extLst>
              <a:ext uri="{FF2B5EF4-FFF2-40B4-BE49-F238E27FC236}">
                <a16:creationId xmlns:a16="http://schemas.microsoft.com/office/drawing/2014/main" id="{AFA2BCBF-40D5-364F-B899-0D7E0AD9A9C2}"/>
              </a:ext>
            </a:extLst>
          </p:cNvPr>
          <p:cNvPicPr>
            <a:picLocks noChangeAspect="1"/>
          </p:cNvPicPr>
          <p:nvPr/>
        </p:nvPicPr>
        <p:blipFill>
          <a:blip r:embed="rId4"/>
          <a:stretch>
            <a:fillRect/>
          </a:stretch>
        </p:blipFill>
        <p:spPr>
          <a:xfrm>
            <a:off x="6962765" y="1435495"/>
            <a:ext cx="4539187" cy="4557392"/>
          </a:xfrm>
          <a:prstGeom prst="rect">
            <a:avLst/>
          </a:prstGeom>
        </p:spPr>
      </p:pic>
    </p:spTree>
    <p:custDataLst>
      <p:tags r:id="rId1"/>
    </p:custDataLst>
    <p:extLst>
      <p:ext uri="{BB962C8B-B14F-4D97-AF65-F5344CB8AC3E}">
        <p14:creationId xmlns:p14="http://schemas.microsoft.com/office/powerpoint/2010/main" val="1171522731"/>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a:t>Trim and Fill</a:t>
            </a:r>
          </a:p>
          <a:p>
            <a:r>
              <a:rPr lang="en-US" sz="1800"/>
              <a:t>Tries to account for and imputes missing studies that make a funnel plot (more) symmetrical (white dots)</a:t>
            </a:r>
          </a:p>
          <a:p>
            <a:r>
              <a:rPr lang="en-US" sz="1800"/>
              <a:t>Lets you estimate the adjusted effect size (in this case, slightly smaller than the original analysis, </a:t>
            </a:r>
            <a:r>
              <a:rPr lang="en-US" sz="1800" i="1"/>
              <a:t>r</a:t>
            </a:r>
            <a:r>
              <a:rPr lang="en-US" sz="1800"/>
              <a:t> = -.19 vs. -.18)</a:t>
            </a:r>
          </a:p>
          <a:p>
            <a:r>
              <a:rPr lang="en-US" sz="1800"/>
              <a:t> </a:t>
            </a:r>
            <a:endParaRPr lang="en-US"/>
          </a:p>
          <a:p>
            <a:endParaRPr lang="en-US" sz="1800" b="1"/>
          </a:p>
          <a:p>
            <a:endParaRPr lang="en-US" sz="1800"/>
          </a:p>
          <a:p>
            <a:pPr indent="-388005"/>
            <a:endParaRPr lang="en-US" sz="180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Duvall &amp; Tweedle (2000).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Biometrics</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56</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455-463.</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3114" y="1439356"/>
            <a:ext cx="4548785" cy="4530638"/>
          </a:xfrm>
          <a:prstGeom prst="rect">
            <a:avLst/>
          </a:prstGeom>
        </p:spPr>
      </p:pic>
    </p:spTree>
    <p:custDataLst>
      <p:tags r:id="rId1"/>
    </p:custDataLst>
    <p:extLst>
      <p:ext uri="{BB962C8B-B14F-4D97-AF65-F5344CB8AC3E}">
        <p14:creationId xmlns:p14="http://schemas.microsoft.com/office/powerpoint/2010/main" val="591561836"/>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a:t>Peter‘s test</a:t>
            </a:r>
          </a:p>
          <a:p>
            <a:r>
              <a:rPr lang="en-US" sz="1800"/>
              <a:t>Similar to Egger‘s test, but predicts the outcome based on the inverse sample size and uses sample size as weight; In this example gives a lower estimate of the effect size, i.e., </a:t>
            </a:r>
            <a:r>
              <a:rPr lang="en-US" sz="1800" i="1"/>
              <a:t>r</a:t>
            </a:r>
            <a:r>
              <a:rPr lang="en-US" sz="1800"/>
              <a:t> = -.11</a:t>
            </a:r>
          </a:p>
          <a:p>
            <a:r>
              <a:rPr lang="en-US" sz="1800"/>
              <a:t> </a:t>
            </a:r>
            <a:endParaRPr lang="en-US"/>
          </a:p>
          <a:p>
            <a:endParaRPr lang="en-US" sz="1800" b="1"/>
          </a:p>
          <a:p>
            <a:endParaRPr lang="en-US" sz="1800"/>
          </a:p>
          <a:p>
            <a:pPr indent="-388005"/>
            <a:endParaRPr lang="en-US" sz="180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Peters et al. (2006).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JAMA, 295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(6), 676-680.</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191485397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5BE30FA-42BC-2D4D-837B-13CF37EBFD8F}"/>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r="51127"/>
          <a:stretch/>
        </p:blipFill>
        <p:spPr>
          <a:xfrm>
            <a:off x="6742397" y="1376623"/>
            <a:ext cx="4763243" cy="4567859"/>
          </a:xfrm>
          <a:prstGeom prst="rect">
            <a:avLst/>
          </a:prstGeom>
        </p:spPr>
      </p:pic>
      <p:sp>
        <p:nvSpPr>
          <p:cNvPr id="3" name="Titel 2"/>
          <p:cNvSpPr>
            <a:spLocks noGrp="1"/>
          </p:cNvSpPr>
          <p:nvPr>
            <p:ph type="title"/>
          </p:nvPr>
        </p:nvSpPr>
        <p:spPr/>
        <p:txBody>
          <a:bodyPr/>
          <a:lstStyle/>
          <a:p>
            <a:r>
              <a:rPr lang="en-US" dirty="0"/>
              <a:t>Introduction</a:t>
            </a:r>
            <a:br>
              <a:rPr lang="en-US" dirty="0"/>
            </a:br>
            <a:r>
              <a:rPr lang="en-US" b="0" dirty="0"/>
              <a:t>Can psychologists make better predictions than meteorologists?</a:t>
            </a:r>
          </a:p>
        </p:txBody>
      </p:sp>
      <p:sp>
        <p:nvSpPr>
          <p:cNvPr id="2" name="Inhaltsplatzhalter 1"/>
          <p:cNvSpPr>
            <a:spLocks noGrp="1"/>
          </p:cNvSpPr>
          <p:nvPr>
            <p:ph sz="quarter" idx="10"/>
          </p:nvPr>
        </p:nvSpPr>
        <p:spPr>
          <a:xfrm>
            <a:off x="874711" y="1484313"/>
            <a:ext cx="5686863" cy="4344987"/>
          </a:xfrm>
        </p:spPr>
        <p:txBody>
          <a:bodyPr/>
          <a:lstStyle/>
          <a:p>
            <a:pPr>
              <a:spcBef>
                <a:spcPts val="1000"/>
              </a:spcBef>
            </a:pPr>
            <a:r>
              <a:rPr lang="en-US" sz="1800" b="1" dirty="0"/>
              <a:t>Accuracy of whether forecasts</a:t>
            </a:r>
          </a:p>
          <a:p>
            <a:pPr>
              <a:spcBef>
                <a:spcPts val="1000"/>
              </a:spcBef>
            </a:pPr>
            <a:r>
              <a:rPr lang="en-US" sz="1800" dirty="0"/>
              <a:t>Whether forecasts are increasingly accurate, e.g., in predicting tomorrow’s temperature (see figure)</a:t>
            </a:r>
          </a:p>
          <a:p>
            <a:pPr>
              <a:spcBef>
                <a:spcPts val="1000"/>
              </a:spcBef>
            </a:pPr>
            <a:r>
              <a:rPr lang="en-US" sz="1800" dirty="0"/>
              <a:t>That means that the respective hypotheses on how cold/warm it would be the next day could be confirmed </a:t>
            </a:r>
          </a:p>
          <a:p>
            <a:pPr marL="269875" lvl="1" indent="-260350">
              <a:spcBef>
                <a:spcPts val="1000"/>
              </a:spcBef>
            </a:pPr>
            <a:r>
              <a:rPr lang="en-US" sz="1800" dirty="0"/>
              <a:t>1987: in 75-80% of the forecasts</a:t>
            </a:r>
          </a:p>
          <a:p>
            <a:pPr marL="269875" lvl="1" indent="-260350"/>
            <a:r>
              <a:rPr lang="en-US" sz="1800" dirty="0"/>
              <a:t>2010: in somewhat above 90% of the forecasts</a:t>
            </a:r>
          </a:p>
          <a:p>
            <a:pPr>
              <a:spcBef>
                <a:spcPts val="1000"/>
              </a:spcBef>
            </a:pPr>
            <a:endParaRPr lang="en-US" sz="1800" dirty="0"/>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9" name="Rechteck 8">
            <a:extLst>
              <a:ext uri="{FF2B5EF4-FFF2-40B4-BE49-F238E27FC236}">
                <a16:creationId xmlns:a16="http://schemas.microsoft.com/office/drawing/2014/main" id="{42E08AEC-E61C-B947-B6CA-6EA5A902EFC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Figure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taken</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from</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Deutscher Wetterdienst,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see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article</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here</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 name="Gruppieren 5">
            <a:extLst>
              <a:ext uri="{FF2B5EF4-FFF2-40B4-BE49-F238E27FC236}">
                <a16:creationId xmlns:a16="http://schemas.microsoft.com/office/drawing/2014/main" id="{EC783BF1-AA0A-CC48-A36E-D1C400629E40}"/>
              </a:ext>
            </a:extLst>
          </p:cNvPr>
          <p:cNvGrpSpPr/>
          <p:nvPr/>
        </p:nvGrpSpPr>
        <p:grpSpPr>
          <a:xfrm>
            <a:off x="7659149" y="1961101"/>
            <a:ext cx="2711043" cy="3533689"/>
            <a:chOff x="7659149" y="1961101"/>
            <a:chExt cx="2711043" cy="3533689"/>
          </a:xfrm>
        </p:grpSpPr>
        <p:cxnSp>
          <p:nvCxnSpPr>
            <p:cNvPr id="7" name="Gerade Verbindung 6">
              <a:extLst>
                <a:ext uri="{FF2B5EF4-FFF2-40B4-BE49-F238E27FC236}">
                  <a16:creationId xmlns:a16="http://schemas.microsoft.com/office/drawing/2014/main" id="{44FE8F75-23A3-FA40-A36F-BB61279AC17D}"/>
                </a:ext>
              </a:extLst>
            </p:cNvPr>
            <p:cNvCxnSpPr>
              <a:cxnSpLocks/>
            </p:cNvCxnSpPr>
            <p:nvPr/>
          </p:nvCxnSpPr>
          <p:spPr>
            <a:xfrm flipV="1">
              <a:off x="7659149"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 Verbindung 7">
              <a:extLst>
                <a:ext uri="{FF2B5EF4-FFF2-40B4-BE49-F238E27FC236}">
                  <a16:creationId xmlns:a16="http://schemas.microsoft.com/office/drawing/2014/main" id="{2BCF4B51-F9B5-DE4D-BCD4-1039B6CC662F}"/>
                </a:ext>
              </a:extLst>
            </p:cNvPr>
            <p:cNvCxnSpPr>
              <a:cxnSpLocks/>
            </p:cNvCxnSpPr>
            <p:nvPr/>
          </p:nvCxnSpPr>
          <p:spPr>
            <a:xfrm flipV="1">
              <a:off x="10370192"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32340895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solidFill>
                  <a:schemeClr val="bg1">
                    <a:lumMod val="50000"/>
                  </a:schemeClr>
                </a:solidFill>
              </a:rPr>
              <a:t>Peter‘s test</a:t>
            </a:r>
          </a:p>
          <a:p>
            <a:r>
              <a:rPr lang="en-US" sz="1800" dirty="0">
                <a:solidFill>
                  <a:schemeClr val="bg1">
                    <a:lumMod val="50000"/>
                  </a:schemeClr>
                </a:solidFill>
              </a:rPr>
              <a:t>Similar to Egger‘s test, but predicts the outcome based on the inverse sample size and uses sample size as weight; In this example gives a lower estimate of the effect size, i.e., </a:t>
            </a:r>
            <a:r>
              <a:rPr lang="en-US" sz="1800" i="1" dirty="0">
                <a:solidFill>
                  <a:schemeClr val="bg1">
                    <a:lumMod val="50000"/>
                  </a:schemeClr>
                </a:solidFill>
              </a:rPr>
              <a:t>r</a:t>
            </a:r>
            <a:r>
              <a:rPr lang="en-US" sz="1800" dirty="0">
                <a:solidFill>
                  <a:schemeClr val="bg1">
                    <a:lumMod val="50000"/>
                  </a:schemeClr>
                </a:solidFill>
              </a:rPr>
              <a:t> = -.11</a:t>
            </a:r>
          </a:p>
          <a:p>
            <a:r>
              <a:rPr lang="en-US" sz="1800" b="1" dirty="0"/>
              <a:t>PET (precision effect test)</a:t>
            </a:r>
            <a:endParaRPr lang="en-US" b="1" dirty="0"/>
          </a:p>
          <a:p>
            <a:r>
              <a:rPr lang="en-US" sz="1800" dirty="0"/>
              <a:t>predicts the outcome based on the square root of the sampling variance and uses its inverse as weight, comes up with </a:t>
            </a:r>
            <a:r>
              <a:rPr lang="en-US" sz="1800" i="1" dirty="0"/>
              <a:t>r</a:t>
            </a:r>
            <a:r>
              <a:rPr lang="en-US" sz="1800" dirty="0"/>
              <a:t> = -.04 (PET is known to be very conservative)</a:t>
            </a:r>
          </a:p>
          <a:p>
            <a:r>
              <a:rPr lang="en-US" sz="1800" b="1" dirty="0"/>
              <a:t>PEESE (precision effect estimate w/ standard errors)</a:t>
            </a:r>
          </a:p>
          <a:p>
            <a:r>
              <a:rPr lang="en-US" sz="1800" dirty="0"/>
              <a:t>Predicts the outcome quite similarly to PET, but uses the sampling variance as is as predictor, comes up with </a:t>
            </a:r>
            <a:br>
              <a:rPr lang="en-US" sz="1800" dirty="0"/>
            </a:br>
            <a:r>
              <a:rPr lang="en-US" sz="1800" i="1" dirty="0"/>
              <a:t>r</a:t>
            </a:r>
            <a:r>
              <a:rPr lang="en-US" sz="1800" dirty="0"/>
              <a:t> = -.12</a:t>
            </a:r>
          </a:p>
          <a:p>
            <a:endParaRPr lang="en-US" sz="1800" dirty="0"/>
          </a:p>
          <a:p>
            <a:pPr indent="-388005"/>
            <a:endParaRPr lang="en-US" sz="1800" dirty="0"/>
          </a:p>
        </p:txBody>
      </p:sp>
      <p:sp>
        <p:nvSpPr>
          <p:cNvPr id="6" name="Rechteck 5">
            <a:extLst>
              <a:ext uri="{FF2B5EF4-FFF2-40B4-BE49-F238E27FC236}">
                <a16:creationId xmlns:a16="http://schemas.microsoft.com/office/drawing/2014/main" id="{76C917C1-5E5A-5F4D-99F1-0FD722E03AE0}"/>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Stanley (2017).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Soc</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Pers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(5), 581-591.</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4">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213102956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Detecting bias</a:t>
            </a:r>
            <a:br>
              <a:rPr lang="en-US"/>
            </a:br>
            <a:r>
              <a:rPr lang="en-US" b="0"/>
              <a:t>Meta-analytic tools</a:t>
            </a:r>
          </a:p>
        </p:txBody>
      </p:sp>
      <p:sp>
        <p:nvSpPr>
          <p:cNvPr id="2" name="Inhaltsplatzhalter 1"/>
          <p:cNvSpPr>
            <a:spLocks noGrp="1"/>
          </p:cNvSpPr>
          <p:nvPr>
            <p:ph sz="quarter" idx="10"/>
          </p:nvPr>
        </p:nvSpPr>
        <p:spPr>
          <a:xfrm>
            <a:off x="874711" y="1484313"/>
            <a:ext cx="6084889" cy="4344987"/>
          </a:xfrm>
        </p:spPr>
        <p:txBody>
          <a:bodyPr/>
          <a:lstStyle/>
          <a:p>
            <a:r>
              <a:rPr lang="en-US" sz="1800" b="1" dirty="0"/>
              <a:t>Overall evaluation</a:t>
            </a:r>
            <a:endParaRPr lang="en-US" sz="1800" dirty="0"/>
          </a:p>
          <a:p>
            <a:r>
              <a:rPr lang="en-US" sz="1800" dirty="0"/>
              <a:t>In the majority of bias tests performed, the “true” effect size after accounting for bias was only about half as large than the one determined by classical meta-analysis</a:t>
            </a:r>
          </a:p>
          <a:p>
            <a:r>
              <a:rPr lang="en-US" sz="1800" dirty="0"/>
              <a:t>This fits with results from the Open Science Collaboration that even replicated effect sizes are only half of those initially reported</a:t>
            </a:r>
          </a:p>
          <a:p>
            <a:r>
              <a:rPr lang="en-US" sz="1800" dirty="0"/>
              <a:t>Yet, simply using half of a reported effect for power analysis size might be overly conservative, especially in fields with growing sample sizes</a:t>
            </a:r>
          </a:p>
          <a:p>
            <a:r>
              <a:rPr lang="en-US" sz="1800" dirty="0"/>
              <a:t>Using the lower bound of the confidence interval of a reported correlation or a meta-analytically derived one may already give you a good estimate (as long as you do not suspect that QRPs might have been employed) </a:t>
            </a:r>
          </a:p>
          <a:p>
            <a:pPr indent="-388005"/>
            <a:endParaRPr lang="en-US" sz="1800" dirty="0"/>
          </a:p>
        </p:txBody>
      </p:sp>
      <p:pic>
        <p:nvPicPr>
          <p:cNvPr id="9" name="Grafik 8">
            <a:extLst>
              <a:ext uri="{FF2B5EF4-FFF2-40B4-BE49-F238E27FC236}">
                <a16:creationId xmlns:a16="http://schemas.microsoft.com/office/drawing/2014/main" id="{3FFB82F3-68B2-1D41-9FA8-C1B376D2F138}"/>
              </a:ext>
            </a:extLst>
          </p:cNvPr>
          <p:cNvPicPr>
            <a:picLocks noChangeAspect="1"/>
          </p:cNvPicPr>
          <p:nvPr/>
        </p:nvPicPr>
        <p:blipFill>
          <a:blip r:embed="rId3">
            <a:alphaModFix/>
          </a:blip>
          <a:stretch>
            <a:fillRect/>
          </a:stretch>
        </p:blipFill>
        <p:spPr>
          <a:xfrm>
            <a:off x="6959599" y="1445841"/>
            <a:ext cx="4548785" cy="4530638"/>
          </a:xfrm>
          <a:prstGeom prst="rect">
            <a:avLst/>
          </a:prstGeom>
        </p:spPr>
      </p:pic>
    </p:spTree>
    <p:custDataLst>
      <p:tags r:id="rId1"/>
    </p:custDataLst>
    <p:extLst>
      <p:ext uri="{BB962C8B-B14F-4D97-AF65-F5344CB8AC3E}">
        <p14:creationId xmlns:p14="http://schemas.microsoft.com/office/powerpoint/2010/main" val="2026524925"/>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Avoiding bias</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75495266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dirty="0"/>
              <a:t>Ideally, publish your studies as Registered Reports, a growing number of journals offers this option, visit the Center for Open Science for a list: </a:t>
            </a:r>
            <a:r>
              <a:rPr lang="en-US" sz="1800" dirty="0">
                <a:hlinkClick r:id="rId3"/>
              </a:rPr>
              <a:t>https://www.cos.io/initiatives/registered-reports</a:t>
            </a:r>
            <a:endParaRPr lang="en-US" sz="1800" dirty="0"/>
          </a:p>
          <a:p>
            <a:endParaRPr lang="en-US" sz="1800" dirty="0"/>
          </a:p>
        </p:txBody>
      </p:sp>
      <p:sp>
        <p:nvSpPr>
          <p:cNvPr id="37" name="Inhaltsplatzhalter 1">
            <a:extLst>
              <a:ext uri="{FF2B5EF4-FFF2-40B4-BE49-F238E27FC236}">
                <a16:creationId xmlns:a16="http://schemas.microsoft.com/office/drawing/2014/main" id="{02DF61F2-30C8-0B46-9B7E-2C71E106BEF5}"/>
              </a:ext>
            </a:extLst>
          </p:cNvPr>
          <p:cNvSpPr txBox="1">
            <a:spLocks/>
          </p:cNvSpPr>
          <p:nvPr/>
        </p:nvSpPr>
        <p:spPr>
          <a:xfrm>
            <a:off x="7634795" y="1484312"/>
            <a:ext cx="3820603" cy="4344987"/>
          </a:xfrm>
          <a:prstGeom prst="rect">
            <a:avLst/>
          </a:prstGeom>
          <a:noFill/>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spc="-30" dirty="0">
                <a:solidFill>
                  <a:schemeClr val="accent1"/>
                </a:solidFill>
              </a:rPr>
              <a:t>Registered Reports to prevent bias</a:t>
            </a:r>
          </a:p>
          <a:p>
            <a:r>
              <a:rPr lang="en-US" sz="1700" dirty="0">
                <a:solidFill>
                  <a:schemeClr val="accent1"/>
                </a:solidFill>
              </a:rPr>
              <a:t>“A new publication format has been developed to prevent selective reporting: In Registered Reports (RRs), peer review and the decision to publish take place before results are known. We compared the results in published RRs (</a:t>
            </a:r>
            <a:r>
              <a:rPr lang="en-US" sz="1700" i="1" dirty="0">
                <a:solidFill>
                  <a:schemeClr val="accent1"/>
                </a:solidFill>
              </a:rPr>
              <a:t>N </a:t>
            </a:r>
            <a:r>
              <a:rPr lang="en-US" sz="1700" dirty="0">
                <a:solidFill>
                  <a:schemeClr val="accent1"/>
                </a:solidFill>
              </a:rPr>
              <a:t>= 71 as of November 2018) with a random sample of hypothesis-testing studies from the standard literature (</a:t>
            </a:r>
            <a:r>
              <a:rPr lang="en-US" sz="1700" i="1" dirty="0">
                <a:solidFill>
                  <a:schemeClr val="accent1"/>
                </a:solidFill>
              </a:rPr>
              <a:t>N</a:t>
            </a:r>
            <a:r>
              <a:rPr lang="en-US" sz="1700" dirty="0">
                <a:solidFill>
                  <a:schemeClr val="accent1"/>
                </a:solidFill>
              </a:rPr>
              <a:t> = 152) in psychology. Analyzing the first hypothesis of each article, we found 96% positive results in standard reports but only 44% positive results in RRs.” (Scheel et al., 2021, p. 1) </a:t>
            </a:r>
          </a:p>
          <a:p>
            <a:endParaRPr lang="en-US" sz="1800" dirty="0">
              <a:solidFill>
                <a:schemeClr val="accent1"/>
              </a:solidFill>
            </a:endParaRPr>
          </a:p>
        </p:txBody>
      </p:sp>
      <p:sp>
        <p:nvSpPr>
          <p:cNvPr id="6" name="Rechteck 5">
            <a:extLst>
              <a:ext uri="{FF2B5EF4-FFF2-40B4-BE49-F238E27FC236}">
                <a16:creationId xmlns:a16="http://schemas.microsoft.com/office/drawing/2014/main" id="{4DF3A87E-FB99-6E4D-AED1-3201F8FC99CA}"/>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Tree>
    <p:custDataLst>
      <p:tags r:id="rId1"/>
    </p:custDataLst>
    <p:extLst>
      <p:ext uri="{BB962C8B-B14F-4D97-AF65-F5344CB8AC3E}">
        <p14:creationId xmlns:p14="http://schemas.microsoft.com/office/powerpoint/2010/main" val="2616393290"/>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b="1" dirty="0"/>
              <a:t>Forking path/multiverse/specification curve analyses</a:t>
            </a:r>
          </a:p>
          <a:p>
            <a:r>
              <a:rPr lang="en-US" sz="1800" dirty="0"/>
              <a:t>Analyze your data along all the forking paths that arise from all reasonable analysis decisions and check how much your results depend on individual decisions </a:t>
            </a:r>
          </a:p>
          <a:p>
            <a:endParaRPr lang="en-US" sz="1800" dirty="0"/>
          </a:p>
        </p:txBody>
      </p:sp>
      <p:sp>
        <p:nvSpPr>
          <p:cNvPr id="37" name="Inhaltsplatzhalter 1">
            <a:extLst>
              <a:ext uri="{FF2B5EF4-FFF2-40B4-BE49-F238E27FC236}">
                <a16:creationId xmlns:a16="http://schemas.microsoft.com/office/drawing/2014/main" id="{02DF61F2-30C8-0B46-9B7E-2C71E106BEF5}"/>
              </a:ext>
            </a:extLst>
          </p:cNvPr>
          <p:cNvSpPr txBox="1">
            <a:spLocks/>
          </p:cNvSpPr>
          <p:nvPr/>
        </p:nvSpPr>
        <p:spPr>
          <a:xfrm>
            <a:off x="7634795" y="1484312"/>
            <a:ext cx="3820603" cy="4344987"/>
          </a:xfrm>
          <a:prstGeom prst="rect">
            <a:avLst/>
          </a:prstGeom>
          <a:noFill/>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Example forking path analysis</a:t>
            </a:r>
          </a:p>
          <a:p>
            <a:r>
              <a:rPr lang="en-US" sz="1800" dirty="0">
                <a:solidFill>
                  <a:schemeClr val="accent1"/>
                </a:solidFill>
              </a:rPr>
              <a:t>You have a dataset with five variables that you simply want to correlate with each other</a:t>
            </a:r>
          </a:p>
          <a:p>
            <a:r>
              <a:rPr lang="en-US" sz="1800" dirty="0">
                <a:solidFill>
                  <a:schemeClr val="accent1"/>
                </a:solidFill>
              </a:rPr>
              <a:t>Depending on</a:t>
            </a:r>
          </a:p>
          <a:p>
            <a:pPr marL="317500" lvl="1" indent="-309563"/>
            <a:r>
              <a:rPr lang="en-US" sz="1800" dirty="0">
                <a:solidFill>
                  <a:schemeClr val="accent1"/>
                </a:solidFill>
              </a:rPr>
              <a:t>whether or how you detect and treat multivariate outliers</a:t>
            </a:r>
          </a:p>
          <a:p>
            <a:pPr marL="317500" lvl="1" indent="-309563"/>
            <a:r>
              <a:rPr lang="en-US" sz="1800" dirty="0">
                <a:solidFill>
                  <a:schemeClr val="accent1"/>
                </a:solidFill>
              </a:rPr>
              <a:t>which correlation method you choose</a:t>
            </a:r>
          </a:p>
          <a:p>
            <a:pPr marL="317500" lvl="1" indent="-309563"/>
            <a:r>
              <a:rPr lang="en-US" sz="1800" dirty="0">
                <a:solidFill>
                  <a:schemeClr val="accent1"/>
                </a:solidFill>
              </a:rPr>
              <a:t>whether and how you correct for multiple testing</a:t>
            </a:r>
          </a:p>
          <a:p>
            <a:pPr indent="-388005"/>
            <a:r>
              <a:rPr lang="en-US" sz="1800" dirty="0">
                <a:solidFill>
                  <a:schemeClr val="accent1"/>
                </a:solidFill>
              </a:rPr>
              <a:t>you may end up with up to 32 possible analysis paths already for such a simple analysis!</a:t>
            </a:r>
          </a:p>
          <a:p>
            <a:endParaRPr lang="en-US" sz="1800" dirty="0">
              <a:solidFill>
                <a:schemeClr val="accent1"/>
              </a:solidFill>
            </a:endParaRPr>
          </a:p>
        </p:txBody>
      </p:sp>
      <p:sp>
        <p:nvSpPr>
          <p:cNvPr id="5" name="Rechteck 4">
            <a:extLst>
              <a:ext uri="{FF2B5EF4-FFF2-40B4-BE49-F238E27FC236}">
                <a16:creationId xmlns:a16="http://schemas.microsoft.com/office/drawing/2014/main" id="{5EB33489-2921-2A45-A815-FF49507E77D8}"/>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Wacker (2017).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Front Psychol, 8</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1332.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Steegen</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et al. (2016).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Persp</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Psychol</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Sci</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11</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(5), 702-712.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Simonsohn et al. (2019).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SSRN.</a:t>
            </a:r>
            <a:endPar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62542263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Avoiding bias</a:t>
            </a:r>
            <a:br>
              <a:rPr lang="en-US" dirty="0"/>
            </a:br>
            <a:r>
              <a:rPr lang="en-US" b="0" dirty="0"/>
              <a:t>Possible measures</a:t>
            </a:r>
          </a:p>
        </p:txBody>
      </p:sp>
      <p:sp>
        <p:nvSpPr>
          <p:cNvPr id="2" name="Inhaltsplatzhalter 1"/>
          <p:cNvSpPr>
            <a:spLocks noGrp="1"/>
          </p:cNvSpPr>
          <p:nvPr>
            <p:ph sz="quarter" idx="10"/>
          </p:nvPr>
        </p:nvSpPr>
        <p:spPr>
          <a:xfrm>
            <a:off x="874710" y="1484313"/>
            <a:ext cx="6481804" cy="4344987"/>
          </a:xfrm>
        </p:spPr>
        <p:txBody>
          <a:bodyPr/>
          <a:lstStyle/>
          <a:p>
            <a:r>
              <a:rPr lang="en-US" sz="1800" b="1" dirty="0"/>
              <a:t>Self-reflection and honesty</a:t>
            </a:r>
          </a:p>
          <a:p>
            <a:r>
              <a:rPr lang="en-US" sz="1800" dirty="0"/>
              <a:t>Reflect on why you chose some analysis decision and be open about it in your research report (or the supplement)</a:t>
            </a:r>
          </a:p>
          <a:p>
            <a:r>
              <a:rPr lang="en-US" sz="1800" b="1" dirty="0"/>
              <a:t>Discussion with colleagues</a:t>
            </a:r>
          </a:p>
          <a:p>
            <a:r>
              <a:rPr lang="en-US" sz="1800" dirty="0"/>
              <a:t>Would colleagues analyze/interpret your data similarly?</a:t>
            </a:r>
          </a:p>
          <a:p>
            <a:r>
              <a:rPr lang="en-US" sz="1800" b="1" dirty="0"/>
              <a:t>Preregistration</a:t>
            </a:r>
          </a:p>
          <a:p>
            <a:r>
              <a:rPr lang="en-US" sz="1800" dirty="0"/>
              <a:t>In order to not have to justify your analysis decisions in hindsight, preregister your analysis plan and adhere to it</a:t>
            </a:r>
          </a:p>
          <a:p>
            <a:r>
              <a:rPr lang="en-US" sz="1800" b="1" dirty="0"/>
              <a:t>Forking path/multiverse/specification curve analyses</a:t>
            </a:r>
          </a:p>
          <a:p>
            <a:r>
              <a:rPr lang="en-US" sz="1800" dirty="0"/>
              <a:t>Analyze your data along all the forking paths that arise from all reasonable analysis decisions and check how much your results depend on individual decisions </a:t>
            </a:r>
          </a:p>
          <a:p>
            <a:endParaRPr lang="en-US" sz="1800" dirty="0"/>
          </a:p>
        </p:txBody>
      </p:sp>
      <p:pic>
        <p:nvPicPr>
          <p:cNvPr id="35" name="Grafik 34">
            <a:extLst>
              <a:ext uri="{FF2B5EF4-FFF2-40B4-BE49-F238E27FC236}">
                <a16:creationId xmlns:a16="http://schemas.microsoft.com/office/drawing/2014/main" id="{127929C8-BF9E-974B-BC2B-A650AFD37042}"/>
              </a:ext>
            </a:extLst>
          </p:cNvPr>
          <p:cNvPicPr>
            <a:picLocks noChangeAspect="1"/>
          </p:cNvPicPr>
          <p:nvPr/>
        </p:nvPicPr>
        <p:blipFill>
          <a:blip r:embed="rId3">
            <a:duotone>
              <a:schemeClr val="accent1">
                <a:shade val="45000"/>
                <a:satMod val="135000"/>
              </a:schemeClr>
              <a:prstClr val="white"/>
            </a:duotone>
          </a:blip>
          <a:stretch>
            <a:fillRect/>
          </a:stretch>
        </p:blipFill>
        <p:spPr>
          <a:xfrm>
            <a:off x="7634796" y="1484313"/>
            <a:ext cx="3820603" cy="4344988"/>
          </a:xfrm>
          <a:prstGeom prst="rect">
            <a:avLst/>
          </a:prstGeom>
        </p:spPr>
      </p:pic>
      <p:sp>
        <p:nvSpPr>
          <p:cNvPr id="5" name="Rechteck 4">
            <a:extLst>
              <a:ext uri="{FF2B5EF4-FFF2-40B4-BE49-F238E27FC236}">
                <a16:creationId xmlns:a16="http://schemas.microsoft.com/office/drawing/2014/main" id="{78A3D930-3628-4746-8237-86EAA798E2A1}"/>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Wacker (2017).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Front Psychol, 8</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1332.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Steegen</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et al. (2016).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Persp</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Psychol</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a:t>
            </a:r>
            <a:r>
              <a:rPr lang="de-DE" sz="1600" i="1" spc="-8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Sci</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 11</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5"/>
              </a:rPr>
              <a:t>(5), 702-712.</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6"/>
              </a:rPr>
              <a:t>Simonsohn et al. (2019). </a:t>
            </a:r>
            <a:r>
              <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6"/>
              </a:rPr>
              <a:t>SSRN.</a:t>
            </a:r>
            <a:endParaRPr lang="de-DE" sz="1600" i="1" spc="-8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720360570"/>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de-DE" sz="3600" b="1" dirty="0">
                <a:solidFill>
                  <a:schemeClr val="bg1"/>
                </a:solidFill>
                <a:latin typeface="+mj-lt"/>
              </a:rPr>
              <a:t>Summary</a:t>
            </a:r>
            <a:endParaRPr lang="de-DE" sz="3600" dirty="0">
              <a:solidFill>
                <a:schemeClr val="bg1"/>
              </a:solidFill>
              <a:latin typeface="+mj-lt"/>
            </a:endParaRPr>
          </a:p>
        </p:txBody>
      </p:sp>
    </p:spTree>
    <p:custDataLst>
      <p:tags r:id="rId1"/>
    </p:custDataLst>
    <p:extLst>
      <p:ext uri="{BB962C8B-B14F-4D97-AF65-F5344CB8AC3E}">
        <p14:creationId xmlns:p14="http://schemas.microsoft.com/office/powerpoint/2010/main" val="162179226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spcAft>
                <a:spcPts val="0"/>
              </a:spcAft>
            </a:pPr>
            <a:r>
              <a:rPr lang="en-US" dirty="0">
                <a:latin typeface="Open Sans" charset="0"/>
                <a:ea typeface="Open Sans" charset="0"/>
                <a:cs typeface="Open Sans" charset="0"/>
              </a:rPr>
              <a:t>Summary</a:t>
            </a:r>
            <a:br>
              <a:rPr lang="en-US" b="0" dirty="0"/>
            </a:br>
            <a:r>
              <a:rPr lang="en-US" b="0" dirty="0"/>
              <a:t>Detecting and avoiding publication bias</a:t>
            </a:r>
            <a:endParaRPr lang="en-US" b="0" dirty="0">
              <a:solidFill>
                <a:srgbClr val="000000"/>
              </a:solidFill>
              <a:latin typeface="Open Sans" charset="0"/>
              <a:ea typeface="Calibri" charset="0"/>
              <a:cs typeface="Times New Roman" charset="0"/>
            </a:endParaRPr>
          </a:p>
        </p:txBody>
      </p:sp>
      <p:sp>
        <p:nvSpPr>
          <p:cNvPr id="4" name="Inhaltsplatzhalter 1"/>
          <p:cNvSpPr>
            <a:spLocks noGrp="1"/>
          </p:cNvSpPr>
          <p:nvPr>
            <p:ph sz="quarter" idx="10"/>
          </p:nvPr>
        </p:nvSpPr>
        <p:spPr>
          <a:xfrm>
            <a:off x="874710" y="1484313"/>
            <a:ext cx="10580689" cy="4344987"/>
          </a:xfrm>
        </p:spPr>
        <p:txBody>
          <a:bodyPr/>
          <a:lstStyle/>
          <a:p>
            <a:r>
              <a:rPr lang="en-US" sz="1800" b="1" dirty="0">
                <a:solidFill>
                  <a:schemeClr val="tx1"/>
                </a:solidFill>
              </a:rPr>
              <a:t>Publication bias</a:t>
            </a:r>
          </a:p>
          <a:p>
            <a:r>
              <a:rPr lang="en-US" sz="1800" dirty="0">
                <a:solidFill>
                  <a:schemeClr val="tx1"/>
                </a:solidFill>
                <a:ea typeface="Open Sans" panose="020B0606030504020204" pitchFamily="34" charset="0"/>
                <a:cs typeface="Open Sans" panose="020B0606030504020204" pitchFamily="34" charset="0"/>
              </a:rPr>
              <a:t>is an ubiquitous phenomenon in the psychological literature that among others is due to </a:t>
            </a:r>
            <a:br>
              <a:rPr lang="en-US" sz="1800" dirty="0">
                <a:solidFill>
                  <a:schemeClr val="tx1"/>
                </a:solidFill>
                <a:ea typeface="Open Sans" panose="020B0606030504020204" pitchFamily="34" charset="0"/>
                <a:cs typeface="Open Sans" panose="020B0606030504020204" pitchFamily="34" charset="0"/>
              </a:rPr>
            </a:br>
            <a:r>
              <a:rPr lang="en-US" sz="1800" dirty="0">
                <a:solidFill>
                  <a:schemeClr val="tx1"/>
                </a:solidFill>
                <a:ea typeface="Open Sans" panose="020B0606030504020204" pitchFamily="34" charset="0"/>
                <a:cs typeface="Open Sans" panose="020B0606030504020204" pitchFamily="34" charset="0"/>
              </a:rPr>
              <a:t>reviewer and file drawer bias that foster the use of QRPs which in turn exacerbate bias</a:t>
            </a:r>
          </a:p>
          <a:p>
            <a:r>
              <a:rPr lang="en-US" sz="1800" b="1" dirty="0">
                <a:solidFill>
                  <a:schemeClr val="tx1"/>
                </a:solidFill>
              </a:rPr>
              <a:t>Detect bias</a:t>
            </a:r>
          </a:p>
          <a:p>
            <a:r>
              <a:rPr lang="en-US" sz="1800" dirty="0">
                <a:solidFill>
                  <a:schemeClr val="tx1"/>
                </a:solidFill>
              </a:rPr>
              <a:t>Critically evaluate studies of interest: is the reported effect size a reasonable one in a given field, is the sample size/power adequate, is the effect plausible in the first place and is it not sold as “sexy”?</a:t>
            </a:r>
          </a:p>
          <a:p>
            <a:r>
              <a:rPr lang="en-US" sz="1800" dirty="0">
                <a:solidFill>
                  <a:schemeClr val="tx1"/>
                </a:solidFill>
              </a:rPr>
              <a:t>If there are several studies in a field of your interest, use meta-analytic tools to correct for bias, e.g., via Trim-and-Fill, Peter’s test, PET-PEESE </a:t>
            </a:r>
          </a:p>
          <a:p>
            <a:r>
              <a:rPr lang="en-US" sz="1800" b="1" dirty="0">
                <a:solidFill>
                  <a:schemeClr val="tx1"/>
                </a:solidFill>
              </a:rPr>
              <a:t>Avoid bias</a:t>
            </a:r>
          </a:p>
          <a:p>
            <a:r>
              <a:rPr lang="en-US" sz="1800" dirty="0">
                <a:solidFill>
                  <a:schemeClr val="tx1"/>
                </a:solidFill>
              </a:rPr>
              <a:t>Self-reflect on your analysis, be honest about your analysis decisions, discuss them with colleagues, preregister your analysis plan and/or run a forking path analysis </a:t>
            </a:r>
          </a:p>
          <a:p>
            <a:endParaRPr lang="en-US" sz="1800" dirty="0">
              <a:solidFill>
                <a:schemeClr val="tx1"/>
              </a:solidFill>
            </a:endParaRPr>
          </a:p>
        </p:txBody>
      </p:sp>
    </p:spTree>
    <p:custDataLst>
      <p:tags r:id="rId1"/>
    </p:custDataLst>
    <p:extLst>
      <p:ext uri="{BB962C8B-B14F-4D97-AF65-F5344CB8AC3E}">
        <p14:creationId xmlns:p14="http://schemas.microsoft.com/office/powerpoint/2010/main" val="2119654680"/>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Thank you!</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189710055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pPr>
              <a:spcAft>
                <a:spcPts val="0"/>
              </a:spcAft>
            </a:pPr>
            <a:r>
              <a:rPr lang="en-US" dirty="0">
                <a:latin typeface="Open Sans" charset="0"/>
                <a:ea typeface="Open Sans" charset="0"/>
                <a:cs typeface="Open Sans" charset="0"/>
              </a:rPr>
              <a:t>Exercises</a:t>
            </a:r>
            <a:br>
              <a:rPr lang="en-US" b="0" dirty="0"/>
            </a:br>
            <a:endParaRPr lang="en-US" b="0" dirty="0">
              <a:solidFill>
                <a:srgbClr val="000000"/>
              </a:solidFill>
              <a:latin typeface="Open Sans" charset="0"/>
              <a:ea typeface="Calibri" charset="0"/>
              <a:cs typeface="Times New Roman" charset="0"/>
            </a:endParaRPr>
          </a:p>
        </p:txBody>
      </p:sp>
      <p:sp>
        <p:nvSpPr>
          <p:cNvPr id="4" name="Inhaltsplatzhalter 1"/>
          <p:cNvSpPr>
            <a:spLocks noGrp="1"/>
          </p:cNvSpPr>
          <p:nvPr>
            <p:ph sz="quarter" idx="10"/>
          </p:nvPr>
        </p:nvSpPr>
        <p:spPr>
          <a:xfrm>
            <a:off x="874711" y="1484313"/>
            <a:ext cx="10580688" cy="4344987"/>
          </a:xfrm>
        </p:spPr>
        <p:txBody>
          <a:bodyPr/>
          <a:lstStyle/>
          <a:p>
            <a:r>
              <a:rPr lang="en-US" sz="1800" b="1" dirty="0"/>
              <a:t>1) Generate random data and randomly name the variables to match your field’s variables!</a:t>
            </a:r>
          </a:p>
          <a:p>
            <a:r>
              <a:rPr lang="en-US" sz="1800" dirty="0"/>
              <a:t>By “believing” these were real data, try to </a:t>
            </a:r>
            <a:r>
              <a:rPr lang="en-US" sz="1800" i="1" dirty="0"/>
              <a:t>p</a:t>
            </a:r>
            <a:r>
              <a:rPr lang="en-US" sz="1800" dirty="0"/>
              <a:t>-hack your way down to come up with significant results and then engage in some </a:t>
            </a:r>
            <a:r>
              <a:rPr lang="en-US" sz="1800" dirty="0" err="1"/>
              <a:t>HARKing</a:t>
            </a:r>
            <a:r>
              <a:rPr lang="en-US" sz="1800" dirty="0"/>
              <a:t> and screen the literature to justify expecting what you found (and note, how successful you will be and how bad this feels …)</a:t>
            </a:r>
          </a:p>
          <a:p>
            <a:r>
              <a:rPr lang="en-US" sz="1800" b="1" dirty="0"/>
              <a:t>2) Evaluate a paper you recently read and try to predict its replicability!</a:t>
            </a:r>
          </a:p>
          <a:p>
            <a:r>
              <a:rPr lang="en-US" sz="1800" dirty="0"/>
              <a:t>Try to answer the questions outlined on slide 11 and give an overall assessment of how much you would rely on the paper’s results!</a:t>
            </a:r>
          </a:p>
          <a:p>
            <a:r>
              <a:rPr lang="en-US" sz="1800" b="1" dirty="0"/>
              <a:t>3) If you have several effect sizes of interest, try to apply some meta-analytic bias-estimates!</a:t>
            </a:r>
          </a:p>
          <a:p>
            <a:r>
              <a:rPr lang="en-US" sz="1800" dirty="0">
                <a:solidFill>
                  <a:schemeClr val="tx1"/>
                </a:solidFill>
              </a:rPr>
              <a:t>You might want to work through the paper by Saunders and </a:t>
            </a:r>
            <a:r>
              <a:rPr lang="en-US" sz="1800" dirty="0" err="1">
                <a:solidFill>
                  <a:schemeClr val="tx1"/>
                </a:solidFill>
              </a:rPr>
              <a:t>Inzlicht</a:t>
            </a:r>
            <a:r>
              <a:rPr lang="en-US" sz="1800" dirty="0">
                <a:solidFill>
                  <a:schemeClr val="tx1"/>
                </a:solidFill>
              </a:rPr>
              <a:t> (2020) in the </a:t>
            </a:r>
            <a:r>
              <a:rPr lang="en-US" sz="1800" i="1" dirty="0">
                <a:solidFill>
                  <a:schemeClr val="tx1"/>
                </a:solidFill>
              </a:rPr>
              <a:t>Resources </a:t>
            </a:r>
            <a:r>
              <a:rPr lang="en-US" sz="1800" dirty="0">
                <a:solidFill>
                  <a:schemeClr val="tx1"/>
                </a:solidFill>
              </a:rPr>
              <a:t>folder using the R code provided there as well.</a:t>
            </a:r>
          </a:p>
          <a:p>
            <a:r>
              <a:rPr lang="en-US" sz="1800" b="1" dirty="0"/>
              <a:t>4) Read about Registered Reports</a:t>
            </a:r>
          </a:p>
          <a:p>
            <a:r>
              <a:rPr lang="en-US" sz="1800" dirty="0"/>
              <a:t>e.g., on </a:t>
            </a:r>
            <a:r>
              <a:rPr lang="en-US" sz="1800" dirty="0">
                <a:hlinkClick r:id="rId3"/>
              </a:rPr>
              <a:t>https://www.cos.io/initiatives/registered-reports</a:t>
            </a:r>
            <a:endParaRPr lang="en-US" sz="1800" dirty="0"/>
          </a:p>
        </p:txBody>
      </p:sp>
      <p:sp>
        <p:nvSpPr>
          <p:cNvPr id="5" name="Rechteck 4">
            <a:extLst>
              <a:ext uri="{FF2B5EF4-FFF2-40B4-BE49-F238E27FC236}">
                <a16:creationId xmlns:a16="http://schemas.microsoft.com/office/drawing/2014/main" id="{A4D01B1B-0370-414B-93CE-1CFD26432E28}"/>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Saunders &amp; Inzlicht (2020).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Int J Psychophysiol, 155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87-98.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a:hlinkClick r:id="rId5"/>
              </a:rPr>
              <a:t>https://osf.io/8m6a2/</a:t>
            </a:r>
            <a:endPar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ustDataLst>
      <p:tags r:id="rId1"/>
    </p:custDataLst>
    <p:extLst>
      <p:ext uri="{BB962C8B-B14F-4D97-AF65-F5344CB8AC3E}">
        <p14:creationId xmlns:p14="http://schemas.microsoft.com/office/powerpoint/2010/main" val="25732729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Introduction</a:t>
            </a:r>
            <a:br>
              <a:rPr lang="en-US" dirty="0"/>
            </a:br>
            <a:r>
              <a:rPr lang="en-US" b="0" dirty="0"/>
              <a:t>Can psychologists make better predictions than meteorologists?</a:t>
            </a:r>
          </a:p>
        </p:txBody>
      </p:sp>
      <p:sp>
        <p:nvSpPr>
          <p:cNvPr id="2" name="Inhaltsplatzhalter 1"/>
          <p:cNvSpPr>
            <a:spLocks noGrp="1"/>
          </p:cNvSpPr>
          <p:nvPr>
            <p:ph sz="quarter" idx="10"/>
          </p:nvPr>
        </p:nvSpPr>
        <p:spPr>
          <a:xfrm>
            <a:off x="874711" y="1484313"/>
            <a:ext cx="5686863" cy="4344987"/>
          </a:xfrm>
        </p:spPr>
        <p:txBody>
          <a:bodyPr/>
          <a:lstStyle/>
          <a:p>
            <a:pPr>
              <a:spcBef>
                <a:spcPts val="1000"/>
              </a:spcBef>
            </a:pPr>
            <a:r>
              <a:rPr lang="en-US" sz="1800" b="1" dirty="0"/>
              <a:t>Accuracy of whether forecasts</a:t>
            </a:r>
          </a:p>
          <a:p>
            <a:pPr>
              <a:spcBef>
                <a:spcPts val="1000"/>
              </a:spcBef>
            </a:pPr>
            <a:r>
              <a:rPr lang="en-US" sz="1800" dirty="0"/>
              <a:t>Whether forecasts are increasingly accurate, e.g., in predicting tomorrow’s temperature (see figure)</a:t>
            </a:r>
          </a:p>
          <a:p>
            <a:pPr>
              <a:spcBef>
                <a:spcPts val="1000"/>
              </a:spcBef>
            </a:pPr>
            <a:r>
              <a:rPr lang="en-US" sz="1800" dirty="0"/>
              <a:t>That means that the respective hypotheses on how cold/warm it would be the next day could be confirmed </a:t>
            </a:r>
          </a:p>
          <a:p>
            <a:pPr marL="269875" lvl="1" indent="-260350">
              <a:spcBef>
                <a:spcPts val="1000"/>
              </a:spcBef>
            </a:pPr>
            <a:r>
              <a:rPr lang="en-US" sz="1800" dirty="0"/>
              <a:t>1987: in 75-80% of the forecasts</a:t>
            </a:r>
          </a:p>
          <a:p>
            <a:pPr marL="269875" lvl="1" indent="-260350"/>
            <a:r>
              <a:rPr lang="en-US" sz="1800" dirty="0"/>
              <a:t>2010: in somewhat above 90% of the forecasts</a:t>
            </a:r>
          </a:p>
          <a:p>
            <a:pPr>
              <a:spcBef>
                <a:spcPts val="1000"/>
              </a:spcBef>
            </a:pPr>
            <a:r>
              <a:rPr lang="en-US" sz="1800" dirty="0"/>
              <a:t>At the same time, psychologists reported a much higher or in recent years similarly high percentage of confirmed hypotheses (i.e., significant findings):</a:t>
            </a:r>
          </a:p>
          <a:p>
            <a:pPr marL="269875" lvl="1" indent="-260350">
              <a:spcBef>
                <a:spcPts val="1000"/>
              </a:spcBef>
            </a:pPr>
            <a:r>
              <a:rPr lang="en-US" sz="1800" dirty="0"/>
              <a:t>1986-1987: 95.6% (Sterling et al., 1995)</a:t>
            </a:r>
          </a:p>
          <a:p>
            <a:pPr marL="269875" lvl="1" indent="-260350"/>
            <a:r>
              <a:rPr lang="en-US" sz="1800" dirty="0"/>
              <a:t>2010: 91.5% (Fanelli, 2010)</a:t>
            </a:r>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sp>
        <p:nvSpPr>
          <p:cNvPr id="9" name="Rechteck 8">
            <a:extLst>
              <a:ext uri="{FF2B5EF4-FFF2-40B4-BE49-F238E27FC236}">
                <a16:creationId xmlns:a16="http://schemas.microsoft.com/office/drawing/2014/main" id="{42E08AEC-E61C-B947-B6CA-6EA5A902EFC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Sterling et al. (1995).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Am Stat, 49</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(1), 108-112.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 </a:t>
            </a:r>
            <a:r>
              <a:rPr lang="de-DE" sz="16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Fanelli</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 (2010). </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PLoS ONE, 5</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4"/>
              </a:rPr>
              <a:t>(4), e10068.</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pic>
        <p:nvPicPr>
          <p:cNvPr id="7" name="Grafik 6">
            <a:extLst>
              <a:ext uri="{FF2B5EF4-FFF2-40B4-BE49-F238E27FC236}">
                <a16:creationId xmlns:a16="http://schemas.microsoft.com/office/drawing/2014/main" id="{482F9290-D789-3246-B1DD-48AFA7320C5C}"/>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51127"/>
          <a:stretch/>
        </p:blipFill>
        <p:spPr>
          <a:xfrm>
            <a:off x="6742397" y="1376623"/>
            <a:ext cx="4763243" cy="4567859"/>
          </a:xfrm>
          <a:prstGeom prst="rect">
            <a:avLst/>
          </a:prstGeom>
        </p:spPr>
      </p:pic>
      <p:grpSp>
        <p:nvGrpSpPr>
          <p:cNvPr id="18" name="Gruppieren 17">
            <a:extLst>
              <a:ext uri="{FF2B5EF4-FFF2-40B4-BE49-F238E27FC236}">
                <a16:creationId xmlns:a16="http://schemas.microsoft.com/office/drawing/2014/main" id="{394755A2-C1C1-184D-ADB1-F877D28B158D}"/>
              </a:ext>
            </a:extLst>
          </p:cNvPr>
          <p:cNvGrpSpPr/>
          <p:nvPr/>
        </p:nvGrpSpPr>
        <p:grpSpPr>
          <a:xfrm>
            <a:off x="7335297" y="2131261"/>
            <a:ext cx="4729990" cy="659389"/>
            <a:chOff x="7335297" y="2131261"/>
            <a:chExt cx="4729990" cy="659389"/>
          </a:xfrm>
        </p:grpSpPr>
        <p:grpSp>
          <p:nvGrpSpPr>
            <p:cNvPr id="17" name="Gruppieren 16">
              <a:extLst>
                <a:ext uri="{FF2B5EF4-FFF2-40B4-BE49-F238E27FC236}">
                  <a16:creationId xmlns:a16="http://schemas.microsoft.com/office/drawing/2014/main" id="{0DE7CB9F-006A-EC4C-95E6-D3A55F45795B}"/>
                </a:ext>
              </a:extLst>
            </p:cNvPr>
            <p:cNvGrpSpPr/>
            <p:nvPr/>
          </p:nvGrpSpPr>
          <p:grpSpPr>
            <a:xfrm>
              <a:off x="7335297" y="2302732"/>
              <a:ext cx="4120102" cy="320180"/>
              <a:chOff x="7335297" y="2302732"/>
              <a:chExt cx="4120102" cy="320180"/>
            </a:xfrm>
          </p:grpSpPr>
          <p:cxnSp>
            <p:nvCxnSpPr>
              <p:cNvPr id="8" name="Gerade Verbindung 7">
                <a:extLst>
                  <a:ext uri="{FF2B5EF4-FFF2-40B4-BE49-F238E27FC236}">
                    <a16:creationId xmlns:a16="http://schemas.microsoft.com/office/drawing/2014/main" id="{8E349C73-AF6F-E747-9AEA-8712D605020C}"/>
                  </a:ext>
                </a:extLst>
              </p:cNvPr>
              <p:cNvCxnSpPr>
                <a:cxnSpLocks/>
              </p:cNvCxnSpPr>
              <p:nvPr/>
            </p:nvCxnSpPr>
            <p:spPr>
              <a:xfrm>
                <a:off x="7335297" y="2302732"/>
                <a:ext cx="4120102" cy="0"/>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Gerade Verbindung 9">
                <a:extLst>
                  <a:ext uri="{FF2B5EF4-FFF2-40B4-BE49-F238E27FC236}">
                    <a16:creationId xmlns:a16="http://schemas.microsoft.com/office/drawing/2014/main" id="{E3375A4A-892C-0B43-B8B0-55348DE429F6}"/>
                  </a:ext>
                </a:extLst>
              </p:cNvPr>
              <p:cNvCxnSpPr>
                <a:cxnSpLocks/>
              </p:cNvCxnSpPr>
              <p:nvPr/>
            </p:nvCxnSpPr>
            <p:spPr>
              <a:xfrm>
                <a:off x="7335297" y="2622912"/>
                <a:ext cx="4120102" cy="0"/>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Textfeld 10">
              <a:extLst>
                <a:ext uri="{FF2B5EF4-FFF2-40B4-BE49-F238E27FC236}">
                  <a16:creationId xmlns:a16="http://schemas.microsoft.com/office/drawing/2014/main" id="{3A1CE37A-D3BE-8149-B6B9-95315B4EC858}"/>
                </a:ext>
              </a:extLst>
            </p:cNvPr>
            <p:cNvSpPr txBox="1"/>
            <p:nvPr/>
          </p:nvSpPr>
          <p:spPr>
            <a:xfrm>
              <a:off x="11406132" y="2131261"/>
              <a:ext cx="659155" cy="341632"/>
            </a:xfrm>
            <a:prstGeom prst="rect">
              <a:avLst/>
            </a:prstGeom>
            <a:noFill/>
          </p:spPr>
          <p:txBody>
            <a:bodyPr wrap="none" rtlCol="0">
              <a:spAutoFit/>
            </a:bodyPr>
            <a:lstStyle/>
            <a:p>
              <a:r>
                <a:rPr lang="de-DE" sz="1600" dirty="0">
                  <a:solidFill>
                    <a:srgbClr val="C00000"/>
                  </a:solidFill>
                </a:rPr>
                <a:t>1987</a:t>
              </a:r>
            </a:p>
          </p:txBody>
        </p:sp>
        <p:sp>
          <p:nvSpPr>
            <p:cNvPr id="12" name="Textfeld 11">
              <a:extLst>
                <a:ext uri="{FF2B5EF4-FFF2-40B4-BE49-F238E27FC236}">
                  <a16:creationId xmlns:a16="http://schemas.microsoft.com/office/drawing/2014/main" id="{1B47B9A6-D948-174E-9818-6DC249DD6D09}"/>
                </a:ext>
              </a:extLst>
            </p:cNvPr>
            <p:cNvSpPr txBox="1"/>
            <p:nvPr/>
          </p:nvSpPr>
          <p:spPr>
            <a:xfrm>
              <a:off x="11406132" y="2452096"/>
              <a:ext cx="652743" cy="338554"/>
            </a:xfrm>
            <a:prstGeom prst="rect">
              <a:avLst/>
            </a:prstGeom>
            <a:noFill/>
          </p:spPr>
          <p:txBody>
            <a:bodyPr wrap="none" rtlCol="0">
              <a:spAutoFit/>
            </a:bodyPr>
            <a:lstStyle/>
            <a:p>
              <a:r>
                <a:rPr lang="de-DE" sz="1600" dirty="0">
                  <a:solidFill>
                    <a:srgbClr val="C00000"/>
                  </a:solidFill>
                </a:rPr>
                <a:t>2010</a:t>
              </a:r>
            </a:p>
          </p:txBody>
        </p:sp>
      </p:grpSp>
      <p:cxnSp>
        <p:nvCxnSpPr>
          <p:cNvPr id="13" name="Gerade Verbindung 12">
            <a:extLst>
              <a:ext uri="{FF2B5EF4-FFF2-40B4-BE49-F238E27FC236}">
                <a16:creationId xmlns:a16="http://schemas.microsoft.com/office/drawing/2014/main" id="{13DAE73B-FFDE-E542-84E5-98F9E33A5F10}"/>
              </a:ext>
            </a:extLst>
          </p:cNvPr>
          <p:cNvCxnSpPr>
            <a:cxnSpLocks/>
          </p:cNvCxnSpPr>
          <p:nvPr/>
        </p:nvCxnSpPr>
        <p:spPr>
          <a:xfrm flipV="1">
            <a:off x="7659149"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Gerade Verbindung 15">
            <a:extLst>
              <a:ext uri="{FF2B5EF4-FFF2-40B4-BE49-F238E27FC236}">
                <a16:creationId xmlns:a16="http://schemas.microsoft.com/office/drawing/2014/main" id="{285F109D-19D5-7D4D-BCD1-B59AAAF789BB}"/>
              </a:ext>
            </a:extLst>
          </p:cNvPr>
          <p:cNvCxnSpPr>
            <a:cxnSpLocks/>
          </p:cNvCxnSpPr>
          <p:nvPr/>
        </p:nvCxnSpPr>
        <p:spPr>
          <a:xfrm flipV="1">
            <a:off x="10370192" y="1961101"/>
            <a:ext cx="0" cy="3533689"/>
          </a:xfrm>
          <a:prstGeom prst="line">
            <a:avLst/>
          </a:prstGeom>
          <a:ln w="2540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2876435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dirty="0"/>
              <a:t>Outline</a:t>
            </a:r>
            <a:br>
              <a:rPr lang="de-DE" dirty="0"/>
            </a:br>
            <a:endParaRPr lang="de-DE" b="0" dirty="0"/>
          </a:p>
        </p:txBody>
      </p:sp>
      <p:sp>
        <p:nvSpPr>
          <p:cNvPr id="2" name="Inhaltsplatzhalter 1"/>
          <p:cNvSpPr>
            <a:spLocks noGrp="1"/>
          </p:cNvSpPr>
          <p:nvPr>
            <p:ph sz="quarter" idx="10"/>
          </p:nvPr>
        </p:nvSpPr>
        <p:spPr>
          <a:xfrm>
            <a:off x="874711" y="1484313"/>
            <a:ext cx="5221289" cy="4344987"/>
          </a:xfrm>
        </p:spPr>
        <p:txBody>
          <a:bodyPr/>
          <a:lstStyle/>
          <a:p>
            <a:r>
              <a:rPr lang="en-US" sz="1800" b="1" dirty="0"/>
              <a:t>Sources of bias in the literature</a:t>
            </a:r>
          </a:p>
          <a:p>
            <a:pPr lvl="1"/>
            <a:r>
              <a:rPr lang="en-US" sz="1800" dirty="0"/>
              <a:t>Publication bias</a:t>
            </a:r>
          </a:p>
          <a:p>
            <a:pPr lvl="1"/>
            <a:r>
              <a:rPr lang="en-US" sz="1800" dirty="0"/>
              <a:t>Questionable research practices</a:t>
            </a:r>
          </a:p>
          <a:p>
            <a:r>
              <a:rPr lang="en-US" sz="1800" b="1" dirty="0"/>
              <a:t>Detecting bias</a:t>
            </a:r>
          </a:p>
          <a:p>
            <a:pPr lvl="1"/>
            <a:r>
              <a:rPr lang="en-US" sz="1800" dirty="0"/>
              <a:t>Critical thinking</a:t>
            </a:r>
          </a:p>
          <a:p>
            <a:pPr lvl="1"/>
            <a:r>
              <a:rPr lang="en-US" sz="1800" dirty="0"/>
              <a:t>Meta-analytic tools</a:t>
            </a:r>
          </a:p>
          <a:p>
            <a:r>
              <a:rPr lang="en-US" sz="1800" b="1" dirty="0"/>
              <a:t>Avoiding bias</a:t>
            </a:r>
          </a:p>
          <a:p>
            <a:pPr lvl="1"/>
            <a:r>
              <a:rPr lang="en-US" sz="1800" dirty="0"/>
              <a:t>Self-reflection and honesty</a:t>
            </a:r>
          </a:p>
          <a:p>
            <a:pPr lvl="1"/>
            <a:r>
              <a:rPr lang="en-US" sz="1800" dirty="0"/>
              <a:t>Preregistration</a:t>
            </a:r>
          </a:p>
          <a:p>
            <a:pPr lvl="1"/>
            <a:r>
              <a:rPr lang="en-US" sz="1800" dirty="0"/>
              <a:t>Forking path/multiverse analyses</a:t>
            </a:r>
          </a:p>
          <a:p>
            <a:r>
              <a:rPr lang="en-US" sz="1800" b="1" dirty="0"/>
              <a:t>Summary</a:t>
            </a:r>
          </a:p>
        </p:txBody>
      </p:sp>
      <p:sp>
        <p:nvSpPr>
          <p:cNvPr id="4" name="Rectangle 2">
            <a:extLst>
              <a:ext uri="{FF2B5EF4-FFF2-40B4-BE49-F238E27FC236}">
                <a16:creationId xmlns:a16="http://schemas.microsoft.com/office/drawing/2014/main" id="{57F213F8-B411-7740-A219-FF760D4E9EAB}"/>
              </a:ext>
            </a:extLst>
          </p:cNvPr>
          <p:cNvSpPr>
            <a:spLocks noChangeArrowheads="1"/>
          </p:cNvSpPr>
          <p:nvPr/>
        </p:nvSpPr>
        <p:spPr bwMode="auto">
          <a:xfrm>
            <a:off x="6140805" y="1484312"/>
            <a:ext cx="1255518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de-DE"/>
          </a:p>
        </p:txBody>
      </p:sp>
      <p:pic>
        <p:nvPicPr>
          <p:cNvPr id="1025" name="Grafik 1">
            <a:extLst>
              <a:ext uri="{FF2B5EF4-FFF2-40B4-BE49-F238E27FC236}">
                <a16:creationId xmlns:a16="http://schemas.microsoft.com/office/drawing/2014/main" id="{97BB26B7-9824-4949-A0B9-6AA1B5B4747C}"/>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461419" y="1484313"/>
            <a:ext cx="5855870" cy="3399186"/>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a:extLst>
              <a:ext uri="{FF2B5EF4-FFF2-40B4-BE49-F238E27FC236}">
                <a16:creationId xmlns:a16="http://schemas.microsoft.com/office/drawing/2014/main" id="{A35C602C-C1F4-9844-BD9E-2CFE61473CE6}"/>
              </a:ext>
            </a:extLst>
          </p:cNvPr>
          <p:cNvSpPr/>
          <p:nvPr/>
        </p:nvSpPr>
        <p:spPr>
          <a:xfrm>
            <a:off x="5436158" y="1889090"/>
            <a:ext cx="1155561" cy="200967"/>
          </a:xfrm>
          <a:prstGeom prst="rect">
            <a:avLst/>
          </a:prstGeom>
          <a:solidFill>
            <a:srgbClr val="C0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400" b="1" dirty="0">
              <a:solidFill>
                <a:schemeClr val="accent1">
                  <a:lumMod val="50000"/>
                </a:schemeClr>
              </a:solidFill>
              <a:latin typeface="Open Sans SemiBold" charset="0"/>
              <a:ea typeface="Open Sans SemiBold" charset="0"/>
              <a:cs typeface="Open Sans SemiBold" charset="0"/>
            </a:endParaRPr>
          </a:p>
        </p:txBody>
      </p:sp>
      <p:sp>
        <p:nvSpPr>
          <p:cNvPr id="8" name="Rechteck 7">
            <a:extLst>
              <a:ext uri="{FF2B5EF4-FFF2-40B4-BE49-F238E27FC236}">
                <a16:creationId xmlns:a16="http://schemas.microsoft.com/office/drawing/2014/main" id="{E2A474C0-C616-8149-A77B-216BA3BDABB4}"/>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rPr>
              <a:t>For R code for all examples and figures, see </a:t>
            </a:r>
            <a:r>
              <a:rPr lang="en-US" sz="1600" i="1" dirty="0">
                <a:solidFill>
                  <a:schemeClr val="bg1">
                    <a:lumMod val="50000"/>
                  </a:schemeClr>
                </a:solidFill>
              </a:rPr>
              <a:t>Resources </a:t>
            </a:r>
            <a:r>
              <a:rPr lang="en-US" sz="1600" dirty="0">
                <a:solidFill>
                  <a:schemeClr val="bg1">
                    <a:lumMod val="50000"/>
                  </a:schemeClr>
                </a:solidFill>
              </a:rPr>
              <a:t>folder!</a:t>
            </a:r>
          </a:p>
        </p:txBody>
      </p:sp>
    </p:spTree>
    <p:custDataLst>
      <p:tags r:id="rId1"/>
    </p:custDataLst>
    <p:extLst>
      <p:ext uri="{BB962C8B-B14F-4D97-AF65-F5344CB8AC3E}">
        <p14:creationId xmlns:p14="http://schemas.microsoft.com/office/powerpoint/2010/main" val="45827491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5"/>
            <a:r>
              <a:rPr lang="en-US" sz="3600" b="1" dirty="0">
                <a:solidFill>
                  <a:schemeClr val="bg1"/>
                </a:solidFill>
                <a:latin typeface="+mj-lt"/>
              </a:rPr>
              <a:t>Sources of bias in the literature</a:t>
            </a:r>
            <a:endParaRPr lang="en-US" sz="3600" dirty="0">
              <a:solidFill>
                <a:schemeClr val="bg1"/>
              </a:solidFill>
              <a:latin typeface="+mj-lt"/>
            </a:endParaRPr>
          </a:p>
        </p:txBody>
      </p:sp>
    </p:spTree>
    <p:custDataLst>
      <p:tags r:id="rId1"/>
    </p:custDataLst>
    <p:extLst>
      <p:ext uri="{BB962C8B-B14F-4D97-AF65-F5344CB8AC3E}">
        <p14:creationId xmlns:p14="http://schemas.microsoft.com/office/powerpoint/2010/main" val="156174023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Publication bias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Publication bias</a:t>
            </a:r>
          </a:p>
          <a:p>
            <a:r>
              <a:rPr lang="en-US" sz="1800" dirty="0"/>
              <a:t>manuscripts reporting evidence in favor of their hypotheses have a higher chance of being published due to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Reviewer bias</a:t>
            </a:r>
            <a:r>
              <a:rPr lang="en-US" sz="1800" dirty="0"/>
              <a:t> (editors and reviewers selectively reject manuscripts with negative results) </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874000" y="1497013"/>
            <a:ext cx="3581400"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Reviewer bias</a:t>
            </a:r>
          </a:p>
          <a:p>
            <a:r>
              <a:rPr lang="en-US" dirty="0">
                <a:solidFill>
                  <a:schemeClr val="accent1"/>
                </a:solidFill>
              </a:rPr>
              <a:t>“101 consulting editors of the </a:t>
            </a:r>
            <a:r>
              <a:rPr lang="en-US" i="1" dirty="0">
                <a:solidFill>
                  <a:schemeClr val="accent1"/>
                </a:solidFill>
              </a:rPr>
              <a:t>Journal of Counseling Psychology</a:t>
            </a:r>
            <a:r>
              <a:rPr lang="en-US" dirty="0">
                <a:solidFill>
                  <a:schemeClr val="accent1"/>
                </a:solidFill>
              </a:rPr>
              <a:t> and the </a:t>
            </a:r>
            <a:r>
              <a:rPr lang="en-US" i="1" dirty="0">
                <a:solidFill>
                  <a:schemeClr val="accent1"/>
                </a:solidFill>
              </a:rPr>
              <a:t>Journal of Consulting and Clinical Psychology</a:t>
            </a:r>
            <a:r>
              <a:rPr lang="en-US" dirty="0">
                <a:solidFill>
                  <a:schemeClr val="accent1"/>
                </a:solidFill>
              </a:rPr>
              <a:t> were asked to evaluate 3 versions of a research manuscript, differing only with regard to level of statistical significance. The statistically nonsignificant and approach-significance versions were more than 3 times as likely to be recommended for rejection than the statistically significant version.“</a:t>
            </a:r>
          </a:p>
          <a:p>
            <a:r>
              <a:rPr lang="en-US" dirty="0">
                <a:solidFill>
                  <a:schemeClr val="accent1"/>
                </a:solidFill>
                <a:hlinkClick r:id="rId4"/>
              </a:rPr>
              <a:t>Atkinson et al. (1986). </a:t>
            </a:r>
            <a:r>
              <a:rPr lang="en-US" i="1" dirty="0">
                <a:hlinkClick r:id="rId4"/>
              </a:rPr>
              <a:t>J Counsel Psychol, 29</a:t>
            </a:r>
            <a:r>
              <a:rPr lang="en-US" dirty="0">
                <a:hlinkClick r:id="rId4"/>
              </a:rPr>
              <a:t>(2), 189-194. </a:t>
            </a:r>
            <a:endParaRPr lang="en-US" dirty="0"/>
          </a:p>
          <a:p>
            <a:br>
              <a:rPr lang="en-US" dirty="0"/>
            </a:br>
            <a:r>
              <a:rPr lang="en-US" dirty="0">
                <a:solidFill>
                  <a:schemeClr val="accent1"/>
                </a:solidFill>
              </a:rPr>
              <a:t> </a:t>
            </a:r>
          </a:p>
        </p:txBody>
      </p:sp>
    </p:spTree>
    <p:custDataLst>
      <p:tags r:id="rId1"/>
    </p:custDataLst>
    <p:extLst>
      <p:ext uri="{BB962C8B-B14F-4D97-AF65-F5344CB8AC3E}">
        <p14:creationId xmlns:p14="http://schemas.microsoft.com/office/powerpoint/2010/main" val="340436641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Publication bias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Publication bias</a:t>
            </a:r>
          </a:p>
          <a:p>
            <a:r>
              <a:rPr lang="en-US" sz="1800" dirty="0"/>
              <a:t>manuscripts reporting evidence in favor of their hypotheses have a higher chance of being published due to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Reviewer bias</a:t>
            </a:r>
            <a:r>
              <a:rPr lang="en-US" sz="1800" dirty="0"/>
              <a:t> (editors and reviewers selectively reject manuscripts with negative results) </a:t>
            </a:r>
          </a:p>
          <a:p>
            <a:pPr marL="266700" lvl="1" indent="-260350"/>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File drawer bias </a:t>
            </a:r>
            <a:r>
              <a:rPr lang="en-US" sz="1800" dirty="0"/>
              <a:t>(researchers do not submit studies with negative results for publication, i.e., put it in the </a:t>
            </a:r>
            <a:r>
              <a:rPr lang="en-US" sz="1800" i="1" dirty="0"/>
              <a:t>file drawer</a:t>
            </a:r>
            <a:r>
              <a:rPr lang="en-US" sz="1800" dirty="0"/>
              <a:t>)</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Scheel et al. (2021).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Adv</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Meth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Pract</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Psychol</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a:t>
            </a:r>
            <a:r>
              <a:rPr lang="de-DE" sz="1600" i="1"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Sci</a:t>
            </a:r>
            <a:r>
              <a:rPr lang="de-DE"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 4</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hlinkClick r:id="rId3"/>
              </a:rPr>
              <a:t>(2), 1-12.</a:t>
            </a:r>
            <a:r>
              <a:rPr lang="de-DE"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874000" y="1497013"/>
            <a:ext cx="3581400"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File drawer bias</a:t>
            </a:r>
          </a:p>
          <a:p>
            <a:r>
              <a:rPr lang="en-US" dirty="0">
                <a:solidFill>
                  <a:schemeClr val="accent1"/>
                </a:solidFill>
              </a:rPr>
              <a:t>“Franco et al. use a Time-sharing Experiments in the Social Sciences archive of nearly 250 peer-reviewed proposals of social science experiments conducted on nationally representative samples. They find that only 10 out of 48 null results were published, whereas 56 out of 91 studies with strongly significant results made it into a journal.“</a:t>
            </a:r>
          </a:p>
          <a:p>
            <a:r>
              <a:rPr lang="en-US" dirty="0">
                <a:solidFill>
                  <a:schemeClr val="accent1"/>
                </a:solidFill>
                <a:hlinkClick r:id="rId4"/>
              </a:rPr>
              <a:t>Franco et al. (2014). </a:t>
            </a:r>
            <a:r>
              <a:rPr lang="en-US" i="1" dirty="0">
                <a:solidFill>
                  <a:schemeClr val="accent1"/>
                </a:solidFill>
                <a:hlinkClick r:id="rId4"/>
              </a:rPr>
              <a:t>Science, 345</a:t>
            </a:r>
            <a:r>
              <a:rPr lang="en-US" dirty="0">
                <a:solidFill>
                  <a:schemeClr val="accent1"/>
                </a:solidFill>
                <a:hlinkClick r:id="rId4"/>
              </a:rPr>
              <a:t>(6203), 1502-1505</a:t>
            </a:r>
            <a:r>
              <a:rPr lang="en-US" dirty="0">
                <a:hlinkClick r:id="rId4"/>
              </a:rPr>
              <a:t>. </a:t>
            </a:r>
            <a:endParaRPr lang="en-US" dirty="0"/>
          </a:p>
          <a:p>
            <a:br>
              <a:rPr lang="en-US" dirty="0"/>
            </a:br>
            <a:r>
              <a:rPr lang="en-US" dirty="0">
                <a:solidFill>
                  <a:schemeClr val="accent1"/>
                </a:solidFill>
              </a:rPr>
              <a:t> </a:t>
            </a:r>
          </a:p>
        </p:txBody>
      </p:sp>
    </p:spTree>
    <p:custDataLst>
      <p:tags r:id="rId1"/>
    </p:custDataLst>
    <p:extLst>
      <p:ext uri="{BB962C8B-B14F-4D97-AF65-F5344CB8AC3E}">
        <p14:creationId xmlns:p14="http://schemas.microsoft.com/office/powerpoint/2010/main" val="1436015904"/>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a:t>Sources of bias in the literature</a:t>
            </a:r>
            <a:br>
              <a:rPr lang="en-US" dirty="0"/>
            </a:br>
            <a:r>
              <a:rPr lang="en-US" b="0" dirty="0"/>
              <a:t>Questionable research practices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Questionable research practices </a:t>
            </a:r>
          </a:p>
          <a:p>
            <a:r>
              <a:rPr lang="en-US" sz="1800" dirty="0"/>
              <a:t>research behaviors that make evidence in favor of a certain hypothesis look stronger than it is, e.g., </a:t>
            </a:r>
          </a:p>
          <a:p>
            <a:pPr marL="266700" lvl="1" indent="-260350"/>
            <a:r>
              <a:rPr lang="en-US" sz="1800" b="1" dirty="0" err="1">
                <a:latin typeface="Open Sans SemiBold" panose="020B0606030504020204" pitchFamily="34" charset="0"/>
                <a:ea typeface="Open Sans SemiBold" panose="020B0606030504020204" pitchFamily="34" charset="0"/>
                <a:cs typeface="Open Sans SemiBold" panose="020B0606030504020204" pitchFamily="34" charset="0"/>
              </a:rPr>
              <a:t>HARKing</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 </a:t>
            </a:r>
            <a:r>
              <a:rPr lang="en-US" sz="1800" dirty="0">
                <a:ea typeface="Open Sans" panose="020B0606030504020204" pitchFamily="34" charset="0"/>
                <a:cs typeface="Open Sans" panose="020B0606030504020204" pitchFamily="34" charset="0"/>
              </a:rPr>
              <a:t>(hypothesizing after results are known; presenting unexpected results as having been predicted a priori)</a:t>
            </a:r>
          </a:p>
          <a:p>
            <a:pPr marL="266700" lvl="1" indent="-260350"/>
            <a:r>
              <a:rPr lang="en-US" sz="1800" b="1" i="1" dirty="0">
                <a:latin typeface="Open Sans SemiBold" panose="020B0606030504020204" pitchFamily="34" charset="0"/>
                <a:ea typeface="Open Sans SemiBold" panose="020B0606030504020204" pitchFamily="34" charset="0"/>
                <a:cs typeface="Open Sans SemiBold" panose="020B0606030504020204" pitchFamily="34" charset="0"/>
              </a:rPr>
              <a:t>p</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-hacking</a:t>
            </a:r>
            <a:r>
              <a:rPr lang="en-US" sz="1800" dirty="0"/>
              <a:t> </a:t>
            </a:r>
            <a:r>
              <a:rPr lang="en-US" sz="1800" dirty="0">
                <a:ea typeface="Open Sans" panose="020B0606030504020204" pitchFamily="34" charset="0"/>
                <a:cs typeface="Open Sans" panose="020B0606030504020204" pitchFamily="34" charset="0"/>
              </a:rPr>
              <a:t>(exploiting flexibility in data analysis to obtain statistically significant results)</a:t>
            </a:r>
            <a:r>
              <a:rPr lang="en-US" sz="1800" dirty="0"/>
              <a:t> </a:t>
            </a:r>
          </a:p>
          <a:p>
            <a:pPr indent="-389592"/>
            <a:r>
              <a:rPr lang="en-US" sz="1800" dirty="0"/>
              <a:t>These QRPs are not necessarily implemented intentionally, but may also simply arise from </a:t>
            </a:r>
          </a:p>
          <a:p>
            <a:pPr marL="266700" lvl="1" indent="-260350"/>
            <a:r>
              <a:rPr lang="en-US" sz="1800" dirty="0"/>
              <a:t>a strong prior belief in some effect</a:t>
            </a:r>
          </a:p>
          <a:p>
            <a:pPr marL="266700" lvl="1" indent="-260350"/>
            <a:r>
              <a:rPr lang="en-US" sz="1800" dirty="0"/>
              <a:t>the belief that significant results are more valuable</a:t>
            </a:r>
          </a:p>
          <a:p>
            <a:pPr marL="266700" lvl="1" indent="-260350"/>
            <a:r>
              <a:rPr lang="en-US" sz="1800" dirty="0"/>
              <a:t>wishful thinking and</a:t>
            </a:r>
          </a:p>
          <a:p>
            <a:pPr marL="266700" lvl="1" indent="-260350"/>
            <a:r>
              <a:rPr lang="en-US" sz="1800" dirty="0"/>
              <a:t>good command, but incoherent use of statistical computing</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For R code for this simulation see the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Resources </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folder!</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696863" y="1497013"/>
            <a:ext cx="3758537"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A hypothetical example</a:t>
            </a:r>
          </a:p>
          <a:p>
            <a:r>
              <a:rPr lang="en-US" dirty="0">
                <a:solidFill>
                  <a:schemeClr val="accent1"/>
                </a:solidFill>
              </a:rPr>
              <a:t>I generated a population of </a:t>
            </a:r>
            <a:r>
              <a:rPr lang="en-US" i="1" dirty="0">
                <a:solidFill>
                  <a:schemeClr val="accent1"/>
                </a:solidFill>
              </a:rPr>
              <a:t>N</a:t>
            </a:r>
            <a:r>
              <a:rPr lang="en-US" dirty="0">
                <a:solidFill>
                  <a:schemeClr val="accent1"/>
                </a:solidFill>
              </a:rPr>
              <a:t> = 200.000 with five random normally distributed variables</a:t>
            </a:r>
          </a:p>
          <a:p>
            <a:r>
              <a:rPr lang="en-US" dirty="0">
                <a:solidFill>
                  <a:schemeClr val="accent1"/>
                </a:solidFill>
              </a:rPr>
              <a:t>I randomly(!) assigned five meaningful variable names to these data:</a:t>
            </a:r>
          </a:p>
          <a:p>
            <a:pPr marL="271463" lvl="1" indent="-265113"/>
            <a:r>
              <a:rPr lang="en-US" dirty="0">
                <a:solidFill>
                  <a:schemeClr val="accent1"/>
                </a:solidFill>
              </a:rPr>
              <a:t>Intelligence</a:t>
            </a:r>
          </a:p>
          <a:p>
            <a:pPr marL="271463" lvl="1" indent="-265113"/>
            <a:r>
              <a:rPr lang="en-US" dirty="0">
                <a:solidFill>
                  <a:schemeClr val="accent1"/>
                </a:solidFill>
              </a:rPr>
              <a:t>Motivation</a:t>
            </a:r>
          </a:p>
          <a:p>
            <a:pPr marL="271463" lvl="1" indent="-265113"/>
            <a:r>
              <a:rPr lang="en-US" dirty="0">
                <a:solidFill>
                  <a:schemeClr val="accent1"/>
                </a:solidFill>
              </a:rPr>
              <a:t>Socioeconomic status</a:t>
            </a:r>
          </a:p>
          <a:p>
            <a:pPr marL="271463" lvl="1" indent="-265113"/>
            <a:r>
              <a:rPr lang="en-US" dirty="0">
                <a:solidFill>
                  <a:schemeClr val="accent1"/>
                </a:solidFill>
              </a:rPr>
              <a:t>Gender (dichotomized)</a:t>
            </a:r>
          </a:p>
          <a:p>
            <a:pPr marL="271463" lvl="1" indent="-265113"/>
            <a:r>
              <a:rPr lang="en-US" dirty="0">
                <a:solidFill>
                  <a:schemeClr val="accent1"/>
                </a:solidFill>
              </a:rPr>
              <a:t>School grades</a:t>
            </a:r>
          </a:p>
          <a:p>
            <a:r>
              <a:rPr lang="en-US" dirty="0">
                <a:solidFill>
                  <a:schemeClr val="accent1"/>
                </a:solidFill>
              </a:rPr>
              <a:t>The first four were considered predictors for the last variable.</a:t>
            </a:r>
          </a:p>
          <a:p>
            <a:r>
              <a:rPr lang="en-US" dirty="0">
                <a:solidFill>
                  <a:schemeClr val="accent1"/>
                </a:solidFill>
              </a:rPr>
              <a:t> </a:t>
            </a:r>
            <a:endParaRPr lang="en-US" sz="1800" dirty="0">
              <a:solidFill>
                <a:schemeClr val="accent1"/>
              </a:solidFill>
            </a:endParaRPr>
          </a:p>
        </p:txBody>
      </p:sp>
    </p:spTree>
    <p:custDataLst>
      <p:tags r:id="rId1"/>
    </p:custDataLst>
    <p:extLst>
      <p:ext uri="{BB962C8B-B14F-4D97-AF65-F5344CB8AC3E}">
        <p14:creationId xmlns:p14="http://schemas.microsoft.com/office/powerpoint/2010/main" val="1328218438"/>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a:t>Sources of bias in the literature</a:t>
            </a:r>
            <a:br>
              <a:rPr lang="en-US"/>
            </a:br>
            <a:r>
              <a:rPr lang="en-US" b="0"/>
              <a:t>Questionable research practices</a:t>
            </a:r>
          </a:p>
        </p:txBody>
      </p:sp>
      <p:sp>
        <p:nvSpPr>
          <p:cNvPr id="2" name="Inhaltsplatzhalter 1"/>
          <p:cNvSpPr>
            <a:spLocks noGrp="1"/>
          </p:cNvSpPr>
          <p:nvPr>
            <p:ph sz="quarter" idx="10"/>
          </p:nvPr>
        </p:nvSpPr>
        <p:spPr>
          <a:xfrm>
            <a:off x="874711" y="1484313"/>
            <a:ext cx="6639272" cy="4344987"/>
          </a:xfrm>
        </p:spPr>
        <p:txBody>
          <a:bodyPr/>
          <a:lstStyle/>
          <a:p>
            <a:r>
              <a:rPr lang="en-US" sz="1800" b="1" dirty="0"/>
              <a:t>Questionable research practices </a:t>
            </a:r>
          </a:p>
          <a:p>
            <a:r>
              <a:rPr lang="en-US" sz="1800" dirty="0"/>
              <a:t>research behaviors that make evidence in favor of a certain hypothesis look stronger than it is, e.g., </a:t>
            </a:r>
          </a:p>
          <a:p>
            <a:pPr marL="266700" lvl="1" indent="-260350"/>
            <a:r>
              <a:rPr lang="en-US" sz="1800" b="1" dirty="0" err="1">
                <a:latin typeface="Open Sans SemiBold" panose="020B0606030504020204" pitchFamily="34" charset="0"/>
                <a:ea typeface="Open Sans SemiBold" panose="020B0606030504020204" pitchFamily="34" charset="0"/>
                <a:cs typeface="Open Sans SemiBold" panose="020B0606030504020204" pitchFamily="34" charset="0"/>
              </a:rPr>
              <a:t>HARKing</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 </a:t>
            </a:r>
            <a:r>
              <a:rPr lang="en-US" sz="1800" dirty="0">
                <a:ea typeface="Open Sans" panose="020B0606030504020204" pitchFamily="34" charset="0"/>
                <a:cs typeface="Open Sans" panose="020B0606030504020204" pitchFamily="34" charset="0"/>
              </a:rPr>
              <a:t>(hypothesizing after results are known; presenting unexpected results as having been predicted a priori)</a:t>
            </a:r>
          </a:p>
          <a:p>
            <a:pPr marL="266700" lvl="1" indent="-260350"/>
            <a:r>
              <a:rPr lang="en-US" sz="1800" b="1" i="1" dirty="0">
                <a:latin typeface="Open Sans SemiBold" panose="020B0606030504020204" pitchFamily="34" charset="0"/>
                <a:ea typeface="Open Sans SemiBold" panose="020B0606030504020204" pitchFamily="34" charset="0"/>
                <a:cs typeface="Open Sans SemiBold" panose="020B0606030504020204" pitchFamily="34" charset="0"/>
              </a:rPr>
              <a:t>p</a:t>
            </a:r>
            <a:r>
              <a:rPr lang="en-US" sz="1800" b="1" dirty="0">
                <a:latin typeface="Open Sans SemiBold" panose="020B0606030504020204" pitchFamily="34" charset="0"/>
                <a:ea typeface="Open Sans SemiBold" panose="020B0606030504020204" pitchFamily="34" charset="0"/>
                <a:cs typeface="Open Sans SemiBold" panose="020B0606030504020204" pitchFamily="34" charset="0"/>
              </a:rPr>
              <a:t>-hacking</a:t>
            </a:r>
            <a:r>
              <a:rPr lang="en-US" sz="1800" dirty="0"/>
              <a:t> </a:t>
            </a:r>
            <a:r>
              <a:rPr lang="en-US" sz="1800" dirty="0">
                <a:ea typeface="Open Sans" panose="020B0606030504020204" pitchFamily="34" charset="0"/>
                <a:cs typeface="Open Sans" panose="020B0606030504020204" pitchFamily="34" charset="0"/>
              </a:rPr>
              <a:t>(exploiting flexibility in data analysis to obtain statistically significant results)</a:t>
            </a:r>
            <a:r>
              <a:rPr lang="en-US" sz="1800" dirty="0"/>
              <a:t> </a:t>
            </a:r>
          </a:p>
          <a:p>
            <a:pPr indent="-389592"/>
            <a:r>
              <a:rPr lang="en-US" sz="1800" dirty="0"/>
              <a:t>These QRPs are not necessarily implemented intentionally, but may also simply arise from </a:t>
            </a:r>
          </a:p>
          <a:p>
            <a:pPr marL="266700" lvl="1" indent="-260350"/>
            <a:r>
              <a:rPr lang="en-US" sz="1800" dirty="0"/>
              <a:t>a strong prior belief in some effect</a:t>
            </a:r>
          </a:p>
          <a:p>
            <a:pPr marL="266700" lvl="1" indent="-260350"/>
            <a:r>
              <a:rPr lang="en-US" sz="1800" dirty="0"/>
              <a:t>the belief that significant results are more valuable</a:t>
            </a:r>
          </a:p>
          <a:p>
            <a:pPr marL="266700" lvl="1" indent="-260350"/>
            <a:r>
              <a:rPr lang="en-US" sz="1800" dirty="0"/>
              <a:t>wishful thinking and</a:t>
            </a:r>
          </a:p>
          <a:p>
            <a:pPr marL="266700" lvl="1" indent="-260350"/>
            <a:r>
              <a:rPr lang="en-US" sz="1800" dirty="0"/>
              <a:t>good command, but incoherent use of statistical computing</a:t>
            </a:r>
          </a:p>
          <a:p>
            <a:pPr indent="-389592"/>
            <a:endParaRPr lang="en-US" sz="1800" dirty="0"/>
          </a:p>
        </p:txBody>
      </p:sp>
      <p:sp>
        <p:nvSpPr>
          <p:cNvPr id="5" name="Rechteck 4">
            <a:extLst>
              <a:ext uri="{FF2B5EF4-FFF2-40B4-BE49-F238E27FC236}">
                <a16:creationId xmlns:a16="http://schemas.microsoft.com/office/drawing/2014/main" id="{C3A0C4FD-6FCD-9B46-8784-4145E69F2CDF}"/>
              </a:ext>
            </a:extLst>
          </p:cNvPr>
          <p:cNvSpPr/>
          <p:nvPr/>
        </p:nvSpPr>
        <p:spPr>
          <a:xfrm>
            <a:off x="0" y="6129338"/>
            <a:ext cx="12192000" cy="7286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For R code for this simulation see the </a:t>
            </a:r>
            <a:r>
              <a:rPr lang="en-US" sz="1600" i="1"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Resources </a:t>
            </a:r>
            <a:r>
              <a:rPr lang="en-US" sz="16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folder!</a:t>
            </a:r>
          </a:p>
        </p:txBody>
      </p:sp>
      <p:sp>
        <p:nvSpPr>
          <p:cNvPr id="6" name="Inhaltsplatzhalter 1">
            <a:extLst>
              <a:ext uri="{FF2B5EF4-FFF2-40B4-BE49-F238E27FC236}">
                <a16:creationId xmlns:a16="http://schemas.microsoft.com/office/drawing/2014/main" id="{842EC0CA-6623-3648-B7D5-4592E0F00436}"/>
              </a:ext>
            </a:extLst>
          </p:cNvPr>
          <p:cNvSpPr txBox="1">
            <a:spLocks/>
          </p:cNvSpPr>
          <p:nvPr/>
        </p:nvSpPr>
        <p:spPr>
          <a:xfrm>
            <a:off x="7696863" y="1497013"/>
            <a:ext cx="3758537" cy="4344987"/>
          </a:xfrm>
          <a:prstGeom prst="rect">
            <a:avLst/>
          </a:prstGeom>
          <a:ln>
            <a:noFill/>
          </a:ln>
        </p:spPr>
        <p:txBody>
          <a:bodyPr vert="horz" lIns="0" tIns="0" rIns="0" bIns="0" rtlCol="0">
            <a:noAutofit/>
          </a:bodyPr>
          <a:lstStyle>
            <a:lvl1pPr marL="0" indent="0" algn="l" defTabSz="914269"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5942" indent="-323953" algn="l" defTabSz="914269"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269"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5942" indent="-215969" algn="l" defTabSz="914269"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5916" indent="-179362" algn="l" defTabSz="914269"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23" indent="0" algn="l" defTabSz="914269"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23" indent="0" algn="l" defTabSz="914269"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8502"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635" indent="-228566" algn="l" defTabSz="91426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b="1" dirty="0">
                <a:solidFill>
                  <a:schemeClr val="accent1"/>
                </a:solidFill>
              </a:rPr>
              <a:t>A hypothetical example</a:t>
            </a:r>
          </a:p>
          <a:p>
            <a:r>
              <a:rPr lang="en-US" dirty="0">
                <a:solidFill>
                  <a:schemeClr val="accent1"/>
                </a:solidFill>
              </a:rPr>
              <a:t>I then drew a small sample of  </a:t>
            </a:r>
            <a:r>
              <a:rPr lang="en-US" i="1" dirty="0">
                <a:solidFill>
                  <a:schemeClr val="accent1"/>
                </a:solidFill>
              </a:rPr>
              <a:t>N</a:t>
            </a:r>
            <a:r>
              <a:rPr lang="en-US" dirty="0">
                <a:solidFill>
                  <a:schemeClr val="accent1"/>
                </a:solidFill>
              </a:rPr>
              <a:t> = 50 from this population. It turned out that “Motivation” was somehow, but not significantly (</a:t>
            </a:r>
            <a:r>
              <a:rPr lang="en-US" i="1" dirty="0">
                <a:solidFill>
                  <a:schemeClr val="accent1"/>
                </a:solidFill>
              </a:rPr>
              <a:t>p</a:t>
            </a:r>
            <a:r>
              <a:rPr lang="en-US" dirty="0">
                <a:solidFill>
                  <a:schemeClr val="accent1"/>
                </a:solidFill>
              </a:rPr>
              <a:t> = .165) associated with “School Grades”</a:t>
            </a:r>
          </a:p>
          <a:p>
            <a:r>
              <a:rPr lang="en-US" dirty="0">
                <a:solidFill>
                  <a:schemeClr val="accent1"/>
                </a:solidFill>
              </a:rPr>
              <a:t>Yet, when I removed three multivariate outliers from the sample, the effect was significant (</a:t>
            </a:r>
            <a:r>
              <a:rPr lang="en-US" i="1" dirty="0">
                <a:solidFill>
                  <a:schemeClr val="accent1"/>
                </a:solidFill>
              </a:rPr>
              <a:t>p</a:t>
            </a:r>
            <a:r>
              <a:rPr lang="en-US" dirty="0">
                <a:solidFill>
                  <a:schemeClr val="accent1"/>
                </a:solidFill>
              </a:rPr>
              <a:t> = .016)</a:t>
            </a:r>
          </a:p>
          <a:p>
            <a:r>
              <a:rPr lang="en-US" dirty="0">
                <a:solidFill>
                  <a:schemeClr val="accent1"/>
                </a:solidFill>
              </a:rPr>
              <a:t>I drew another sample of </a:t>
            </a:r>
            <a:r>
              <a:rPr lang="en-US" i="1" dirty="0">
                <a:solidFill>
                  <a:schemeClr val="accent1"/>
                </a:solidFill>
              </a:rPr>
              <a:t>N </a:t>
            </a:r>
            <a:r>
              <a:rPr lang="en-US" dirty="0">
                <a:solidFill>
                  <a:schemeClr val="accent1"/>
                </a:solidFill>
              </a:rPr>
              <a:t>= 50. No “Motivation” effect here, but without multivariate outliers and with “Intelligence” and “Gender” as moderators and “Socioeconomic status” as covariate, it at least “approached significance” (</a:t>
            </a:r>
            <a:r>
              <a:rPr lang="en-US" i="1" dirty="0">
                <a:solidFill>
                  <a:schemeClr val="accent1"/>
                </a:solidFill>
              </a:rPr>
              <a:t>p</a:t>
            </a:r>
            <a:r>
              <a:rPr lang="en-US" dirty="0">
                <a:solidFill>
                  <a:schemeClr val="accent1"/>
                </a:solidFill>
              </a:rPr>
              <a:t> = .076)</a:t>
            </a:r>
          </a:p>
        </p:txBody>
      </p:sp>
    </p:spTree>
    <p:custDataLst>
      <p:tags r:id="rId1"/>
    </p:custDataLst>
    <p:extLst>
      <p:ext uri="{BB962C8B-B14F-4D97-AF65-F5344CB8AC3E}">
        <p14:creationId xmlns:p14="http://schemas.microsoft.com/office/powerpoint/2010/main" val="778033979"/>
      </p:ext>
    </p:extLst>
  </p:cSld>
  <p:clrMapOvr>
    <a:masterClrMapping/>
  </p:clrMapOvr>
  <mc:AlternateContent xmlns:mc="http://schemas.openxmlformats.org/markup-compatibility/2006" xmlns:p14="http://schemas.microsoft.com/office/powerpoint/2010/main">
    <mc:Choice Requires="p14">
      <p:transition spd="med" p14:dur="700" advTm="18082">
        <p:fade/>
      </p:transition>
    </mc:Choice>
    <mc:Fallback xmlns="">
      <p:transition spd="med" advTm="18082">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ags/tag10.xml><?xml version="1.0" encoding="utf-8"?>
<p:tagLst xmlns:a="http://schemas.openxmlformats.org/drawingml/2006/main" xmlns:r="http://schemas.openxmlformats.org/officeDocument/2006/relationships" xmlns:p="http://schemas.openxmlformats.org/presentationml/2006/main">
  <p:tag name="TIMING" val="|33.2|17"/>
</p:tagLst>
</file>

<file path=ppt/tags/tag11.xml><?xml version="1.0" encoding="utf-8"?>
<p:tagLst xmlns:a="http://schemas.openxmlformats.org/drawingml/2006/main" xmlns:r="http://schemas.openxmlformats.org/officeDocument/2006/relationships" xmlns:p="http://schemas.openxmlformats.org/presentationml/2006/main">
  <p:tag name="TIMING" val="|33.2|17"/>
</p:tagLst>
</file>

<file path=ppt/tags/tag12.xml><?xml version="1.0" encoding="utf-8"?>
<p:tagLst xmlns:a="http://schemas.openxmlformats.org/drawingml/2006/main" xmlns:r="http://schemas.openxmlformats.org/officeDocument/2006/relationships" xmlns:p="http://schemas.openxmlformats.org/presentationml/2006/main">
  <p:tag name="TIMING" val="|33.2|17"/>
</p:tagLst>
</file>

<file path=ppt/tags/tag13.xml><?xml version="1.0" encoding="utf-8"?>
<p:tagLst xmlns:a="http://schemas.openxmlformats.org/drawingml/2006/main" xmlns:r="http://schemas.openxmlformats.org/officeDocument/2006/relationships" xmlns:p="http://schemas.openxmlformats.org/presentationml/2006/main">
  <p:tag name="TIMING" val="|33.2|17"/>
</p:tagLst>
</file>

<file path=ppt/tags/tag14.xml><?xml version="1.0" encoding="utf-8"?>
<p:tagLst xmlns:a="http://schemas.openxmlformats.org/drawingml/2006/main" xmlns:r="http://schemas.openxmlformats.org/officeDocument/2006/relationships" xmlns:p="http://schemas.openxmlformats.org/presentationml/2006/main">
  <p:tag name="TIMING" val="|33.2|17"/>
</p:tagLst>
</file>

<file path=ppt/tags/tag15.xml><?xml version="1.0" encoding="utf-8"?>
<p:tagLst xmlns:a="http://schemas.openxmlformats.org/drawingml/2006/main" xmlns:r="http://schemas.openxmlformats.org/officeDocument/2006/relationships" xmlns:p="http://schemas.openxmlformats.org/presentationml/2006/main">
  <p:tag name="TIMING" val="|33.2|17"/>
</p:tagLst>
</file>

<file path=ppt/tags/tag16.xml><?xml version="1.0" encoding="utf-8"?>
<p:tagLst xmlns:a="http://schemas.openxmlformats.org/drawingml/2006/main" xmlns:r="http://schemas.openxmlformats.org/officeDocument/2006/relationships" xmlns:p="http://schemas.openxmlformats.org/presentationml/2006/main">
  <p:tag name="TIMING" val="|33.2|17"/>
</p:tagLst>
</file>

<file path=ppt/tags/tag17.xml><?xml version="1.0" encoding="utf-8"?>
<p:tagLst xmlns:a="http://schemas.openxmlformats.org/drawingml/2006/main" xmlns:r="http://schemas.openxmlformats.org/officeDocument/2006/relationships" xmlns:p="http://schemas.openxmlformats.org/presentationml/2006/main">
  <p:tag name="TIMING" val="|33.2|17"/>
</p:tagLst>
</file>

<file path=ppt/tags/tag18.xml><?xml version="1.0" encoding="utf-8"?>
<p:tagLst xmlns:a="http://schemas.openxmlformats.org/drawingml/2006/main" xmlns:r="http://schemas.openxmlformats.org/officeDocument/2006/relationships" xmlns:p="http://schemas.openxmlformats.org/presentationml/2006/main">
  <p:tag name="TIMING" val="|33.2|17"/>
</p:tagLst>
</file>

<file path=ppt/tags/tag19.xml><?xml version="1.0" encoding="utf-8"?>
<p:tagLst xmlns:a="http://schemas.openxmlformats.org/drawingml/2006/main" xmlns:r="http://schemas.openxmlformats.org/officeDocument/2006/relationships" xmlns:p="http://schemas.openxmlformats.org/presentationml/2006/main">
  <p:tag name="TIMING" val="|33.2|17"/>
</p:tagLst>
</file>

<file path=ppt/tags/tag2.xml><?xml version="1.0" encoding="utf-8"?>
<p:tagLst xmlns:a="http://schemas.openxmlformats.org/drawingml/2006/main" xmlns:r="http://schemas.openxmlformats.org/officeDocument/2006/relationships" xmlns:p="http://schemas.openxmlformats.org/presentationml/2006/main">
  <p:tag name="TIMING" val="|33.2|17"/>
</p:tagLst>
</file>

<file path=ppt/tags/tag20.xml><?xml version="1.0" encoding="utf-8"?>
<p:tagLst xmlns:a="http://schemas.openxmlformats.org/drawingml/2006/main" xmlns:r="http://schemas.openxmlformats.org/officeDocument/2006/relationships" xmlns:p="http://schemas.openxmlformats.org/presentationml/2006/main">
  <p:tag name="TIMING" val="|33.2|17"/>
</p:tagLst>
</file>

<file path=ppt/tags/tag21.xml><?xml version="1.0" encoding="utf-8"?>
<p:tagLst xmlns:a="http://schemas.openxmlformats.org/drawingml/2006/main" xmlns:r="http://schemas.openxmlformats.org/officeDocument/2006/relationships" xmlns:p="http://schemas.openxmlformats.org/presentationml/2006/main">
  <p:tag name="TIMING" val="|33.2|17"/>
</p:tagLst>
</file>

<file path=ppt/tags/tag22.xml><?xml version="1.0" encoding="utf-8"?>
<p:tagLst xmlns:a="http://schemas.openxmlformats.org/drawingml/2006/main" xmlns:r="http://schemas.openxmlformats.org/officeDocument/2006/relationships" xmlns:p="http://schemas.openxmlformats.org/presentationml/2006/main">
  <p:tag name="TIMING" val="|33.2|17"/>
</p:tagLst>
</file>

<file path=ppt/tags/tag23.xml><?xml version="1.0" encoding="utf-8"?>
<p:tagLst xmlns:a="http://schemas.openxmlformats.org/drawingml/2006/main" xmlns:r="http://schemas.openxmlformats.org/officeDocument/2006/relationships" xmlns:p="http://schemas.openxmlformats.org/presentationml/2006/main">
  <p:tag name="TIMING" val="|33.2|17"/>
</p:tagLst>
</file>

<file path=ppt/tags/tag24.xml><?xml version="1.0" encoding="utf-8"?>
<p:tagLst xmlns:a="http://schemas.openxmlformats.org/drawingml/2006/main" xmlns:r="http://schemas.openxmlformats.org/officeDocument/2006/relationships" xmlns:p="http://schemas.openxmlformats.org/presentationml/2006/main">
  <p:tag name="TIMING" val="|33.2|17"/>
</p:tagLst>
</file>

<file path=ppt/tags/tag25.xml><?xml version="1.0" encoding="utf-8"?>
<p:tagLst xmlns:a="http://schemas.openxmlformats.org/drawingml/2006/main" xmlns:r="http://schemas.openxmlformats.org/officeDocument/2006/relationships" xmlns:p="http://schemas.openxmlformats.org/presentationml/2006/main">
  <p:tag name="TIMING" val="|33.2|17"/>
</p:tagLst>
</file>

<file path=ppt/tags/tag26.xml><?xml version="1.0" encoding="utf-8"?>
<p:tagLst xmlns:a="http://schemas.openxmlformats.org/drawingml/2006/main" xmlns:r="http://schemas.openxmlformats.org/officeDocument/2006/relationships" xmlns:p="http://schemas.openxmlformats.org/presentationml/2006/main">
  <p:tag name="TIMING" val="|33.2|17"/>
</p:tagLst>
</file>

<file path=ppt/tags/tag27.xml><?xml version="1.0" encoding="utf-8"?>
<p:tagLst xmlns:a="http://schemas.openxmlformats.org/drawingml/2006/main" xmlns:r="http://schemas.openxmlformats.org/officeDocument/2006/relationships" xmlns:p="http://schemas.openxmlformats.org/presentationml/2006/main">
  <p:tag name="TIMING" val="|33.2|17"/>
</p:tagLst>
</file>

<file path=ppt/tags/tag28.xml><?xml version="1.0" encoding="utf-8"?>
<p:tagLst xmlns:a="http://schemas.openxmlformats.org/drawingml/2006/main" xmlns:r="http://schemas.openxmlformats.org/officeDocument/2006/relationships" xmlns:p="http://schemas.openxmlformats.org/presentationml/2006/main">
  <p:tag name="TIMING" val="|33.2|17"/>
</p:tagLst>
</file>

<file path=ppt/tags/tag3.xml><?xml version="1.0" encoding="utf-8"?>
<p:tagLst xmlns:a="http://schemas.openxmlformats.org/drawingml/2006/main" xmlns:r="http://schemas.openxmlformats.org/officeDocument/2006/relationships" xmlns:p="http://schemas.openxmlformats.org/presentationml/2006/main">
  <p:tag name="TIMING" val="|33.2|17"/>
</p:tagLst>
</file>

<file path=ppt/tags/tag4.xml><?xml version="1.0" encoding="utf-8"?>
<p:tagLst xmlns:a="http://schemas.openxmlformats.org/drawingml/2006/main" xmlns:r="http://schemas.openxmlformats.org/officeDocument/2006/relationships" xmlns:p="http://schemas.openxmlformats.org/presentationml/2006/main">
  <p:tag name="TIMING" val="|33.2|17"/>
</p:tagLst>
</file>

<file path=ppt/tags/tag5.xml><?xml version="1.0" encoding="utf-8"?>
<p:tagLst xmlns:a="http://schemas.openxmlformats.org/drawingml/2006/main" xmlns:r="http://schemas.openxmlformats.org/officeDocument/2006/relationships" xmlns:p="http://schemas.openxmlformats.org/presentationml/2006/main">
  <p:tag name="TIMING" val="|33.2|17"/>
</p:tagLst>
</file>

<file path=ppt/tags/tag6.xml><?xml version="1.0" encoding="utf-8"?>
<p:tagLst xmlns:a="http://schemas.openxmlformats.org/drawingml/2006/main" xmlns:r="http://schemas.openxmlformats.org/officeDocument/2006/relationships" xmlns:p="http://schemas.openxmlformats.org/presentationml/2006/main">
  <p:tag name="TIMING" val="|33.2|17"/>
</p:tagLst>
</file>

<file path=ppt/tags/tag7.xml><?xml version="1.0" encoding="utf-8"?>
<p:tagLst xmlns:a="http://schemas.openxmlformats.org/drawingml/2006/main" xmlns:r="http://schemas.openxmlformats.org/officeDocument/2006/relationships" xmlns:p="http://schemas.openxmlformats.org/presentationml/2006/main">
  <p:tag name="TIMING" val="|33.2|17"/>
</p:tagLst>
</file>

<file path=ppt/tags/tag8.xml><?xml version="1.0" encoding="utf-8"?>
<p:tagLst xmlns:a="http://schemas.openxmlformats.org/drawingml/2006/main" xmlns:r="http://schemas.openxmlformats.org/officeDocument/2006/relationships" xmlns:p="http://schemas.openxmlformats.org/presentationml/2006/main">
  <p:tag name="TIMING" val="|33.2|17"/>
</p:tagLst>
</file>

<file path=ppt/tags/tag9.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_2018_16zu9">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alpha val="10000"/>
          </a:schemeClr>
        </a:solidFill>
        <a:ln>
          <a:solidFill>
            <a:schemeClr val="accent1">
              <a:lumMod val="50000"/>
            </a:schemeClr>
          </a:solidFill>
        </a:ln>
      </a:spPr>
      <a:bodyPr rtlCol="0" anchor="ctr"/>
      <a:lstStyle>
        <a:defPPr algn="ctr">
          <a:defRPr sz="2400" b="1" dirty="0" smtClean="0">
            <a:solidFill>
              <a:schemeClr val="accent1">
                <a:lumMod val="50000"/>
              </a:schemeClr>
            </a:solidFill>
            <a:latin typeface="Open Sans SemiBold" charset="0"/>
            <a:ea typeface="Open Sans SemiBold" charset="0"/>
            <a:cs typeface="Open Sans SemiBold"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lumMod val="50000"/>
            </a:schemeClr>
          </a:solidFill>
          <a:headEnd type="triangl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018_Präsentationsvorlage_TUD_16zu9.potx" id="{31D16C43-CE8A-487C-877F-1CE738588514}" vid="{D0A951CF-2A2A-4137-AC09-300C595B1D6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2018_Praesentationsvorlage_TUD_16zu9</Template>
  <TotalTime>0</TotalTime>
  <Words>3593</Words>
  <Application>Microsoft Macintosh PowerPoint</Application>
  <PresentationFormat>Breitbild</PresentationFormat>
  <Paragraphs>253</Paragraphs>
  <Slides>29</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Open Sans</vt:lpstr>
      <vt:lpstr>Open Sans SemiBold</vt:lpstr>
      <vt:lpstr>Symbol</vt:lpstr>
      <vt:lpstr>TUD_2018_16zu9</vt:lpstr>
      <vt:lpstr>Lab Manual Publication Bias</vt:lpstr>
      <vt:lpstr>Introduction Can psychologists make better predictions than meteorologists?</vt:lpstr>
      <vt:lpstr>Introduction Can psychologists make better predictions than meteorologists?</vt:lpstr>
      <vt:lpstr>Outline </vt:lpstr>
      <vt:lpstr>Sources of bias in the literature</vt:lpstr>
      <vt:lpstr>Sources of bias in the literature Publication bias</vt:lpstr>
      <vt:lpstr>Sources of bias in the literature Publication bias</vt:lpstr>
      <vt:lpstr>Sources of bias in the literature Questionable research practices</vt:lpstr>
      <vt:lpstr>Sources of bias in the literature Questionable research practices</vt:lpstr>
      <vt:lpstr>Detecting bias </vt:lpstr>
      <vt:lpstr>Detecting bias Critical thinking</vt:lpstr>
      <vt:lpstr>Detecting bias Critical thinking</vt:lpstr>
      <vt:lpstr>Detecting bias Critical thinking</vt:lpstr>
      <vt:lpstr>Detecting bias Critical thinking</vt:lpstr>
      <vt:lpstr>Detecting bias Critical thinking</vt:lpstr>
      <vt:lpstr>Detecting bias Meta-analytic tools</vt:lpstr>
      <vt:lpstr>Detecting bias Meta-analytic tools</vt:lpstr>
      <vt:lpstr>Detecting bias Meta-analytic tools</vt:lpstr>
      <vt:lpstr>Detecting bias Meta-analytic tools</vt:lpstr>
      <vt:lpstr>Detecting bias Meta-analytic tools</vt:lpstr>
      <vt:lpstr>Detecting bias Meta-analytic tools</vt:lpstr>
      <vt:lpstr>Avoiding bias</vt:lpstr>
      <vt:lpstr>Avoiding bias Possible measures</vt:lpstr>
      <vt:lpstr>Avoiding bias Possible measures</vt:lpstr>
      <vt:lpstr>Avoiding bias Possible measures</vt:lpstr>
      <vt:lpstr>Summary</vt:lpstr>
      <vt:lpstr>Summary Detecting and avoiding publication bias</vt:lpstr>
      <vt:lpstr>Thank you!</vt:lpstr>
      <vt:lpstr>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Präsentationsvorlagen im CD der TU Dresden</dc:title>
  <dc:creator>Alex Strobel</dc:creator>
  <cp:lastModifiedBy>Alexander Strobel</cp:lastModifiedBy>
  <cp:revision>213</cp:revision>
  <cp:lastPrinted>2020-04-01T10:23:02Z</cp:lastPrinted>
  <dcterms:created xsi:type="dcterms:W3CDTF">2018-03-14T12:16:33Z</dcterms:created>
  <dcterms:modified xsi:type="dcterms:W3CDTF">2022-01-12T20:39:57Z</dcterms:modified>
</cp:coreProperties>
</file>