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78" r:id="rId11"/>
    <p:sldId id="272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4" autoAdjust="0"/>
    <p:restoredTop sz="94280" autoAdjust="0"/>
  </p:normalViewPr>
  <p:slideViewPr>
    <p:cSldViewPr snapToGrid="0">
      <p:cViewPr>
        <p:scale>
          <a:sx n="80" d="100"/>
          <a:sy n="80" d="100"/>
        </p:scale>
        <p:origin x="-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Fontinator\NeuronalNet\Alex\evalua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evaluate!$C$2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evaluate!$A$3:$A$12</c15:sqref>
                  </c15:fullRef>
                </c:ext>
              </c:extLst>
              <c:f>(evaluate!$A$4:$A$8,evaluate!$A$10)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evaluate!$C$3:$C$12</c15:sqref>
                  </c15:fullRef>
                </c:ext>
              </c:extLst>
              <c:f>(evaluate!$C$4:$C$8,evaluate!$C$10)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8.3299999999999999E-2</c:v>
                </c:pt>
                <c:pt idx="3">
                  <c:v>0.99939999999999996</c:v>
                </c:pt>
                <c:pt idx="4">
                  <c:v>0.99939999999999996</c:v>
                </c:pt>
                <c:pt idx="5">
                  <c:v>0.99939999999999996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3-4B77-9F91-0DFC1D462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1114008"/>
        <c:axId val="281112040"/>
      </c:barChart>
      <c:catAx>
        <c:axId val="28111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112040"/>
        <c:crosses val="autoZero"/>
        <c:auto val="1"/>
        <c:lblAlgn val="ctr"/>
        <c:lblOffset val="100"/>
        <c:noMultiLvlLbl val="0"/>
      </c:catAx>
      <c:valAx>
        <c:axId val="281112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1114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evaluate!$C$14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evaluate!$A$15:$A$24</c15:sqref>
                  </c15:fullRef>
                </c:ext>
              </c:extLst>
              <c:f>(evaluate!$A$16:$A$20,evaluate!$A$22)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evaluate!$C$15:$C$24</c15:sqref>
                  </c15:fullRef>
                </c:ext>
              </c:extLst>
              <c:f>(evaluate!$C$16:$C$20,evaluate!$C$22)</c:f>
              <c:numCache>
                <c:formatCode>0.00%</c:formatCode>
                <c:ptCount val="6"/>
                <c:pt idx="0">
                  <c:v>0.98670000000000002</c:v>
                </c:pt>
                <c:pt idx="1">
                  <c:v>0.99580000000000002</c:v>
                </c:pt>
                <c:pt idx="2">
                  <c:v>8.3299999999999999E-2</c:v>
                </c:pt>
                <c:pt idx="3">
                  <c:v>0.9637</c:v>
                </c:pt>
                <c:pt idx="4">
                  <c:v>0.9758</c:v>
                </c:pt>
                <c:pt idx="5">
                  <c:v>0.97330000000000005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C-4320-89B6-BF967F4A5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8786232"/>
        <c:axId val="288782952"/>
      </c:barChart>
      <c:catAx>
        <c:axId val="28878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782952"/>
        <c:crosses val="autoZero"/>
        <c:auto val="1"/>
        <c:lblAlgn val="ctr"/>
        <c:lblOffset val="100"/>
        <c:noMultiLvlLbl val="0"/>
      </c:catAx>
      <c:valAx>
        <c:axId val="2887829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786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Dataset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evaluate!$C$26</c:f>
              <c:strCache>
                <c:ptCount val="1"/>
                <c:pt idx="0">
                  <c:v>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evaluate!$A$27:$A$36</c15:sqref>
                  </c15:fullRef>
                </c:ext>
              </c:extLst>
              <c:f>(evaluate!$A$28:$A$32,evaluate!$A$34)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evaluate!$C$27:$C$36</c15:sqref>
                  </c15:fullRef>
                </c:ext>
              </c:extLst>
              <c:f>(evaluate!$C$28:$C$32,evaluate!$C$34)</c:f>
              <c:numCache>
                <c:formatCode>0.00%</c:formatCode>
                <c:ptCount val="6"/>
                <c:pt idx="0">
                  <c:v>0.22170000000000001</c:v>
                </c:pt>
                <c:pt idx="1">
                  <c:v>0.22</c:v>
                </c:pt>
                <c:pt idx="2">
                  <c:v>8.3299999999999999E-2</c:v>
                </c:pt>
                <c:pt idx="3">
                  <c:v>0.20419999999999999</c:v>
                </c:pt>
                <c:pt idx="4">
                  <c:v>0.22</c:v>
                </c:pt>
                <c:pt idx="5">
                  <c:v>0.19500000000000001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A-42A0-8722-EC0EC3EA8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8965288"/>
        <c:axId val="288964960"/>
      </c:barChart>
      <c:catAx>
        <c:axId val="28896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964960"/>
        <c:crosses val="autoZero"/>
        <c:auto val="1"/>
        <c:lblAlgn val="ctr"/>
        <c:lblOffset val="100"/>
        <c:noMultiLvlLbl val="0"/>
      </c:catAx>
      <c:valAx>
        <c:axId val="28896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96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de-DE" dirty="0"/>
              <a:t>Größe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346377952755906"/>
          <c:y val="0.25509078735824992"/>
          <c:w val="0.79986955380577429"/>
          <c:h val="0.377272070020486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evaluate!$B$38</c:f>
              <c:strCache>
                <c:ptCount val="1"/>
                <c:pt idx="0">
                  <c:v>weight_size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evaluate!$A$39:$A$48</c15:sqref>
                  </c15:fullRef>
                </c:ext>
              </c:extLst>
              <c:f>(evaluate!$A$40:$A$44,evaluate!$A$46)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evaluate!$B$39:$B$48</c15:sqref>
                  </c15:fullRef>
                </c:ext>
              </c:extLst>
              <c:f>(evaluate!$B$40:$B$44,evaluate!$B$46)</c:f>
              <c:numCache>
                <c:formatCode>#,##0</c:formatCode>
                <c:ptCount val="6"/>
                <c:pt idx="0">
                  <c:v>10715</c:v>
                </c:pt>
                <c:pt idx="1">
                  <c:v>10715</c:v>
                </c:pt>
                <c:pt idx="2">
                  <c:v>7121</c:v>
                </c:pt>
                <c:pt idx="3">
                  <c:v>7138</c:v>
                </c:pt>
                <c:pt idx="4">
                  <c:v>10974</c:v>
                </c:pt>
                <c:pt idx="5">
                  <c:v>7150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C-4118-98A1-B513E288F00F}"/>
            </c:ext>
          </c:extLst>
        </c:ser>
        <c:ser>
          <c:idx val="1"/>
          <c:order val="1"/>
          <c:tx>
            <c:strRef>
              <c:f>evaluate!$C$38</c:f>
              <c:strCache>
                <c:ptCount val="1"/>
                <c:pt idx="0">
                  <c:v>model_size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evaluate!$A$39:$A$48</c15:sqref>
                  </c15:fullRef>
                </c:ext>
              </c:extLst>
              <c:f>(evaluate!$A$40:$A$44,evaluate!$A$46)</c:f>
              <c:strCache>
                <c:ptCount val="6"/>
                <c:pt idx="0">
                  <c:v>model_1</c:v>
                </c:pt>
                <c:pt idx="1">
                  <c:v>model_2</c:v>
                </c:pt>
                <c:pt idx="2">
                  <c:v>model_3</c:v>
                </c:pt>
                <c:pt idx="3">
                  <c:v>model_4</c:v>
                </c:pt>
                <c:pt idx="4">
                  <c:v>model_5</c:v>
                </c:pt>
                <c:pt idx="5">
                  <c:v>model_6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evaluate!$C$39:$C$48</c15:sqref>
                  </c15:fullRef>
                </c:ext>
              </c:extLst>
              <c:f>(evaluate!$C$40:$C$44,evaluate!$C$46)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BC-4118-98A1-B513E288F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912792"/>
        <c:axId val="291904920"/>
      </c:barChart>
      <c:catAx>
        <c:axId val="29191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904920"/>
        <c:crosses val="autoZero"/>
        <c:auto val="0"/>
        <c:lblAlgn val="ctr"/>
        <c:lblOffset val="100"/>
        <c:noMultiLvlLbl val="0"/>
      </c:catAx>
      <c:valAx>
        <c:axId val="29190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MbYTE</a:t>
                </a:r>
              </a:p>
            </c:rich>
          </c:tx>
          <c:layout>
            <c:manualLayout>
              <c:xMode val="edge"/>
              <c:yMode val="edge"/>
              <c:x val="0"/>
              <c:y val="0.6195449202839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91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37979002624673"/>
          <c:y val="0.87954479620863935"/>
          <c:w val="0.4165737532808399"/>
          <c:h val="0.1022733942861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4425-0AC9-4069-BC14-870993071D0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1E0F-3FB6-453E-B49E-06C0B0FE3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5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1E0F-3FB6-453E-B49E-06C0B0FE3A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4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4678-F1F0-4D06-9906-E9C5E52F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85E744-B824-46E5-B7A2-43298149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E4053-3C81-45F5-8E60-715473B9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951B0-F99D-4118-8AD3-A2F8900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27433-3715-489A-B204-9E9D5A6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9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A5DEF-A9F8-4A92-A165-4E6FB41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573BC-FC82-4ACF-8E50-07F569FC1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12647-5D19-446E-BD0D-D0FE101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3ADFD-A92E-49A7-824B-04504B97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8D01D-B77C-4F55-8C8E-F2AAAD2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72755E-D0BE-4438-94F4-6E6620F8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DDA79-9057-44F0-B771-FF25190B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8DCA2-BC38-4548-A2E8-4C4A13F5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EDC75-39E5-4062-ABFF-321A3FF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C61D2-1ACD-43A8-A0DE-0FB44716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E87FB-C93F-400D-86A5-B268D16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74CA-1878-4F8D-88D4-69A126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94FC3-E9FE-4E9A-BAB3-3EC9E73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3471E-92A3-4113-9757-D523207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6DD75-8C89-49F9-A4A1-FD576F70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EA966-EE9E-4576-AEE1-BD9270B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0019A-015E-4D3C-A79E-6AD0361E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C343B-E5F0-480C-B89B-7FD0EF5E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62512-5670-4CF4-BC01-FC056B4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4FA5E-015C-43F0-8E8E-3CEC821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A4C3-6400-4C06-83C9-4E93750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096D0-0081-45A3-8510-8376D673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E1A141-0F03-457F-95CB-33AE19F4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7FC01-D62B-466F-91CC-26A9068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89145-AA51-4F78-8F04-AD699B90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939C3-9895-47D5-89FE-F2E4E2A5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6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19015-EB47-4C60-9E90-CBA5CC7E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603B5-6362-48D4-AFFE-5B42AEE4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AA3F5-0B18-45A1-A512-276A5E34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7BED55-2BF7-4F17-B413-135082C7F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82D78-2050-4D2F-B368-465188D2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0F5545-FB12-460C-B28E-0EA214B4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042441-3449-4B27-AE8C-87B0E5A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B8464-B2A2-4B55-B486-3D3BE8C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5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AEEF-777C-4A90-970D-BDBCD09B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21C4B0-9372-4C97-989F-E28E768E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EC5D7C-DC5F-4BC9-B677-192E06C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538C56-A235-426F-9ED5-CAA3190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4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5E021C-23FD-469C-B7A1-12941ED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62545-FF57-4DA7-9E34-1FBAD08C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0C03D-4547-45C7-B6FD-555F8BF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A92CD-70D1-42B9-96DF-E84E7CF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46BB6-E136-4024-B5BF-2F5006A4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4DC58-9E38-46BF-A788-F2638EE6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60DCC-1F31-43B8-A084-E30E85B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541A4-AAC9-4AC0-A695-E4D2A5B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184A5-37D6-4241-A6E7-02D0C3B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2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6F88-1102-4552-A18A-A1C6B4D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35A96C-8E1B-40F5-92AD-D2588649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78F9C-6013-47EE-BB5C-C73F2A26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08B846-502D-4B05-8351-4B832D39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2FE57C-EBC5-4768-81EB-C0F5D014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73BB3-CCF5-4568-844D-357721A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9B9DFC-8C35-4DBA-80E2-34754A2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E77F3-BD89-455E-B62B-18B169B7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AD42B-1EDA-4303-B7EE-702C69D1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BFF5-50AA-480C-8527-ECFB42F6D36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A4F72-6586-47D4-B516-3FA5FAF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F905C-3BB2-4FFC-AFF1-884CB967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77F9-59CC-4613-BD0D-86C55C9BC1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99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Taubert</a:t>
            </a:r>
          </a:p>
        </p:txBody>
      </p:sp>
    </p:spTree>
    <p:extLst>
      <p:ext uri="{BB962C8B-B14F-4D97-AF65-F5344CB8AC3E}">
        <p14:creationId xmlns:p14="http://schemas.microsoft.com/office/powerpoint/2010/main" val="243797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6 – </a:t>
            </a:r>
            <a:r>
              <a:rPr lang="de-DE" dirty="0" err="1"/>
              <a:t>Less</a:t>
            </a:r>
            <a:r>
              <a:rPr lang="de-DE" dirty="0"/>
              <a:t> Filters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4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8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</a:t>
            </a:r>
            <a:r>
              <a:rPr lang="de-DE" dirty="0">
                <a:solidFill>
                  <a:schemeClr val="accent6"/>
                </a:solidFill>
              </a:rPr>
              <a:t>16</a:t>
            </a:r>
            <a:r>
              <a:rPr lang="de-DE" dirty="0"/>
              <a:t>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8185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5C982C-EA70-4335-AC8D-EA66EA9A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2"/>
            <a:ext cx="5852172" cy="43891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907F23-A777-40B3-88A8-C40E731C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5" y="2134313"/>
            <a:ext cx="5852172" cy="43891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733780" y="176498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1 – Basic Model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360157" y="1764981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2 – 5x5 Kernel</a:t>
            </a:r>
          </a:p>
        </p:txBody>
      </p:sp>
    </p:spTree>
    <p:extLst>
      <p:ext uri="{BB962C8B-B14F-4D97-AF65-F5344CB8AC3E}">
        <p14:creationId xmlns:p14="http://schemas.microsoft.com/office/powerpoint/2010/main" val="199091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276580" y="1771528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3 – 9x9 Kernel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071400" y="1771528"/>
            <a:ext cx="299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4 – Extra Conv2D Layer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3A997B-5BD4-45B8-AEC1-2A1E891C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40860"/>
            <a:ext cx="5852172" cy="43891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354EA68-26D1-4A1D-8686-C45679C3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134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8DA68-9B36-4BDA-9299-616AAE696B82}"/>
              </a:ext>
            </a:extLst>
          </p:cNvPr>
          <p:cNvSpPr txBox="1"/>
          <p:nvPr/>
        </p:nvSpPr>
        <p:spPr>
          <a:xfrm>
            <a:off x="2047980" y="1773350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5 – Extra </a:t>
            </a: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1FB55-A0C2-4356-9E25-275273088E4E}"/>
              </a:ext>
            </a:extLst>
          </p:cNvPr>
          <p:cNvSpPr txBox="1"/>
          <p:nvPr/>
        </p:nvSpPr>
        <p:spPr>
          <a:xfrm>
            <a:off x="8227810" y="1773350"/>
            <a:ext cx="21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 6 – </a:t>
            </a:r>
            <a:r>
              <a:rPr lang="de-DE" dirty="0" err="1"/>
              <a:t>Less</a:t>
            </a:r>
            <a:r>
              <a:rPr lang="de-DE" dirty="0"/>
              <a:t> Filters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27C94-CC47-4B3E-A373-F7B33FA2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2134313"/>
            <a:ext cx="5852172" cy="4389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208D1F-517C-4669-8C75-55D990077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6" y="2208605"/>
            <a:ext cx="5852172" cy="4389129"/>
          </a:xfrm>
          <a:prstGeom prst="rect">
            <a:avLst/>
          </a:prstGeom>
        </p:spPr>
      </p:pic>
      <p:sp>
        <p:nvSpPr>
          <p:cNvPr id="3" name="Stern: 5 Zacken 2">
            <a:extLst>
              <a:ext uri="{FF2B5EF4-FFF2-40B4-BE49-F238E27FC236}">
                <a16:creationId xmlns:a16="http://schemas.microsoft.com/office/drawing/2014/main" id="{B0BD540B-5B27-4316-BF74-1647AB35E583}"/>
              </a:ext>
            </a:extLst>
          </p:cNvPr>
          <p:cNvSpPr/>
          <p:nvPr/>
        </p:nvSpPr>
        <p:spPr>
          <a:xfrm>
            <a:off x="11195384" y="1793235"/>
            <a:ext cx="316832" cy="349447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3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94161-877F-4FF7-8A85-6420E089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jedes Netz ist für jede Aufgabe geeignet</a:t>
            </a:r>
          </a:p>
          <a:p>
            <a:r>
              <a:rPr lang="de-DE" dirty="0"/>
              <a:t>Kleine Änderungen haben große Auswirkungen</a:t>
            </a:r>
          </a:p>
          <a:p>
            <a:r>
              <a:rPr lang="de-DE" dirty="0"/>
              <a:t>Manchmal ist der Zufall entscheidend</a:t>
            </a:r>
          </a:p>
          <a:p>
            <a:r>
              <a:rPr lang="de-DE" dirty="0"/>
              <a:t>Die Genauigkeit steigt schnell oder gar nicht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0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3328D4-782D-40C4-B3E9-D6475AA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Bilderformat 1200 x 40 x 3 (w x h x c)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Labels 1-12 (Schriftarten)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32B26CD6-4804-40DE-90B0-394FC7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267"/>
            <a:ext cx="10515600" cy="350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B3D2F1-CD1D-4F6A-AC1A-E63EDFE0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330"/>
            <a:ext cx="11430000" cy="38100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36C0F874-EDF9-45BB-B671-BE32E5ADA558}"/>
              </a:ext>
            </a:extLst>
          </p:cNvPr>
          <p:cNvSpPr txBox="1">
            <a:spLocks/>
          </p:cNvSpPr>
          <p:nvPr/>
        </p:nvSpPr>
        <p:spPr>
          <a:xfrm>
            <a:off x="838200" y="4522351"/>
            <a:ext cx="6858000" cy="215661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Arial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Calibri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Canterbury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Comic_san_ms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Courier_new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Forte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Jokerman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Monofont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Times_new_romance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Unispace_rg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Waltograph_ui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1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99761A-FB09-49EE-BD9B-DFADA430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0" y="1843892"/>
            <a:ext cx="11227459" cy="43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Schriftartenerkennung mit CNN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214E7FB-F84F-4331-9EEA-BAD067EE5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609974"/>
              </p:ext>
            </p:extLst>
          </p:nvPr>
        </p:nvGraphicFramePr>
        <p:xfrm>
          <a:off x="838198" y="1561073"/>
          <a:ext cx="4496081" cy="243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160950D-7D3E-4709-8A87-36CDC33F6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818628"/>
              </p:ext>
            </p:extLst>
          </p:nvPr>
        </p:nvGraphicFramePr>
        <p:xfrm>
          <a:off x="838199" y="3994484"/>
          <a:ext cx="4496080" cy="227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005D223-89CA-4CF5-AE4E-297F5CAC9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452326"/>
              </p:ext>
            </p:extLst>
          </p:nvPr>
        </p:nvGraphicFramePr>
        <p:xfrm>
          <a:off x="5334279" y="1561073"/>
          <a:ext cx="4170667" cy="243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6841FC5-2292-49E9-841E-936F4E87A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250855"/>
              </p:ext>
            </p:extLst>
          </p:nvPr>
        </p:nvGraphicFramePr>
        <p:xfrm>
          <a:off x="5334278" y="3994484"/>
          <a:ext cx="4170667" cy="227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19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1 – Basic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3759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2 – 5x5 Kernel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chemeClr val="accent6"/>
                </a:solidFill>
              </a:rPr>
              <a:t>5, 5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9358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3 – 9x9 Kernel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</a:t>
            </a:r>
            <a:r>
              <a:rPr lang="de-DE" dirty="0">
                <a:solidFill>
                  <a:schemeClr val="accent6"/>
                </a:solidFill>
              </a:rPr>
              <a:t>9, 9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721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4 – Extra Conv2D Layer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‘))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model.add</a:t>
            </a:r>
            <a:r>
              <a:rPr lang="de-DE" dirty="0">
                <a:solidFill>
                  <a:schemeClr val="accent6"/>
                </a:solidFill>
              </a:rPr>
              <a:t>(Conv2D(24, </a:t>
            </a:r>
            <a:r>
              <a:rPr lang="de-DE" dirty="0" err="1">
                <a:solidFill>
                  <a:schemeClr val="accent6"/>
                </a:solidFill>
              </a:rPr>
              <a:t>kernel_size</a:t>
            </a:r>
            <a:r>
              <a:rPr lang="de-DE" dirty="0">
                <a:solidFill>
                  <a:schemeClr val="accent6"/>
                </a:solidFill>
              </a:rPr>
              <a:t>=(3, 3), </a:t>
            </a:r>
            <a:r>
              <a:rPr lang="de-DE" dirty="0" err="1">
                <a:solidFill>
                  <a:schemeClr val="accent6"/>
                </a:solidFill>
              </a:rPr>
              <a:t>activation</a:t>
            </a:r>
            <a:r>
              <a:rPr lang="de-DE" dirty="0">
                <a:solidFill>
                  <a:schemeClr val="accent6"/>
                </a:solidFill>
              </a:rPr>
              <a:t>='</a:t>
            </a:r>
            <a:r>
              <a:rPr lang="de-DE" dirty="0" err="1">
                <a:solidFill>
                  <a:schemeClr val="accent6"/>
                </a:solidFill>
              </a:rPr>
              <a:t>sigmoid</a:t>
            </a:r>
            <a:r>
              <a:rPr lang="de-DE" dirty="0">
                <a:solidFill>
                  <a:schemeClr val="accent6"/>
                </a:solidFill>
              </a:rPr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6156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5740-2CA1-452B-A7EB-A7BA473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5 – Extra </a:t>
            </a: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7E0623-1C8B-4CB4-B80B-FA59C08B90A3}"/>
              </a:ext>
            </a:extLst>
          </p:cNvPr>
          <p:cNvSpPr/>
          <p:nvPr/>
        </p:nvSpPr>
        <p:spPr>
          <a:xfrm>
            <a:off x="838200" y="1842868"/>
            <a:ext cx="9600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(Conv2D(8,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‘,  </a:t>
            </a:r>
            <a:r>
              <a:rPr lang="de-DE" dirty="0" err="1"/>
              <a:t>input_shape</a:t>
            </a:r>
            <a:r>
              <a:rPr lang="de-DE" dirty="0"/>
              <a:t>=(40,1200,3)))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(Conv2D(16,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(Conv2D(24,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sigmoid</a:t>
            </a:r>
            <a:r>
              <a:rPr lang="de-DE" dirty="0"/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(MaxPooling2D(</a:t>
            </a:r>
            <a:r>
              <a:rPr lang="de-DE" dirty="0" err="1"/>
              <a:t>pool_size</a:t>
            </a:r>
            <a:r>
              <a:rPr lang="de-DE" dirty="0"/>
              <a:t>=(2, 2)))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(Dropout(0.2))</a:t>
            </a:r>
          </a:p>
          <a:p>
            <a:endParaRPr lang="de-DE" dirty="0"/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Flatten</a:t>
            </a:r>
            <a:r>
              <a:rPr lang="de-DE" dirty="0"/>
              <a:t>())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(256,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‘))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model.add</a:t>
            </a:r>
            <a:r>
              <a:rPr lang="de-DE" dirty="0">
                <a:solidFill>
                  <a:schemeClr val="accent6"/>
                </a:solidFill>
              </a:rPr>
              <a:t>(</a:t>
            </a:r>
            <a:r>
              <a:rPr lang="de-DE" dirty="0" err="1">
                <a:solidFill>
                  <a:schemeClr val="accent6"/>
                </a:solidFill>
              </a:rPr>
              <a:t>Dense</a:t>
            </a:r>
            <a:r>
              <a:rPr lang="de-DE" dirty="0">
                <a:solidFill>
                  <a:schemeClr val="accent6"/>
                </a:solidFill>
              </a:rPr>
              <a:t>(256, </a:t>
            </a:r>
            <a:r>
              <a:rPr lang="de-DE" dirty="0" err="1">
                <a:solidFill>
                  <a:schemeClr val="accent6"/>
                </a:solidFill>
              </a:rPr>
              <a:t>activation</a:t>
            </a:r>
            <a:r>
              <a:rPr lang="de-DE" dirty="0">
                <a:solidFill>
                  <a:schemeClr val="accent6"/>
                </a:solidFill>
              </a:rPr>
              <a:t>='</a:t>
            </a:r>
            <a:r>
              <a:rPr lang="de-DE" dirty="0" err="1">
                <a:solidFill>
                  <a:schemeClr val="accent6"/>
                </a:solidFill>
              </a:rPr>
              <a:t>relu</a:t>
            </a:r>
            <a:r>
              <a:rPr lang="de-DE" dirty="0">
                <a:solidFill>
                  <a:schemeClr val="accent6"/>
                </a:solidFill>
              </a:rPr>
              <a:t>'))</a:t>
            </a:r>
          </a:p>
          <a:p>
            <a:r>
              <a:rPr lang="de-DE" dirty="0" err="1"/>
              <a:t>model.add</a:t>
            </a:r>
            <a:r>
              <a:rPr lang="de-DE" dirty="0"/>
              <a:t>(Dropout(0.4))</a:t>
            </a:r>
          </a:p>
          <a:p>
            <a:r>
              <a:rPr lang="de-DE" dirty="0" err="1"/>
              <a:t>model.add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classes</a:t>
            </a:r>
            <a:r>
              <a:rPr lang="de-DE" dirty="0"/>
              <a:t>),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softmax</a:t>
            </a:r>
            <a:r>
              <a:rPr lang="de-DE" dirty="0"/>
              <a:t>'))</a:t>
            </a:r>
          </a:p>
          <a:p>
            <a:endParaRPr lang="de-DE" dirty="0"/>
          </a:p>
          <a:p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</a:t>
            </a:r>
            <a:r>
              <a:rPr lang="de-DE" dirty="0" err="1"/>
              <a:t>keras.losses.mean_squared_error</a:t>
            </a:r>
            <a:r>
              <a:rPr lang="de-DE" dirty="0"/>
              <a:t>, </a:t>
            </a:r>
            <a:r>
              <a:rPr lang="de-DE" dirty="0" err="1"/>
              <a:t>optimizer</a:t>
            </a:r>
            <a:r>
              <a:rPr lang="de-DE" dirty="0"/>
              <a:t>="</a:t>
            </a:r>
            <a:r>
              <a:rPr lang="de-DE" dirty="0" err="1"/>
              <a:t>rmsprop</a:t>
            </a:r>
            <a:r>
              <a:rPr lang="de-DE" dirty="0"/>
              <a:t>", </a:t>
            </a:r>
            <a:r>
              <a:rPr lang="de-DE" dirty="0" err="1"/>
              <a:t>metrics</a:t>
            </a:r>
            <a:r>
              <a:rPr lang="de-DE" dirty="0"/>
              <a:t>=['</a:t>
            </a:r>
            <a:r>
              <a:rPr lang="de-DE" dirty="0" err="1"/>
              <a:t>accuracy</a:t>
            </a:r>
            <a:r>
              <a:rPr lang="de-DE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3495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Breitbild</PresentationFormat>
  <Paragraphs>140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Schriftartenerkennung mit CNN</vt:lpstr>
      <vt:lpstr>Schriftartenerkennung mit CNN</vt:lpstr>
      <vt:lpstr>Schriftartenerkennung mit CNN</vt:lpstr>
      <vt:lpstr>Schriftartenerkennung mit CNN</vt:lpstr>
      <vt:lpstr>Model 1 – Basic Model</vt:lpstr>
      <vt:lpstr>Model 2 – 5x5 Kernel</vt:lpstr>
      <vt:lpstr>Model 3 – 9x9 Kernel</vt:lpstr>
      <vt:lpstr>Model 4 – Extra Conv2D Layer</vt:lpstr>
      <vt:lpstr>Model 5 – Extra Dense Layer</vt:lpstr>
      <vt:lpstr>Model 6 – Less Filters</vt:lpstr>
      <vt:lpstr>Schriftartenerkennung mit CNN</vt:lpstr>
      <vt:lpstr>Schriftartenerkennung mit CNN</vt:lpstr>
      <vt:lpstr>Schriftartenerkennung mit CNN</vt:lpstr>
      <vt:lpstr>Schriftartenerkennung mit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Schriftartenerkennung mit CNN</dc:title>
  <dc:creator>Alex</dc:creator>
  <cp:lastModifiedBy>Alex</cp:lastModifiedBy>
  <cp:revision>25</cp:revision>
  <dcterms:created xsi:type="dcterms:W3CDTF">2017-06-20T13:34:58Z</dcterms:created>
  <dcterms:modified xsi:type="dcterms:W3CDTF">2017-06-21T21:39:08Z</dcterms:modified>
</cp:coreProperties>
</file>