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Datensatz</a:t>
            </a:r>
            <a:r>
              <a:rPr lang="de-DE" baseline="0" dirty="0"/>
              <a:t> 1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evaluate!$A$3</c:f>
              <c:strCache>
                <c:ptCount val="1"/>
                <c:pt idx="0">
                  <c:v>model_1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evaluate!$B$3</c:f>
              <c:numCache>
                <c:formatCode>0.00%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9-4D2E-9AF6-20597D4E924D}"/>
            </c:ext>
          </c:extLst>
        </c:ser>
        <c:ser>
          <c:idx val="1"/>
          <c:order val="1"/>
          <c:tx>
            <c:strRef>
              <c:f>evaluate!$A$4</c:f>
              <c:strCache>
                <c:ptCount val="1"/>
                <c:pt idx="0">
                  <c:v>model_2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evaluate!$B$4</c:f>
              <c:numCache>
                <c:formatCode>0.00%</c:formatCode>
                <c:ptCount val="1"/>
                <c:pt idx="0">
                  <c:v>0.99861111243599998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9-4D2E-9AF6-20597D4E924D}"/>
            </c:ext>
          </c:extLst>
        </c:ser>
        <c:ser>
          <c:idx val="2"/>
          <c:order val="2"/>
          <c:tx>
            <c:strRef>
              <c:f>evaluate!$A$5</c:f>
              <c:strCache>
                <c:ptCount val="1"/>
                <c:pt idx="0">
                  <c:v>model_3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evaluate!$B$5</c:f>
              <c:numCache>
                <c:formatCode>0.00%</c:formatCode>
                <c:ptCount val="1"/>
                <c:pt idx="0">
                  <c:v>0.99722222487099998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9-4D2E-9AF6-20597D4E924D}"/>
            </c:ext>
          </c:extLst>
        </c:ser>
        <c:ser>
          <c:idx val="3"/>
          <c:order val="3"/>
          <c:tx>
            <c:strRef>
              <c:f>evaluate!$A$6</c:f>
              <c:strCache>
                <c:ptCount val="1"/>
                <c:pt idx="0">
                  <c:v>model_4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evaluate!$B$6</c:f>
              <c:numCache>
                <c:formatCode>0.00%</c:formatCode>
                <c:ptCount val="1"/>
                <c:pt idx="0">
                  <c:v>8.3333333022899997E-2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9-4D2E-9AF6-20597D4E924D}"/>
            </c:ext>
          </c:extLst>
        </c:ser>
        <c:ser>
          <c:idx val="4"/>
          <c:order val="4"/>
          <c:tx>
            <c:strRef>
              <c:f>evaluate!$A$7</c:f>
              <c:strCache>
                <c:ptCount val="1"/>
                <c:pt idx="0">
                  <c:v>model_5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evaluate!$B$7</c:f>
              <c:numCache>
                <c:formatCode>0.00%</c:formatCode>
                <c:ptCount val="1"/>
                <c:pt idx="0">
                  <c:v>7.9166667070199995E-2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9-4D2E-9AF6-20597D4E924D}"/>
            </c:ext>
          </c:extLst>
        </c:ser>
        <c:ser>
          <c:idx val="5"/>
          <c:order val="5"/>
          <c:tx>
            <c:strRef>
              <c:f>evaluate!$A$8</c:f>
              <c:strCache>
                <c:ptCount val="1"/>
                <c:pt idx="0">
                  <c:v>model_6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evaluate!$B$8</c:f>
              <c:numCache>
                <c:formatCode>0.00%</c:formatCode>
                <c:ptCount val="1"/>
                <c:pt idx="0">
                  <c:v>7.9166666708100006E-2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99-4D2E-9AF6-20597D4E924D}"/>
            </c:ext>
          </c:extLst>
        </c:ser>
        <c:ser>
          <c:idx val="6"/>
          <c:order val="6"/>
          <c:tx>
            <c:strRef>
              <c:f>evaluate!$A$9</c:f>
              <c:strCache>
                <c:ptCount val="1"/>
                <c:pt idx="0">
                  <c:v>model_7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evaluate!$B$9</c:f>
              <c:numCache>
                <c:formatCode>0.00%</c:formatCode>
                <c:ptCount val="1"/>
                <c:pt idx="0">
                  <c:v>8.3333333022899997E-2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99-4D2E-9AF6-20597D4E924D}"/>
            </c:ext>
          </c:extLst>
        </c:ser>
        <c:ser>
          <c:idx val="7"/>
          <c:order val="7"/>
          <c:tx>
            <c:strRef>
              <c:f>evaluate!$A$10</c:f>
              <c:strCache>
                <c:ptCount val="1"/>
                <c:pt idx="0">
                  <c:v>model_8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evaluate!$B$10</c:f>
              <c:numCache>
                <c:formatCode>0.00%</c:formatCode>
                <c:ptCount val="1"/>
                <c:pt idx="0">
                  <c:v>7.2222222160100005E-2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99-4D2E-9AF6-20597D4E924D}"/>
            </c:ext>
          </c:extLst>
        </c:ser>
        <c:ser>
          <c:idx val="8"/>
          <c:order val="8"/>
          <c:tx>
            <c:strRef>
              <c:f>evaluate!$A$11</c:f>
              <c:strCache>
                <c:ptCount val="1"/>
                <c:pt idx="0">
                  <c:v>model_9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evaluate!$B$11</c:f>
              <c:numCache>
                <c:formatCode>0.00%</c:formatCode>
                <c:ptCount val="1"/>
                <c:pt idx="0">
                  <c:v>7.2222222160100005E-2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99-4D2E-9AF6-20597D4E924D}"/>
            </c:ext>
          </c:extLst>
        </c:ser>
        <c:ser>
          <c:idx val="9"/>
          <c:order val="9"/>
          <c:tx>
            <c:strRef>
              <c:f>evaluate!$A$12</c:f>
              <c:strCache>
                <c:ptCount val="1"/>
                <c:pt idx="0">
                  <c:v>model_10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evaluate!$B$2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evaluate!$B$12</c:f>
              <c:numCache>
                <c:formatCode>0.00%</c:formatCode>
                <c:ptCount val="1"/>
                <c:pt idx="0">
                  <c:v>8.7500001510799993E-2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99-4D2E-9AF6-20597D4E92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71793248"/>
        <c:axId val="271792920"/>
      </c:barChart>
      <c:catAx>
        <c:axId val="271793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1792920"/>
        <c:crosses val="autoZero"/>
        <c:auto val="1"/>
        <c:lblAlgn val="ctr"/>
        <c:lblOffset val="100"/>
        <c:noMultiLvlLbl val="0"/>
      </c:catAx>
      <c:valAx>
        <c:axId val="2717929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179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Datensatz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evaluate!$A$15</c:f>
              <c:strCache>
                <c:ptCount val="1"/>
                <c:pt idx="0">
                  <c:v>model_1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evaluate!$B$15</c:f>
              <c:numCache>
                <c:formatCode>0.00%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BB-85F1-65E86F0AB36B}"/>
            </c:ext>
          </c:extLst>
        </c:ser>
        <c:ser>
          <c:idx val="1"/>
          <c:order val="1"/>
          <c:tx>
            <c:strRef>
              <c:f>evaluate!$A$16</c:f>
              <c:strCache>
                <c:ptCount val="1"/>
                <c:pt idx="0">
                  <c:v>model_2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evaluate!$B$16</c:f>
              <c:numCache>
                <c:formatCode>0.00%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EF-4FBB-85F1-65E86F0AB36B}"/>
            </c:ext>
          </c:extLst>
        </c:ser>
        <c:ser>
          <c:idx val="2"/>
          <c:order val="2"/>
          <c:tx>
            <c:strRef>
              <c:f>evaluate!$A$17</c:f>
              <c:strCache>
                <c:ptCount val="1"/>
                <c:pt idx="0">
                  <c:v>model_3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evaluate!$B$17</c:f>
              <c:numCache>
                <c:formatCode>0.00%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EF-4FBB-85F1-65E86F0AB36B}"/>
            </c:ext>
          </c:extLst>
        </c:ser>
        <c:ser>
          <c:idx val="3"/>
          <c:order val="3"/>
          <c:tx>
            <c:strRef>
              <c:f>evaluate!$A$18</c:f>
              <c:strCache>
                <c:ptCount val="1"/>
                <c:pt idx="0">
                  <c:v>model_4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evaluate!$B$18</c:f>
              <c:numCache>
                <c:formatCode>0.00%</c:formatCode>
                <c:ptCount val="1"/>
                <c:pt idx="0">
                  <c:v>7.1874999868100004E-2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EF-4FBB-85F1-65E86F0AB36B}"/>
            </c:ext>
          </c:extLst>
        </c:ser>
        <c:ser>
          <c:idx val="4"/>
          <c:order val="4"/>
          <c:tx>
            <c:strRef>
              <c:f>evaluate!$A$19</c:f>
              <c:strCache>
                <c:ptCount val="1"/>
                <c:pt idx="0">
                  <c:v>model_5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evaluate!$B$19</c:f>
              <c:numCache>
                <c:formatCode>0.00%</c:formatCode>
                <c:ptCount val="1"/>
                <c:pt idx="0">
                  <c:v>8.6458334621699995E-2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EF-4FBB-85F1-65E86F0AB36B}"/>
            </c:ext>
          </c:extLst>
        </c:ser>
        <c:ser>
          <c:idx val="5"/>
          <c:order val="5"/>
          <c:tx>
            <c:strRef>
              <c:f>evaluate!$A$20</c:f>
              <c:strCache>
                <c:ptCount val="1"/>
                <c:pt idx="0">
                  <c:v>model_6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evaluate!$B$20</c:f>
              <c:numCache>
                <c:formatCode>0.00%</c:formatCode>
                <c:ptCount val="1"/>
                <c:pt idx="0">
                  <c:v>8.3333332673600005E-2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EF-4FBB-85F1-65E86F0AB36B}"/>
            </c:ext>
          </c:extLst>
        </c:ser>
        <c:ser>
          <c:idx val="6"/>
          <c:order val="6"/>
          <c:tx>
            <c:strRef>
              <c:f>evaluate!$A$21</c:f>
              <c:strCache>
                <c:ptCount val="1"/>
                <c:pt idx="0">
                  <c:v>model_7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evaluate!$B$21</c:f>
              <c:numCache>
                <c:formatCode>0.00%</c:formatCode>
                <c:ptCount val="1"/>
                <c:pt idx="0">
                  <c:v>7.1874999868100004E-2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EF-4FBB-85F1-65E86F0AB36B}"/>
            </c:ext>
          </c:extLst>
        </c:ser>
        <c:ser>
          <c:idx val="7"/>
          <c:order val="7"/>
          <c:tx>
            <c:strRef>
              <c:f>evaluate!$A$22</c:f>
              <c:strCache>
                <c:ptCount val="1"/>
                <c:pt idx="0">
                  <c:v>model_8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evaluate!$B$22</c:f>
              <c:numCache>
                <c:formatCode>0.00%</c:formatCode>
                <c:ptCount val="1"/>
                <c:pt idx="0">
                  <c:v>8.9583332883200001E-2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EF-4FBB-85F1-65E86F0AB36B}"/>
            </c:ext>
          </c:extLst>
        </c:ser>
        <c:ser>
          <c:idx val="8"/>
          <c:order val="8"/>
          <c:tx>
            <c:strRef>
              <c:f>evaluate!$A$23</c:f>
              <c:strCache>
                <c:ptCount val="1"/>
                <c:pt idx="0">
                  <c:v>model_9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evaluate!$B$23</c:f>
              <c:numCache>
                <c:formatCode>0.00%</c:formatCode>
                <c:ptCount val="1"/>
                <c:pt idx="0">
                  <c:v>8.9583332883200001E-2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EF-4FBB-85F1-65E86F0AB36B}"/>
            </c:ext>
          </c:extLst>
        </c:ser>
        <c:ser>
          <c:idx val="9"/>
          <c:order val="9"/>
          <c:tx>
            <c:strRef>
              <c:f>evaluate!$A$24</c:f>
              <c:strCache>
                <c:ptCount val="1"/>
                <c:pt idx="0">
                  <c:v>model_10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evaluate!$B$24</c:f>
              <c:numCache>
                <c:formatCode>0.00%</c:formatCode>
                <c:ptCount val="1"/>
                <c:pt idx="0">
                  <c:v>8.4374999860300004E-2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5EF-4FBB-85F1-65E86F0AB36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31174192"/>
        <c:axId val="331169272"/>
      </c:barChart>
      <c:catAx>
        <c:axId val="33117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169272"/>
        <c:crosses val="autoZero"/>
        <c:auto val="1"/>
        <c:lblAlgn val="ctr"/>
        <c:lblOffset val="100"/>
        <c:noMultiLvlLbl val="0"/>
      </c:catAx>
      <c:valAx>
        <c:axId val="33116927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17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Datensatz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evaluate!$A$27</c:f>
              <c:strCache>
                <c:ptCount val="1"/>
                <c:pt idx="0">
                  <c:v>model_1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evaluate!$B$27</c:f>
              <c:numCache>
                <c:formatCode>0.00%</c:formatCode>
                <c:ptCount val="1"/>
                <c:pt idx="0">
                  <c:v>0.21041666468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2-478E-B047-9DCC5E44942A}"/>
            </c:ext>
          </c:extLst>
        </c:ser>
        <c:ser>
          <c:idx val="1"/>
          <c:order val="1"/>
          <c:tx>
            <c:strRef>
              <c:f>evaluate!$A$28</c:f>
              <c:strCache>
                <c:ptCount val="1"/>
                <c:pt idx="0">
                  <c:v>model_2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evaluate!$B$28</c:f>
              <c:numCache>
                <c:formatCode>0.00%</c:formatCode>
                <c:ptCount val="1"/>
                <c:pt idx="0">
                  <c:v>0.22083333693400001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62-478E-B047-9DCC5E44942A}"/>
            </c:ext>
          </c:extLst>
        </c:ser>
        <c:ser>
          <c:idx val="2"/>
          <c:order val="2"/>
          <c:tx>
            <c:strRef>
              <c:f>evaluate!$A$29</c:f>
              <c:strCache>
                <c:ptCount val="1"/>
                <c:pt idx="0">
                  <c:v>model_3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evaluate!$B$29</c:f>
              <c:numCache>
                <c:formatCode>0.00%</c:formatCode>
                <c:ptCount val="1"/>
                <c:pt idx="0">
                  <c:v>0.23541666567299999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62-478E-B047-9DCC5E44942A}"/>
            </c:ext>
          </c:extLst>
        </c:ser>
        <c:ser>
          <c:idx val="3"/>
          <c:order val="3"/>
          <c:tx>
            <c:strRef>
              <c:f>evaluate!$A$30</c:f>
              <c:strCache>
                <c:ptCount val="1"/>
                <c:pt idx="0">
                  <c:v>model_4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evaluate!$B$30</c:f>
              <c:numCache>
                <c:formatCode>0.00%</c:formatCode>
                <c:ptCount val="1"/>
                <c:pt idx="0">
                  <c:v>0.100000000869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62-478E-B047-9DCC5E44942A}"/>
            </c:ext>
          </c:extLst>
        </c:ser>
        <c:ser>
          <c:idx val="4"/>
          <c:order val="4"/>
          <c:tx>
            <c:strRef>
              <c:f>evaluate!$A$31</c:f>
              <c:strCache>
                <c:ptCount val="1"/>
                <c:pt idx="0">
                  <c:v>model_5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evaluate!$B$31</c:f>
              <c:numCache>
                <c:formatCode>0.00%</c:formatCode>
                <c:ptCount val="1"/>
                <c:pt idx="0">
                  <c:v>7.7083333240200003E-2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62-478E-B047-9DCC5E44942A}"/>
            </c:ext>
          </c:extLst>
        </c:ser>
        <c:ser>
          <c:idx val="5"/>
          <c:order val="5"/>
          <c:tx>
            <c:strRef>
              <c:f>evaluate!$A$32</c:f>
              <c:strCache>
                <c:ptCount val="1"/>
                <c:pt idx="0">
                  <c:v>model_6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evaluate!$B$32</c:f>
              <c:numCache>
                <c:formatCode>0.00%</c:formatCode>
                <c:ptCount val="1"/>
                <c:pt idx="0">
                  <c:v>8.7500000993399996E-2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62-478E-B047-9DCC5E44942A}"/>
            </c:ext>
          </c:extLst>
        </c:ser>
        <c:ser>
          <c:idx val="6"/>
          <c:order val="6"/>
          <c:tx>
            <c:strRef>
              <c:f>evaluate!$A$33</c:f>
              <c:strCache>
                <c:ptCount val="1"/>
                <c:pt idx="0">
                  <c:v>model_7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evaluate!$B$33</c:f>
              <c:numCache>
                <c:formatCode>0.00%</c:formatCode>
                <c:ptCount val="1"/>
                <c:pt idx="0">
                  <c:v>0.100000000869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62-478E-B047-9DCC5E44942A}"/>
            </c:ext>
          </c:extLst>
        </c:ser>
        <c:ser>
          <c:idx val="7"/>
          <c:order val="7"/>
          <c:tx>
            <c:strRef>
              <c:f>evaluate!$A$34</c:f>
              <c:strCache>
                <c:ptCount val="1"/>
                <c:pt idx="0">
                  <c:v>model_8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evaluate!$B$34</c:f>
              <c:numCache>
                <c:formatCode>0.00%</c:formatCode>
                <c:ptCount val="1"/>
                <c:pt idx="0">
                  <c:v>8.1249999658499994E-2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62-478E-B047-9DCC5E44942A}"/>
            </c:ext>
          </c:extLst>
        </c:ser>
        <c:ser>
          <c:idx val="8"/>
          <c:order val="8"/>
          <c:tx>
            <c:strRef>
              <c:f>evaluate!$A$35</c:f>
              <c:strCache>
                <c:ptCount val="1"/>
                <c:pt idx="0">
                  <c:v>model_9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evaluate!$B$35</c:f>
              <c:numCache>
                <c:formatCode>0.00%</c:formatCode>
                <c:ptCount val="1"/>
                <c:pt idx="0">
                  <c:v>8.1249999658499994E-2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62-478E-B047-9DCC5E44942A}"/>
            </c:ext>
          </c:extLst>
        </c:ser>
        <c:ser>
          <c:idx val="9"/>
          <c:order val="9"/>
          <c:tx>
            <c:strRef>
              <c:f>evaluate!$A$36</c:f>
              <c:strCache>
                <c:ptCount val="1"/>
                <c:pt idx="0">
                  <c:v>model_10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evaluate!$B$36</c:f>
              <c:numCache>
                <c:formatCode>0.00%</c:formatCode>
                <c:ptCount val="1"/>
                <c:pt idx="0">
                  <c:v>8.5416667784300002E-2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462-478E-B047-9DCC5E4494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0711080"/>
        <c:axId val="280711408"/>
      </c:barChart>
      <c:catAx>
        <c:axId val="280711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0711408"/>
        <c:crosses val="autoZero"/>
        <c:auto val="1"/>
        <c:lblAlgn val="ctr"/>
        <c:lblOffset val="100"/>
        <c:noMultiLvlLbl val="0"/>
      </c:catAx>
      <c:valAx>
        <c:axId val="2807114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0711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4678-F1F0-4D06-9906-E9C5E52F5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85E744-B824-46E5-B7A2-43298149A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E4053-3C81-45F5-8E60-715473B9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951B0-F99D-4118-8AD3-A2F8900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27433-3715-489A-B204-9E9D5A6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9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A5DEF-A9F8-4A92-A165-4E6FB41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D573BC-FC82-4ACF-8E50-07F569FC1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12647-5D19-446E-BD0D-D0FE1017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3ADFD-A92E-49A7-824B-04504B97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8D01D-B77C-4F55-8C8E-F2AAAD2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72755E-D0BE-4438-94F4-6E6620F8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DDA79-9057-44F0-B771-FF25190B8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8DCA2-BC38-4548-A2E8-4C4A13F5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EDC75-39E5-4062-ABFF-321A3FF7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9C61D2-1ACD-43A8-A0DE-0FB44716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E87FB-C93F-400D-86A5-B268D16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74CA-1878-4F8D-88D4-69A126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4FC3-E9FE-4E9A-BAB3-3EC9E738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3471E-92A3-4113-9757-D523207F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6DD75-8C89-49F9-A4A1-FD576F70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EA966-EE9E-4576-AEE1-BD9270B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0019A-015E-4D3C-A79E-6AD0361E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C343B-E5F0-480C-B89B-7FD0EF5E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62512-5670-4CF4-BC01-FC056B4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4FA5E-015C-43F0-8E8E-3CEC821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6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A4C3-6400-4C06-83C9-4E937506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096D0-0081-45A3-8510-8376D673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E1A141-0F03-457F-95CB-33AE19F4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7FC01-D62B-466F-91CC-26A9068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89145-AA51-4F78-8F04-AD699B90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939C3-9895-47D5-89FE-F2E4E2A5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67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19015-EB47-4C60-9E90-CBA5CC7E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9603B5-6362-48D4-AFFE-5B42AEE4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7AA3F5-0B18-45A1-A512-276A5E34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7BED55-2BF7-4F17-B413-135082C7F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82D78-2050-4D2F-B368-465188D26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0F5545-FB12-460C-B28E-0EA214B4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042441-3449-4B27-AE8C-87B0E5A1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B8464-B2A2-4B55-B486-3D3BE8C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5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AEEF-777C-4A90-970D-BDBCD09B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21C4B0-9372-4C97-989F-E28E768E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EC5D7C-DC5F-4BC9-B677-192E06C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538C56-A235-426F-9ED5-CAA31905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46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5E021C-23FD-469C-B7A1-12941ED0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62545-FF57-4DA7-9E34-1FBAD08C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0C03D-4547-45C7-B6FD-555F8BF3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A92CD-70D1-42B9-96DF-E84E7CFA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46BB6-E136-4024-B5BF-2F5006A4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44DC58-9E38-46BF-A788-F2638EE6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860DCC-1F31-43B8-A084-E30E85B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541A4-AAC9-4AC0-A695-E4D2A5B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184A5-37D6-4241-A6E7-02D0C3BC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2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6F88-1102-4552-A18A-A1C6B4D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35A96C-8E1B-40F5-92AD-D2588649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678F9C-6013-47EE-BB5C-C73F2A26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08B846-502D-4B05-8351-4B832D39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2FE57C-EBC5-4768-81EB-C0F5D014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73BB3-CCF5-4568-844D-357721A8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4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9B9DFC-8C35-4DBA-80E2-34754A2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E77F3-BD89-455E-B62B-18B169B7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AD42B-1EDA-4303-B7EE-702C69D1D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BFF5-50AA-480C-8527-ECFB42F6D36D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A4F72-6586-47D4-B516-3FA5FAF0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F905C-3BB2-4FFC-AFF1-884CB967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99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3328D4-782D-40C4-B3E9-D6475AA36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Taubert</a:t>
            </a:r>
          </a:p>
        </p:txBody>
      </p:sp>
    </p:spTree>
    <p:extLst>
      <p:ext uri="{BB962C8B-B14F-4D97-AF65-F5344CB8AC3E}">
        <p14:creationId xmlns:p14="http://schemas.microsoft.com/office/powerpoint/2010/main" val="243797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7, 7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‘))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(MaxPooling2D(</a:t>
            </a:r>
            <a:r>
              <a:rPr lang="de-DE" dirty="0" err="1">
                <a:solidFill>
                  <a:srgbClr val="C00000"/>
                </a:solidFill>
              </a:rPr>
              <a:t>pool_size</a:t>
            </a:r>
            <a:r>
              <a:rPr lang="de-DE" dirty="0">
                <a:solidFill>
                  <a:srgbClr val="C00000"/>
                </a:solidFill>
              </a:rPr>
              <a:t>=(2, 2)))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7055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7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4, 4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(Conv2D(24, </a:t>
            </a:r>
            <a:r>
              <a:rPr lang="de-DE" dirty="0" err="1">
                <a:solidFill>
                  <a:srgbClr val="C00000"/>
                </a:solidFill>
              </a:rPr>
              <a:t>kernel_size</a:t>
            </a:r>
            <a:r>
              <a:rPr lang="de-DE" dirty="0">
                <a:solidFill>
                  <a:srgbClr val="C00000"/>
                </a:solidFill>
              </a:rPr>
              <a:t>=(3, 3), </a:t>
            </a:r>
            <a:r>
              <a:rPr lang="de-DE" dirty="0" err="1">
                <a:solidFill>
                  <a:srgbClr val="C00000"/>
                </a:solidFill>
              </a:rPr>
              <a:t>activation</a:t>
            </a:r>
            <a:r>
              <a:rPr lang="de-DE" dirty="0">
                <a:solidFill>
                  <a:srgbClr val="C00000"/>
                </a:solidFill>
              </a:rPr>
              <a:t>='</a:t>
            </a:r>
            <a:r>
              <a:rPr lang="de-DE" dirty="0" err="1">
                <a:solidFill>
                  <a:srgbClr val="C00000"/>
                </a:solidFill>
              </a:rPr>
              <a:t>sigmoid</a:t>
            </a:r>
            <a:r>
              <a:rPr lang="de-DE" dirty="0">
                <a:solidFill>
                  <a:srgbClr val="C00000"/>
                </a:solidFill>
              </a:rPr>
              <a:t>‘))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(MaxPooling2D(</a:t>
            </a:r>
            <a:r>
              <a:rPr lang="de-DE" dirty="0" err="1">
                <a:solidFill>
                  <a:srgbClr val="C00000"/>
                </a:solidFill>
              </a:rPr>
              <a:t>pool_size</a:t>
            </a:r>
            <a:r>
              <a:rPr lang="de-DE" dirty="0">
                <a:solidFill>
                  <a:srgbClr val="C00000"/>
                </a:solidFill>
              </a:rPr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0288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8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7, 7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(Conv2D(24, </a:t>
            </a:r>
            <a:r>
              <a:rPr lang="de-DE" dirty="0" err="1">
                <a:solidFill>
                  <a:srgbClr val="C00000"/>
                </a:solidFill>
              </a:rPr>
              <a:t>kernel_size</a:t>
            </a:r>
            <a:r>
              <a:rPr lang="de-DE" dirty="0">
                <a:solidFill>
                  <a:srgbClr val="C00000"/>
                </a:solidFill>
              </a:rPr>
              <a:t>=(3, 3), </a:t>
            </a:r>
            <a:r>
              <a:rPr lang="de-DE" dirty="0" err="1">
                <a:solidFill>
                  <a:srgbClr val="C00000"/>
                </a:solidFill>
              </a:rPr>
              <a:t>activation</a:t>
            </a:r>
            <a:r>
              <a:rPr lang="de-DE" dirty="0">
                <a:solidFill>
                  <a:srgbClr val="C00000"/>
                </a:solidFill>
              </a:rPr>
              <a:t>='</a:t>
            </a:r>
            <a:r>
              <a:rPr lang="de-DE" dirty="0" err="1">
                <a:solidFill>
                  <a:srgbClr val="C00000"/>
                </a:solidFill>
              </a:rPr>
              <a:t>sigmoid</a:t>
            </a:r>
            <a:r>
              <a:rPr lang="de-DE" dirty="0">
                <a:solidFill>
                  <a:srgbClr val="C00000"/>
                </a:solidFill>
              </a:rPr>
              <a:t>‘))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(MaxPooling2D(</a:t>
            </a:r>
            <a:r>
              <a:rPr lang="de-DE" dirty="0" err="1">
                <a:solidFill>
                  <a:srgbClr val="C00000"/>
                </a:solidFill>
              </a:rPr>
              <a:t>pool_size</a:t>
            </a:r>
            <a:r>
              <a:rPr lang="de-DE" dirty="0">
                <a:solidFill>
                  <a:srgbClr val="C00000"/>
                </a:solidFill>
              </a:rPr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22540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4, 4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‘))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</a:t>
            </a:r>
            <a:r>
              <a:rPr lang="de-DE" dirty="0">
                <a:solidFill>
                  <a:srgbClr val="C00000"/>
                </a:solidFill>
              </a:rPr>
              <a:t>0.4</a:t>
            </a:r>
            <a:r>
              <a:rPr lang="de-DE" dirty="0"/>
              <a:t>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Dense</a:t>
            </a:r>
            <a:r>
              <a:rPr lang="de-DE" dirty="0">
                <a:solidFill>
                  <a:srgbClr val="C00000"/>
                </a:solidFill>
              </a:rPr>
              <a:t>(256, </a:t>
            </a:r>
            <a:r>
              <a:rPr lang="de-DE" dirty="0" err="1">
                <a:solidFill>
                  <a:srgbClr val="C00000"/>
                </a:solidFill>
              </a:rPr>
              <a:t>activation</a:t>
            </a:r>
            <a:r>
              <a:rPr lang="de-DE" dirty="0">
                <a:solidFill>
                  <a:srgbClr val="C00000"/>
                </a:solidFill>
              </a:rPr>
              <a:t>='</a:t>
            </a:r>
            <a:r>
              <a:rPr lang="de-DE" dirty="0" err="1">
                <a:solidFill>
                  <a:srgbClr val="C00000"/>
                </a:solidFill>
              </a:rPr>
              <a:t>relu</a:t>
            </a:r>
            <a:r>
              <a:rPr lang="de-DE" dirty="0">
                <a:solidFill>
                  <a:srgbClr val="C00000"/>
                </a:solidFill>
              </a:rPr>
              <a:t>‘))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62226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7, 7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‘))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</a:t>
            </a:r>
            <a:r>
              <a:rPr lang="de-DE" dirty="0">
                <a:solidFill>
                  <a:srgbClr val="C00000"/>
                </a:solidFill>
              </a:rPr>
              <a:t>0.4</a:t>
            </a:r>
            <a:r>
              <a:rPr lang="de-DE" dirty="0"/>
              <a:t>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Dense</a:t>
            </a:r>
            <a:r>
              <a:rPr lang="de-DE" dirty="0">
                <a:solidFill>
                  <a:srgbClr val="C00000"/>
                </a:solidFill>
              </a:rPr>
              <a:t>(256, </a:t>
            </a:r>
            <a:r>
              <a:rPr lang="de-DE" dirty="0" err="1">
                <a:solidFill>
                  <a:srgbClr val="C00000"/>
                </a:solidFill>
              </a:rPr>
              <a:t>activation</a:t>
            </a:r>
            <a:r>
              <a:rPr lang="de-DE" dirty="0">
                <a:solidFill>
                  <a:srgbClr val="C00000"/>
                </a:solidFill>
              </a:rPr>
              <a:t>='</a:t>
            </a:r>
            <a:r>
              <a:rPr lang="de-DE" dirty="0" err="1">
                <a:solidFill>
                  <a:srgbClr val="C00000"/>
                </a:solidFill>
              </a:rPr>
              <a:t>relu</a:t>
            </a:r>
            <a:r>
              <a:rPr lang="de-DE" dirty="0">
                <a:solidFill>
                  <a:srgbClr val="C00000"/>
                </a:solidFill>
              </a:rPr>
              <a:t>‘))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45296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5C982C-EA70-4335-AC8D-EA66EA9AE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2"/>
            <a:ext cx="5852172" cy="43891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907F23-A777-40B3-88A8-C40E731CD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5" y="2134313"/>
            <a:ext cx="5852172" cy="43891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733780" y="176498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685010" y="177152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199091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733780" y="176498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685010" y="177152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3A997B-5BD4-45B8-AEC1-2A1E891C9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40860"/>
            <a:ext cx="5852172" cy="43891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354EA68-26D1-4A1D-8686-C45679C3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6" y="21343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733780" y="176498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685010" y="177152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6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827C94-CC47-4B3E-A373-F7B33FA2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3"/>
            <a:ext cx="5852172" cy="4389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208D1F-517C-4669-8C75-55D990077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6" y="22086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733780" y="176498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685010" y="177152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6C7BDA-FEFE-495F-890B-9244BE0D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3"/>
            <a:ext cx="5852172" cy="43891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DB6FCA-5098-49E0-AF1F-654E5BC88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6" y="213431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733780" y="176498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9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685010" y="177152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10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EC227E-CB4B-4CA5-9BAC-635EA58F3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1"/>
            <a:ext cx="5852172" cy="4389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9FCC5-4658-4E56-A9D0-1F3B2D8CB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96" y="213431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1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3328D4-782D-40C4-B3E9-D6475AA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Bilderformat 1200 x 40 x 3 (w x h x c)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Labels 1-12 (Schriftarten)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2B26CD6-4804-40DE-90B0-394FC7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1267"/>
            <a:ext cx="10515600" cy="3505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B3D2F1-CD1D-4F6A-AC1A-E63EDFE0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330"/>
            <a:ext cx="11430000" cy="381000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36C0F874-EDF9-45BB-B671-BE32E5ADA558}"/>
              </a:ext>
            </a:extLst>
          </p:cNvPr>
          <p:cNvSpPr txBox="1">
            <a:spLocks/>
          </p:cNvSpPr>
          <p:nvPr/>
        </p:nvSpPr>
        <p:spPr>
          <a:xfrm>
            <a:off x="838200" y="4522351"/>
            <a:ext cx="6858000" cy="2156619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dirty="0"/>
              <a:t>Arial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Calibri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Canterbury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Comic_san_ms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Courier_new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Forte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Jokerman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Monofont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Times_new_roman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Times_new_romance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Unispace_rg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Waltograph_ui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14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94161-877F-4FF7-8A85-6420E089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 verhalten sich Sprunghaft</a:t>
            </a:r>
          </a:p>
          <a:p>
            <a:r>
              <a:rPr lang="de-DE" dirty="0"/>
              <a:t>Nicht jedes Netz ist für jede Aufgabe geeignet</a:t>
            </a:r>
          </a:p>
          <a:p>
            <a:r>
              <a:rPr lang="de-DE" dirty="0"/>
              <a:t>Kleine Änderungen haben große Auswirkungen</a:t>
            </a:r>
          </a:p>
          <a:p>
            <a:r>
              <a:rPr lang="de-DE" dirty="0"/>
              <a:t>Manchmal ist der Zufall entscheidend</a:t>
            </a:r>
          </a:p>
          <a:p>
            <a:r>
              <a:rPr lang="de-DE" dirty="0"/>
              <a:t>Die Genauigkeit steigt schnell oder </a:t>
            </a:r>
            <a:r>
              <a:rPr lang="de-DE"/>
              <a:t>gar nicht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06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99761A-FB09-49EE-BD9B-DFADA430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0" y="1843892"/>
            <a:ext cx="11227459" cy="43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4C6F59D-5BD8-47EF-A888-1C5914A74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511387"/>
              </p:ext>
            </p:extLst>
          </p:nvPr>
        </p:nvGraphicFramePr>
        <p:xfrm>
          <a:off x="416170" y="1690688"/>
          <a:ext cx="3706837" cy="4245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4EB9E08F-D95C-4884-8C86-EFDB4A92E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190953"/>
              </p:ext>
            </p:extLst>
          </p:nvPr>
        </p:nvGraphicFramePr>
        <p:xfrm>
          <a:off x="4242581" y="1690688"/>
          <a:ext cx="3706837" cy="427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A3E399B-D1E0-4EDC-8684-9059D5730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690791"/>
              </p:ext>
            </p:extLst>
          </p:nvPr>
        </p:nvGraphicFramePr>
        <p:xfrm>
          <a:off x="8068993" y="1690688"/>
          <a:ext cx="3706837" cy="427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19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3759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4, 4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93582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7, 7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1721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9, 9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6156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 – Model 5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rgbClr val="C00000"/>
                </a:solidFill>
              </a:rPr>
              <a:t>4, 4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‘))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(MaxPooling2D(</a:t>
            </a:r>
            <a:r>
              <a:rPr lang="de-DE" dirty="0" err="1">
                <a:solidFill>
                  <a:srgbClr val="C00000"/>
                </a:solidFill>
              </a:rPr>
              <a:t>pool_size</a:t>
            </a:r>
            <a:r>
              <a:rPr lang="de-DE" dirty="0">
                <a:solidFill>
                  <a:srgbClr val="C00000"/>
                </a:solidFill>
              </a:rPr>
              <a:t>=(2, 2)))</a:t>
            </a:r>
          </a:p>
          <a:p>
            <a:r>
              <a:rPr lang="de-DE" dirty="0">
                <a:solidFill>
                  <a:srgbClr val="C00000"/>
                </a:solidFill>
              </a:rPr>
              <a:t>#</a:t>
            </a:r>
            <a:r>
              <a:rPr lang="de-DE" dirty="0" err="1">
                <a:solidFill>
                  <a:srgbClr val="C00000"/>
                </a:solidFill>
              </a:rPr>
              <a:t>model.add</a:t>
            </a:r>
            <a:r>
              <a:rPr lang="de-DE" dirty="0">
                <a:solidFill>
                  <a:srgbClr val="C00000"/>
                </a:solidFill>
              </a:rPr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3495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Microsoft Office PowerPoint</Application>
  <PresentationFormat>Breitbild</PresentationFormat>
  <Paragraphs>206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Schriftartenerkennung mit CNN</vt:lpstr>
      <vt:lpstr>Schriftartenerkennung mit CNN</vt:lpstr>
      <vt:lpstr>Schriftartenerkennung mit CNN</vt:lpstr>
      <vt:lpstr>Schriftartenerkennung mit CNN</vt:lpstr>
      <vt:lpstr>Schriftartenerkennung mit CNN – Model 1</vt:lpstr>
      <vt:lpstr>Schriftartenerkennung mit CNN – Model 2</vt:lpstr>
      <vt:lpstr>Schriftartenerkennung mit CNN – Model 3</vt:lpstr>
      <vt:lpstr>Schriftartenerkennung mit CNN – Model 4</vt:lpstr>
      <vt:lpstr>Schriftartenerkennung mit CNN – Model 5</vt:lpstr>
      <vt:lpstr>Schriftartenerkennung mit CNN – Model 6</vt:lpstr>
      <vt:lpstr>Schriftartenerkennung mit CNN – Model 7</vt:lpstr>
      <vt:lpstr>Schriftartenerkennung mit CNN – Model 8</vt:lpstr>
      <vt:lpstr>Schriftartenerkennung mit CNN – Model 9</vt:lpstr>
      <vt:lpstr>Schriftartenerkennung mit CNN – Model 10</vt:lpstr>
      <vt:lpstr>Schriftartenerkennung mit CNN</vt:lpstr>
      <vt:lpstr>Schriftartenerkennung mit CNN</vt:lpstr>
      <vt:lpstr>Schriftartenerkennung mit CNN</vt:lpstr>
      <vt:lpstr>Schriftartenerkennung mit CNN</vt:lpstr>
      <vt:lpstr>Schriftartenerkennung mit CNN</vt:lpstr>
      <vt:lpstr>Schriftartenerkennung mit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Schriftartenerkennung mit CNN</dc:title>
  <dc:creator>Alex</dc:creator>
  <cp:lastModifiedBy>Alex</cp:lastModifiedBy>
  <cp:revision>17</cp:revision>
  <dcterms:created xsi:type="dcterms:W3CDTF">2017-06-20T13:34:58Z</dcterms:created>
  <dcterms:modified xsi:type="dcterms:W3CDTF">2017-06-20T19:30:58Z</dcterms:modified>
</cp:coreProperties>
</file>