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2"/>
  </p:notesMasterIdLst>
  <p:sldIdLst>
    <p:sldId id="401" r:id="rId5"/>
    <p:sldId id="414" r:id="rId6"/>
    <p:sldId id="415" r:id="rId7"/>
    <p:sldId id="417" r:id="rId8"/>
    <p:sldId id="418" r:id="rId9"/>
    <p:sldId id="416" r:id="rId10"/>
    <p:sldId id="4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99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1" autoAdjust="0"/>
    <p:restoredTop sz="78824" autoAdjust="0"/>
  </p:normalViewPr>
  <p:slideViewPr>
    <p:cSldViewPr snapToGrid="0">
      <p:cViewPr varScale="1">
        <p:scale>
          <a:sx n="65" d="100"/>
          <a:sy n="65" d="100"/>
        </p:scale>
        <p:origin x="734" y="43"/>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 do whatever</a:t>
            </a:r>
          </a:p>
        </p:txBody>
      </p:sp>
      <p:sp>
        <p:nvSpPr>
          <p:cNvPr id="4" name="Slide Number Placeholder 3"/>
          <p:cNvSpPr>
            <a:spLocks noGrp="1"/>
          </p:cNvSpPr>
          <p:nvPr>
            <p:ph type="sldNum" sz="quarter" idx="5"/>
          </p:nvPr>
        </p:nvSpPr>
        <p:spPr/>
        <p:txBody>
          <a:bodyPr/>
          <a:lstStyle/>
          <a:p>
            <a:fld id="{0D0EDF81-139F-488C-872B-4720FBA6BF98}" type="slidenum">
              <a:rPr lang="en-US" smtClean="0"/>
              <a:t>1</a:t>
            </a:fld>
            <a:endParaRPr lang="en-US" dirty="0"/>
          </a:p>
        </p:txBody>
      </p:sp>
    </p:spTree>
    <p:extLst>
      <p:ext uri="{BB962C8B-B14F-4D97-AF65-F5344CB8AC3E}">
        <p14:creationId xmlns:p14="http://schemas.microsoft.com/office/powerpoint/2010/main" val="342919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all know the problem: save an egg from a fall without the surface cracking or breaking.</a:t>
            </a:r>
          </a:p>
          <a:p>
            <a:r>
              <a:rPr lang="en-US" dirty="0"/>
              <a:t>To do this, we decided to maximize the impact time and try to direct the impact force away from the egg itself.</a:t>
            </a:r>
          </a:p>
        </p:txBody>
      </p:sp>
      <p:sp>
        <p:nvSpPr>
          <p:cNvPr id="4" name="Slide Number Placeholder 3"/>
          <p:cNvSpPr>
            <a:spLocks noGrp="1"/>
          </p:cNvSpPr>
          <p:nvPr>
            <p:ph type="sldNum" sz="quarter" idx="5"/>
          </p:nvPr>
        </p:nvSpPr>
        <p:spPr/>
        <p:txBody>
          <a:bodyPr/>
          <a:lstStyle/>
          <a:p>
            <a:fld id="{0D0EDF81-139F-488C-872B-4720FBA6BF98}" type="slidenum">
              <a:rPr lang="en-US" smtClean="0"/>
              <a:t>2</a:t>
            </a:fld>
            <a:endParaRPr lang="en-US" dirty="0"/>
          </a:p>
        </p:txBody>
      </p:sp>
    </p:spTree>
    <p:extLst>
      <p:ext uri="{BB962C8B-B14F-4D97-AF65-F5344CB8AC3E}">
        <p14:creationId xmlns:p14="http://schemas.microsoft.com/office/powerpoint/2010/main" val="79436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a few challenges.</a:t>
            </a:r>
          </a:p>
          <a:p>
            <a:endParaRPr lang="en-US" dirty="0"/>
          </a:p>
          <a:p>
            <a:r>
              <a:rPr lang="en-US" dirty="0"/>
              <a:t>First, every piece that you add to your structure trades off mass for cushioning, this added momentum has to be dealt with somehow.</a:t>
            </a:r>
          </a:p>
          <a:p>
            <a:r>
              <a:rPr lang="en-US" dirty="0"/>
              <a:t>Second, none of the materials were allowed to be glued to the egg, rubber banding to the egg was allowed but the force of the tension complicated things.</a:t>
            </a:r>
          </a:p>
          <a:p>
            <a:r>
              <a:rPr lang="en-US" dirty="0"/>
              <a:t>And the biggest challenge, we couldn’t test our structure before the drop day.</a:t>
            </a:r>
          </a:p>
        </p:txBody>
      </p:sp>
      <p:sp>
        <p:nvSpPr>
          <p:cNvPr id="4" name="Slide Number Placeholder 3"/>
          <p:cNvSpPr>
            <a:spLocks noGrp="1"/>
          </p:cNvSpPr>
          <p:nvPr>
            <p:ph type="sldNum" sz="quarter" idx="5"/>
          </p:nvPr>
        </p:nvSpPr>
        <p:spPr/>
        <p:txBody>
          <a:bodyPr/>
          <a:lstStyle/>
          <a:p>
            <a:fld id="{0D0EDF81-139F-488C-872B-4720FBA6BF98}" type="slidenum">
              <a:rPr lang="en-US" smtClean="0"/>
              <a:t>3</a:t>
            </a:fld>
            <a:endParaRPr lang="en-US" dirty="0"/>
          </a:p>
        </p:txBody>
      </p:sp>
    </p:spTree>
    <p:extLst>
      <p:ext uri="{BB962C8B-B14F-4D97-AF65-F5344CB8AC3E}">
        <p14:creationId xmlns:p14="http://schemas.microsoft.com/office/powerpoint/2010/main" val="18004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17/06/relationships/model3d" Target="../media/model3d2.glb"/><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microsoft.com/office/2017/06/relationships/model3d" Target="../media/model3d1.glb"/><Relationship Id="rId1" Type="http://schemas.openxmlformats.org/officeDocument/2006/relationships/slideLayout" Target="../slideLayouts/slideLayout1.xml"/><Relationship Id="rId6" Type="http://schemas.microsoft.com/office/2017/06/relationships/model3d" Target="../media/model3d3.glb"/><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microsoft.com/office/2017/06/relationships/model3d" Target="../media/model3d3.glb"/><Relationship Id="rId1" Type="http://schemas.openxmlformats.org/officeDocument/2006/relationships/slideLayout" Target="../slideLayouts/slideLayout1.xml"/><Relationship Id="rId6" Type="http://schemas.microsoft.com/office/2017/06/relationships/model3d" Target="../media/model3d4.glb"/><Relationship Id="rId5" Type="http://schemas.openxmlformats.org/officeDocument/2006/relationships/image" Target="../media/image10.png"/><Relationship Id="rId4" Type="http://schemas.microsoft.com/office/2017/06/relationships/model3d" Target="../media/model3d1.glb"/></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7/06/relationships/model3d" Target="../media/model3d1.glb"/><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17/06/relationships/model3d" Target="../media/model3d5.glb"/></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7/06/relationships/model3d" Target="../media/model3d6.glb"/><Relationship Id="rId1" Type="http://schemas.openxmlformats.org/officeDocument/2006/relationships/slideLayout" Target="../slideLayouts/slideLayout6.xml"/><Relationship Id="rId5" Type="http://schemas.openxmlformats.org/officeDocument/2006/relationships/image" Target="../media/image15.png"/><Relationship Id="rId4" Type="http://schemas.microsoft.com/office/2017/06/relationships/model3d" Target="../media/model3d7.glb"/></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descr="Tag=AccentColor&#10;Flavor=Light&#10;Target=Fill">
            <a:extLst>
              <a:ext uri="{FF2B5EF4-FFF2-40B4-BE49-F238E27FC236}">
                <a16:creationId xmlns:a16="http://schemas.microsoft.com/office/drawing/2014/main" id="{A3F996D5-FC05-23D2-892B-133D5426FF92}"/>
              </a:ext>
            </a:extLst>
          </p:cNvPr>
          <p:cNvSpPr/>
          <p:nvPr/>
        </p:nvSpPr>
        <p:spPr>
          <a:xfrm>
            <a:off x="0"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252663" y="1673352"/>
            <a:ext cx="6276153" cy="3511296"/>
          </a:xfrm>
        </p:spPr>
        <p:txBody>
          <a:bodyPr/>
          <a:lstStyle/>
          <a:p>
            <a:r>
              <a:rPr lang="en-US" dirty="0"/>
              <a:t>EGG DROP LAB</a:t>
            </a:r>
          </a:p>
        </p:txBody>
      </p:sp>
      <p:sp>
        <p:nvSpPr>
          <p:cNvPr id="15" name="Slide Number Placeholder 13">
            <a:extLst>
              <a:ext uri="{FF2B5EF4-FFF2-40B4-BE49-F238E27FC236}">
                <a16:creationId xmlns:a16="http://schemas.microsoft.com/office/drawing/2014/main" id="{320E5534-15CB-7305-6189-81609CE3F760}"/>
              </a:ext>
            </a:extLst>
          </p:cNvPr>
          <p:cNvSpPr txBox="1">
            <a:spLocks/>
          </p:cNvSpPr>
          <p:nvPr/>
        </p:nvSpPr>
        <p:spPr>
          <a:xfrm>
            <a:off x="8610600" y="1311208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1</a:t>
            </a:fld>
            <a:endParaRPr lang="en-US" dirty="0"/>
          </a:p>
        </p:txBody>
      </p:sp>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8ADE71C5-FA8B-A336-6426-E67F045E13F5}"/>
                  </a:ext>
                </a:extLst>
              </p:cNvPr>
              <p:cNvGraphicFramePr>
                <a:graphicFrameLocks noChangeAspect="1"/>
              </p:cNvGraphicFramePr>
              <p:nvPr>
                <p:extLst>
                  <p:ext uri="{D42A27DB-BD31-4B8C-83A1-F6EECF244321}">
                    <p14:modId xmlns:p14="http://schemas.microsoft.com/office/powerpoint/2010/main" val="144891582"/>
                  </p:ext>
                </p:extLst>
              </p:nvPr>
            </p:nvGraphicFramePr>
            <p:xfrm>
              <a:off x="9308682" y="2798344"/>
              <a:ext cx="1033702" cy="1261308"/>
            </p:xfrm>
            <a:graphic>
              <a:graphicData uri="http://schemas.microsoft.com/office/drawing/2017/model3d">
                <am3d:model3d r:embed="rId3">
                  <am3d:spPr>
                    <a:xfrm>
                      <a:off x="0" y="0"/>
                      <a:ext cx="1033702" cy="1261308"/>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4397143" ay="240024" az="-784764"/>
                    <am3d:postTrans dx="0" dy="0" dz="0"/>
                  </am3d:trans>
                  <am3d:raster rName="Office3DRenderer" rVer="16.0.8326">
                    <am3d:blip r:embed="rId4"/>
                  </am3d:raster>
                  <am3d:objViewport viewportSz="184928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8ADE71C5-FA8B-A336-6426-E67F045E13F5}"/>
                  </a:ext>
                </a:extLst>
              </p:cNvPr>
              <p:cNvPicPr>
                <a:picLocks noGrp="1" noRot="1" noChangeAspect="1" noMove="1" noResize="1" noEditPoints="1" noAdjustHandles="1" noChangeArrowheads="1" noChangeShapeType="1" noCrop="1"/>
              </p:cNvPicPr>
              <p:nvPr/>
            </p:nvPicPr>
            <p:blipFill>
              <a:blip r:embed="rId4"/>
              <a:stretch>
                <a:fillRect/>
              </a:stretch>
            </p:blipFill>
            <p:spPr>
              <a:xfrm>
                <a:off x="9308682" y="2798344"/>
                <a:ext cx="1033702" cy="126130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7" name="3D Model 6">
                <a:extLst>
                  <a:ext uri="{FF2B5EF4-FFF2-40B4-BE49-F238E27FC236}">
                    <a16:creationId xmlns:a16="http://schemas.microsoft.com/office/drawing/2014/main" id="{B3F1C087-D0C6-F633-1A18-DC5C4F037BFA}"/>
                  </a:ext>
                </a:extLst>
              </p:cNvPr>
              <p:cNvGraphicFramePr>
                <a:graphicFrameLocks noChangeAspect="1"/>
              </p:cNvGraphicFramePr>
              <p:nvPr>
                <p:extLst>
                  <p:ext uri="{D42A27DB-BD31-4B8C-83A1-F6EECF244321}">
                    <p14:modId xmlns:p14="http://schemas.microsoft.com/office/powerpoint/2010/main" val="2134989587"/>
                  </p:ext>
                </p:extLst>
              </p:nvPr>
            </p:nvGraphicFramePr>
            <p:xfrm>
              <a:off x="7824084" y="1459052"/>
              <a:ext cx="2969196" cy="3939895"/>
            </p:xfrm>
            <a:graphic>
              <a:graphicData uri="http://schemas.microsoft.com/office/drawing/2017/model3d">
                <am3d:model3d r:embed="rId5">
                  <am3d:spPr>
                    <a:xfrm>
                      <a:off x="0" y="0"/>
                      <a:ext cx="2969196" cy="3939895"/>
                    </a:xfrm>
                    <a:prstGeom prst="rect">
                      <a:avLst/>
                    </a:prstGeom>
                  </am3d:spPr>
                  <am3d:camera>
                    <am3d:pos x="0" y="0" z="67370412"/>
                    <am3d:up dx="0" dy="36000000" dz="0"/>
                    <am3d:lookAt x="0" y="0" z="0"/>
                    <am3d:perspective fov="2700000"/>
                  </am3d:camera>
                  <am3d:trans>
                    <am3d:meterPerModelUnit n="262659" d="1000000"/>
                    <am3d:preTrans dx="56765" dy="353618" dz="1590307"/>
                    <am3d:scale>
                      <am3d:sx n="1000000" d="1000000"/>
                      <am3d:sy n="1000000" d="1000000"/>
                      <am3d:sz n="1000000" d="1000000"/>
                    </am3d:scale>
                    <am3d:rot ax="395332" ay="-2730684" az="-282640"/>
                    <am3d:postTrans dx="0" dy="0" dz="0"/>
                  </am3d:trans>
                  <am3d:raster rName="Office3DRenderer" rVer="16.0.8326">
                    <am3d:blip r:embed="rId6"/>
                  </am3d:raster>
                  <am3d:objViewport viewportSz="52341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a:extLst>
                  <a:ext uri="{FF2B5EF4-FFF2-40B4-BE49-F238E27FC236}">
                    <a16:creationId xmlns:a16="http://schemas.microsoft.com/office/drawing/2014/main" id="{B3F1C087-D0C6-F633-1A18-DC5C4F037BFA}"/>
                  </a:ext>
                </a:extLst>
              </p:cNvPr>
              <p:cNvPicPr>
                <a:picLocks noGrp="1" noRot="1" noChangeAspect="1" noMove="1" noResize="1" noEditPoints="1" noAdjustHandles="1" noChangeArrowheads="1" noChangeShapeType="1" noCrop="1"/>
              </p:cNvPicPr>
              <p:nvPr/>
            </p:nvPicPr>
            <p:blipFill>
              <a:blip r:embed="rId6"/>
              <a:stretch>
                <a:fillRect/>
              </a:stretch>
            </p:blipFill>
            <p:spPr>
              <a:xfrm>
                <a:off x="7824084" y="1459052"/>
                <a:ext cx="2969196" cy="3939895"/>
              </a:xfrm>
              <a:prstGeom prst="rect">
                <a:avLst/>
              </a:prstGeom>
            </p:spPr>
          </p:pic>
        </mc:Fallback>
      </mc:AlternateContent>
    </p:spTree>
    <p:extLst>
      <p:ext uri="{BB962C8B-B14F-4D97-AF65-F5344CB8AC3E}">
        <p14:creationId xmlns:p14="http://schemas.microsoft.com/office/powerpoint/2010/main" val="207476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100000" fill="hold" nodeType="afterEffect">
                                  <p:stCondLst>
                                    <p:cond delay="1500"/>
                                  </p:stCondLst>
                                  <p:childTnLst>
                                    <p:animMotion origin="layout" path="M 6.25E-7 -0.00023 C 0.022 0.01296 0.12018 -0.0081 0.15794 0.11644 C 0.18945 0.17477 0.09375 0.23079 0.08398 0.32639 C 0.07383 0.42176 0.08607 0.61065 0.07956 0.66435 " pathEditMode="relative" rAng="0" ptsTypes="AAAA">
                                      <p:cBhvr>
                                        <p:cTn id="6" dur="1250" fill="hold"/>
                                        <p:tgtEl>
                                          <p:spTgt spid="6"/>
                                        </p:tgtEl>
                                        <p:attrNameLst>
                                          <p:attrName>ppt_x</p:attrName>
                                          <p:attrName>ppt_y</p:attrName>
                                        </p:attrNameLst>
                                      </p:cBhvr>
                                      <p:rCtr x="8216" y="33218"/>
                                    </p:animMotion>
                                  </p:childTnLst>
                                </p:cTn>
                              </p:par>
                              <p:par>
                                <p:cTn id="7" presetID="37" presetClass="emph" presetSubtype="2" fill="hold" nodeType="withEffect">
                                  <p:stCondLst>
                                    <p:cond delay="1500"/>
                                  </p:stCondLst>
                                  <p:childTnLst>
                                    <p:animRot by="21600000">
                                      <p:cBhvr>
                                        <p:cTn id="8" dur="700" fill="hold"/>
                                        <p:tgtEl>
                                          <p:spTgt spid="6"/>
                                        </p:tgtEl>
                                        <p:attrNameLst>
                                          <p:attrName>3d.object.rotation.y</p:attrName>
                                        </p:attrNameLst>
                                      </p:cBhvr>
                                    </p:animRot>
                                  </p:childTnLst>
                                </p:cTn>
                              </p:par>
                              <p:par>
                                <p:cTn id="9" presetID="37" presetClass="emph" presetSubtype="4" fill="hold" nodeType="withEffect">
                                  <p:stCondLst>
                                    <p:cond delay="2200"/>
                                  </p:stCondLst>
                                  <p:childTnLst>
                                    <p:animRot by="-21600000">
                                      <p:cBhvr>
                                        <p:cTn id="10" dur="1000" fill="hold"/>
                                        <p:tgtEl>
                                          <p:spTgt spid="6"/>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64F70FDE-533D-9D5D-95FB-787F9ED415FD}"/>
                  </a:ext>
                </a:extLst>
              </p:cNvPr>
              <p:cNvGraphicFramePr>
                <a:graphicFrameLocks noChangeAspect="1"/>
              </p:cNvGraphicFramePr>
              <p:nvPr>
                <p:extLst>
                  <p:ext uri="{D42A27DB-BD31-4B8C-83A1-F6EECF244321}">
                    <p14:modId xmlns:p14="http://schemas.microsoft.com/office/powerpoint/2010/main" val="3718160700"/>
                  </p:ext>
                </p:extLst>
              </p:nvPr>
            </p:nvGraphicFramePr>
            <p:xfrm>
              <a:off x="9094034" y="-2633849"/>
              <a:ext cx="2259766" cy="1960954"/>
            </p:xfrm>
            <a:graphic>
              <a:graphicData uri="http://schemas.microsoft.com/office/drawing/2017/model3d">
                <am3d:model3d r:embed="rId3">
                  <am3d:spPr>
                    <a:xfrm>
                      <a:off x="0" y="0"/>
                      <a:ext cx="2259766" cy="1960954"/>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5983851" ay="-1357303" az="3958456"/>
                    <am3d:postTrans dx="0" dy="0" dz="0"/>
                  </am3d:trans>
                  <am3d:raster rName="Office3DRenderer" rVer="16.0.8326">
                    <am3d:blip r:embed="rId4"/>
                  </am3d:raster>
                  <am3d:objViewport viewportSz="34550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64F70FDE-533D-9D5D-95FB-787F9ED415FD}"/>
                  </a:ext>
                </a:extLst>
              </p:cNvPr>
              <p:cNvPicPr>
                <a:picLocks noGrp="1" noRot="1" noChangeAspect="1" noMove="1" noResize="1" noEditPoints="1" noAdjustHandles="1" noChangeArrowheads="1" noChangeShapeType="1" noCrop="1"/>
              </p:cNvPicPr>
              <p:nvPr/>
            </p:nvPicPr>
            <p:blipFill>
              <a:blip r:embed="rId4"/>
              <a:stretch>
                <a:fillRect/>
              </a:stretch>
            </p:blipFill>
            <p:spPr>
              <a:xfrm>
                <a:off x="9094034" y="-2633849"/>
                <a:ext cx="2259766" cy="1960954"/>
              </a:xfrm>
              <a:prstGeom prst="rect">
                <a:avLst/>
              </a:prstGeom>
            </p:spPr>
          </p:pic>
        </mc:Fallback>
      </mc:AlternateContent>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5" name="Title 9">
            <a:extLst>
              <a:ext uri="{FF2B5EF4-FFF2-40B4-BE49-F238E27FC236}">
                <a16:creationId xmlns:a16="http://schemas.microsoft.com/office/drawing/2014/main" id="{F6A072DB-D0BE-F439-3BFE-7E8A54E267CC}"/>
              </a:ext>
            </a:extLst>
          </p:cNvPr>
          <p:cNvSpPr txBox="1">
            <a:spLocks/>
          </p:cNvSpPr>
          <p:nvPr/>
        </p:nvSpPr>
        <p:spPr>
          <a:xfrm>
            <a:off x="1768928" y="2242457"/>
            <a:ext cx="3731849"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r>
              <a:rPr lang="en-US"/>
              <a:t>GOAL </a:t>
            </a:r>
            <a:endParaRPr lang="en-US" dirty="0"/>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6735763" y="712788"/>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Tasked with designing, building, and testing a structure that will allow a raw egg to fall on a hard surface without cracking or breaking, we decided to attempt to maximize the impact time and divert the force to minimize the instantaneous force applied to the egg while still maintaining the same impulse.</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2</a:t>
            </a:fld>
            <a:endParaRPr lang="en-US" dirty="0"/>
          </a:p>
        </p:txBody>
      </p:sp>
    </p:spTree>
    <p:extLst>
      <p:ext uri="{BB962C8B-B14F-4D97-AF65-F5344CB8AC3E}">
        <p14:creationId xmlns:p14="http://schemas.microsoft.com/office/powerpoint/2010/main" val="2484212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decel="50000" fill="hold" nodeType="withEffect">
                                  <p:stCondLst>
                                    <p:cond delay="0"/>
                                  </p:stCondLst>
                                  <p:childTnLst>
                                    <p:animRot by="43200000">
                                      <p:cBhvr>
                                        <p:cTn id="6" dur="2000" fill="hold"/>
                                        <p:tgtEl>
                                          <p:spTgt spid="2"/>
                                        </p:tgtEl>
                                        <p:attrNameLst>
                                          <p:attrName>3d.object.rotation.y</p:attrName>
                                        </p:attrNameLst>
                                      </p:cBhvr>
                                    </p:animRot>
                                  </p:childTnLst>
                                </p:cTn>
                              </p:par>
                              <p:par>
                                <p:cTn id="7" presetID="42" presetClass="path" presetSubtype="0" accel="50000" decel="50000" fill="hold" nodeType="withEffect">
                                  <p:stCondLst>
                                    <p:cond delay="0"/>
                                  </p:stCondLst>
                                  <p:childTnLst>
                                    <p:animMotion origin="layout" path="M -0.02877 -0.0588 L 0.01641 1.09884 " pathEditMode="relative" rAng="0" ptsTypes="AA">
                                      <p:cBhvr>
                                        <p:cTn id="8" dur="2000" fill="hold"/>
                                        <p:tgtEl>
                                          <p:spTgt spid="2"/>
                                        </p:tgtEl>
                                        <p:attrNameLst>
                                          <p:attrName>ppt_x</p:attrName>
                                          <p:attrName>ppt_y</p:attrName>
                                        </p:attrNameLst>
                                      </p:cBhvr>
                                      <p:rCtr x="2253" y="5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5841632"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5" name="Title 9">
            <a:extLst>
              <a:ext uri="{FF2B5EF4-FFF2-40B4-BE49-F238E27FC236}">
                <a16:creationId xmlns:a16="http://schemas.microsoft.com/office/drawing/2014/main" id="{F6A072DB-D0BE-F439-3BFE-7E8A54E267CC}"/>
              </a:ext>
            </a:extLst>
          </p:cNvPr>
          <p:cNvSpPr txBox="1">
            <a:spLocks/>
          </p:cNvSpPr>
          <p:nvPr/>
        </p:nvSpPr>
        <p:spPr>
          <a:xfrm>
            <a:off x="6638640" y="2242457"/>
            <a:ext cx="4913710"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pPr algn="ctr"/>
            <a:r>
              <a:rPr lang="en-US" sz="4000" dirty="0"/>
              <a:t>CHALLENGES </a:t>
            </a:r>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529626" y="712787"/>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t>As the structure increases in mass, the velocity at impact remains the same, but the momentum will increase; the mass of the whole system must be accounted for.</a:t>
            </a:r>
          </a:p>
          <a:p>
            <a:pPr marL="457200" indent="-457200">
              <a:buAutoNum type="arabicPeriod"/>
            </a:pPr>
            <a:r>
              <a:rPr lang="en-US" sz="2000" dirty="0"/>
              <a:t>Nothing can be attached directly to the egg through glue</a:t>
            </a:r>
          </a:p>
          <a:p>
            <a:pPr marL="457200" indent="-457200">
              <a:buAutoNum type="arabicPeriod"/>
            </a:pPr>
            <a:r>
              <a:rPr lang="en-US" sz="2000" dirty="0"/>
              <a:t>The structure cannot be tested prior to the drop</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3</a:t>
            </a:fld>
            <a:endParaRPr lang="en-US"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040FA789-4B78-9B4A-7707-4084611FB5AC}"/>
                  </a:ext>
                </a:extLst>
              </p:cNvPr>
              <p:cNvGraphicFramePr>
                <a:graphicFrameLocks noChangeAspect="1"/>
              </p:cNvGraphicFramePr>
              <p:nvPr>
                <p:extLst>
                  <p:ext uri="{D42A27DB-BD31-4B8C-83A1-F6EECF244321}">
                    <p14:modId xmlns:p14="http://schemas.microsoft.com/office/powerpoint/2010/main" val="2305936457"/>
                  </p:ext>
                </p:extLst>
              </p:nvPr>
            </p:nvGraphicFramePr>
            <p:xfrm>
              <a:off x="-3839640" y="4615543"/>
              <a:ext cx="3493141" cy="2636512"/>
            </p:xfrm>
            <a:graphic>
              <a:graphicData uri="http://schemas.microsoft.com/office/drawing/2017/model3d">
                <am3d:model3d r:embed="rId3">
                  <am3d:spPr>
                    <a:xfrm>
                      <a:off x="0" y="0"/>
                      <a:ext cx="3493141" cy="2636512"/>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1498383" ay="4506113" az="1453892"/>
                    <am3d:postTrans dx="0" dy="0" dz="0"/>
                  </am3d:trans>
                  <am3d:raster rName="Office3DRenderer" rVer="16.0.8326">
                    <am3d:blip r:embed="rId4"/>
                  </am3d:raster>
                  <am3d:objViewport viewportSz="52825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040FA789-4B78-9B4A-7707-4084611FB5AC}"/>
                  </a:ext>
                </a:extLst>
              </p:cNvPr>
              <p:cNvPicPr>
                <a:picLocks noGrp="1" noRot="1" noChangeAspect="1" noMove="1" noResize="1" noEditPoints="1" noAdjustHandles="1" noChangeArrowheads="1" noChangeShapeType="1" noCrop="1"/>
              </p:cNvPicPr>
              <p:nvPr/>
            </p:nvPicPr>
            <p:blipFill>
              <a:blip r:embed="rId4"/>
              <a:stretch>
                <a:fillRect/>
              </a:stretch>
            </p:blipFill>
            <p:spPr>
              <a:xfrm>
                <a:off x="-3839640" y="4615543"/>
                <a:ext cx="3493141" cy="2636512"/>
              </a:xfrm>
              <a:prstGeom prst="rect">
                <a:avLst/>
              </a:prstGeom>
            </p:spPr>
          </p:pic>
        </mc:Fallback>
      </mc:AlternateContent>
    </p:spTree>
    <p:extLst>
      <p:ext uri="{BB962C8B-B14F-4D97-AF65-F5344CB8AC3E}">
        <p14:creationId xmlns:p14="http://schemas.microsoft.com/office/powerpoint/2010/main" val="6345058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048" decel="50000" fill="hold" nodeType="withEffect">
                                  <p:stCondLst>
                                    <p:cond delay="0"/>
                                  </p:stCondLst>
                                  <p:childTnLst>
                                    <p:animRot by="-21600000">
                                      <p:cBhvr>
                                        <p:cTn id="6" dur="1500" fill="hold"/>
                                        <p:tgtEl>
                                          <p:spTgt spid="2"/>
                                        </p:tgtEl>
                                        <p:attrNameLst>
                                          <p:attrName>3d.view.rotation.z</p:attrName>
                                        </p:attrNameLst>
                                      </p:cBhvr>
                                    </p:animRot>
                                  </p:childTnLst>
                                </p:cTn>
                              </p:par>
                              <p:par>
                                <p:cTn id="7" presetID="37" presetClass="emph" presetSubtype="256" fill="hold" nodeType="withEffect">
                                  <p:stCondLst>
                                    <p:cond delay="0"/>
                                  </p:stCondLst>
                                  <p:childTnLst>
                                    <p:animRot by="-21600000">
                                      <p:cBhvr>
                                        <p:cTn id="8" dur="1500" fill="hold"/>
                                        <p:tgtEl>
                                          <p:spTgt spid="2"/>
                                        </p:tgtEl>
                                        <p:attrNameLst>
                                          <p:attrName>3d.view.rotation.y</p:attrName>
                                        </p:attrNameLst>
                                      </p:cBhvr>
                                    </p:animRot>
                                  </p:childTnLst>
                                </p:cTn>
                              </p:par>
                              <p:par>
                                <p:cTn id="9" presetID="44" presetClass="path" presetSubtype="0" fill="hold" nodeType="withEffect">
                                  <p:stCondLst>
                                    <p:cond delay="0"/>
                                  </p:stCondLst>
                                  <p:childTnLst>
                                    <p:animMotion origin="layout" path="M -0.3392 0.20092 L 0.22226 -0.35834 C 0.33893 -0.48426 0.51471 -0.55186 0.69908 -0.55186 C 0.90846 -0.55186 1.07669 -0.48426 1.19349 -0.35834 L 1.75546 0.20092 " pathEditMode="relative" rAng="0" ptsTypes="AAAAA">
                                      <p:cBhvr>
                                        <p:cTn id="10" dur="1500" fill="hold"/>
                                        <p:tgtEl>
                                          <p:spTgt spid="2"/>
                                        </p:tgtEl>
                                        <p:attrNameLst>
                                          <p:attrName>ppt_x</p:attrName>
                                          <p:attrName>ppt_y</p:attrName>
                                        </p:attrNameLst>
                                      </p:cBhvr>
                                      <p:rCtr x="104740" y="-3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5" name="Title 9">
            <a:extLst>
              <a:ext uri="{FF2B5EF4-FFF2-40B4-BE49-F238E27FC236}">
                <a16:creationId xmlns:a16="http://schemas.microsoft.com/office/drawing/2014/main" id="{F6A072DB-D0BE-F439-3BFE-7E8A54E267CC}"/>
              </a:ext>
            </a:extLst>
          </p:cNvPr>
          <p:cNvSpPr txBox="1">
            <a:spLocks/>
          </p:cNvSpPr>
          <p:nvPr/>
        </p:nvSpPr>
        <p:spPr>
          <a:xfrm>
            <a:off x="1768928" y="2242457"/>
            <a:ext cx="3731849"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r>
              <a:rPr lang="en-US" dirty="0"/>
              <a:t>DESIGN </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41032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4</a:t>
            </a:fld>
            <a:endParaRPr lang="en-US" dirty="0"/>
          </a:p>
        </p:txBody>
      </p:sp>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0BB3B85A-ED77-2D1A-EA6C-A2745F150808}"/>
                  </a:ext>
                </a:extLst>
              </p:cNvPr>
              <p:cNvGraphicFramePr>
                <a:graphicFrameLocks noChangeAspect="1"/>
              </p:cNvGraphicFramePr>
              <p:nvPr>
                <p:extLst>
                  <p:ext uri="{D42A27DB-BD31-4B8C-83A1-F6EECF244321}">
                    <p14:modId xmlns:p14="http://schemas.microsoft.com/office/powerpoint/2010/main" val="3759746450"/>
                  </p:ext>
                </p:extLst>
              </p:nvPr>
            </p:nvGraphicFramePr>
            <p:xfrm>
              <a:off x="6096000" y="-4509082"/>
              <a:ext cx="3875051" cy="4313019"/>
            </p:xfrm>
            <a:graphic>
              <a:graphicData uri="http://schemas.microsoft.com/office/drawing/2017/model3d">
                <am3d:model3d r:embed="rId2">
                  <am3d:spPr>
                    <a:xfrm>
                      <a:off x="0" y="0"/>
                      <a:ext cx="3875051" cy="4313019"/>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4017217" ay="619180" az="1370077"/>
                    <am3d:postTrans dx="0" dy="0" dz="0"/>
                  </am3d:trans>
                  <am3d:raster rName="Office3DRenderer" rVer="16.0.8326">
                    <am3d:blip r:embed="rId3"/>
                  </am3d:raster>
                  <am3d:objViewport viewportSz="707411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0BB3B85A-ED77-2D1A-EA6C-A2745F150808}"/>
                  </a:ext>
                </a:extLst>
              </p:cNvPr>
              <p:cNvPicPr>
                <a:picLocks noGrp="1" noRot="1" noChangeAspect="1" noMove="1" noResize="1" noEditPoints="1" noAdjustHandles="1" noChangeArrowheads="1" noChangeShapeType="1" noCrop="1"/>
              </p:cNvPicPr>
              <p:nvPr/>
            </p:nvPicPr>
            <p:blipFill>
              <a:blip r:embed="rId3"/>
              <a:stretch>
                <a:fillRect/>
              </a:stretch>
            </p:blipFill>
            <p:spPr>
              <a:xfrm>
                <a:off x="6096000" y="-4509082"/>
                <a:ext cx="3875051" cy="4313019"/>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9" name="3D Model 8">
                <a:extLst>
                  <a:ext uri="{FF2B5EF4-FFF2-40B4-BE49-F238E27FC236}">
                    <a16:creationId xmlns:a16="http://schemas.microsoft.com/office/drawing/2014/main" id="{2AD15B51-D201-B7EF-2A9C-15F93C083454}"/>
                  </a:ext>
                </a:extLst>
              </p:cNvPr>
              <p:cNvGraphicFramePr>
                <a:graphicFrameLocks noChangeAspect="1"/>
              </p:cNvGraphicFramePr>
              <p:nvPr>
                <p:extLst>
                  <p:ext uri="{D42A27DB-BD31-4B8C-83A1-F6EECF244321}">
                    <p14:modId xmlns:p14="http://schemas.microsoft.com/office/powerpoint/2010/main" val="422238625"/>
                  </p:ext>
                </p:extLst>
              </p:nvPr>
            </p:nvGraphicFramePr>
            <p:xfrm rot="16200000">
              <a:off x="-3550970" y="3385987"/>
              <a:ext cx="3370864" cy="3447042"/>
            </p:xfrm>
            <a:graphic>
              <a:graphicData uri="http://schemas.microsoft.com/office/drawing/2017/model3d">
                <am3d:model3d r:embed="rId2">
                  <am3d:spPr>
                    <a:xfrm rot="16200000">
                      <a:off x="0" y="0"/>
                      <a:ext cx="3370864" cy="3447042"/>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1055143" ay="826144" az="258838"/>
                    <am3d:postTrans dx="0" dy="0" dz="0"/>
                  </am3d:trans>
                  <am3d:raster rName="Office3DRenderer" rVer="16.0.8326">
                    <am3d:blip r:embed="rId4"/>
                  </am3d:raster>
                  <am3d:objViewport viewportSz="66655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a:extLst>
                  <a:ext uri="{FF2B5EF4-FFF2-40B4-BE49-F238E27FC236}">
                    <a16:creationId xmlns:a16="http://schemas.microsoft.com/office/drawing/2014/main" id="{2AD15B51-D201-B7EF-2A9C-15F93C083454}"/>
                  </a:ext>
                </a:extLst>
              </p:cNvPr>
              <p:cNvPicPr>
                <a:picLocks noGrp="1" noRot="1" noChangeAspect="1" noMove="1" noResize="1" noEditPoints="1" noAdjustHandles="1" noChangeArrowheads="1" noChangeShapeType="1" noCrop="1"/>
              </p:cNvPicPr>
              <p:nvPr/>
            </p:nvPicPr>
            <p:blipFill>
              <a:blip r:embed="rId4"/>
              <a:stretch>
                <a:fillRect/>
              </a:stretch>
            </p:blipFill>
            <p:spPr>
              <a:xfrm rot="16200000">
                <a:off x="-3550970" y="3385987"/>
                <a:ext cx="3370864" cy="3447042"/>
              </a:xfrm>
              <a:prstGeom prst="rect">
                <a:avLst/>
              </a:prstGeom>
            </p:spPr>
          </p:pic>
        </mc:Fallback>
      </mc:AlternateContent>
      <p:pic>
        <p:nvPicPr>
          <p:cNvPr id="8" name="Picture 7" descr="A picture containing table, indoor&#10;&#10;Description automatically generated">
            <a:extLst>
              <a:ext uri="{FF2B5EF4-FFF2-40B4-BE49-F238E27FC236}">
                <a16:creationId xmlns:a16="http://schemas.microsoft.com/office/drawing/2014/main" id="{29DC28F0-F960-9A9F-2CED-142A779A5E74}"/>
              </a:ext>
            </a:extLst>
          </p:cNvPr>
          <p:cNvPicPr>
            <a:picLocks noChangeAspect="1"/>
          </p:cNvPicPr>
          <p:nvPr/>
        </p:nvPicPr>
        <p:blipFill rotWithShape="1">
          <a:blip r:embed="rId5"/>
          <a:srcRect l="3260" t="3248" b="14017"/>
          <a:stretch/>
        </p:blipFill>
        <p:spPr>
          <a:xfrm>
            <a:off x="7294404" y="592015"/>
            <a:ext cx="3731849" cy="5673970"/>
          </a:xfrm>
          <a:prstGeom prst="rect">
            <a:avLst/>
          </a:prstGeom>
        </p:spPr>
      </p:pic>
      <mc:AlternateContent xmlns:mc="http://schemas.openxmlformats.org/markup-compatibility/2006">
        <mc:Choice xmlns:am3d="http://schemas.microsoft.com/office/drawing/2017/model3d" Requires="am3d">
          <p:graphicFrame>
            <p:nvGraphicFramePr>
              <p:cNvPr id="12" name="3D Model 11">
                <a:extLst>
                  <a:ext uri="{FF2B5EF4-FFF2-40B4-BE49-F238E27FC236}">
                    <a16:creationId xmlns:a16="http://schemas.microsoft.com/office/drawing/2014/main" id="{FFEA6B29-4330-5EF9-00A8-DBCE55FA0DA0}"/>
                  </a:ext>
                </a:extLst>
              </p:cNvPr>
              <p:cNvGraphicFramePr>
                <a:graphicFrameLocks noChangeAspect="1"/>
              </p:cNvGraphicFramePr>
              <p:nvPr>
                <p:extLst>
                  <p:ext uri="{D42A27DB-BD31-4B8C-83A1-F6EECF244321}">
                    <p14:modId xmlns:p14="http://schemas.microsoft.com/office/powerpoint/2010/main" val="1037395558"/>
                  </p:ext>
                </p:extLst>
              </p:nvPr>
            </p:nvGraphicFramePr>
            <p:xfrm>
              <a:off x="9982199" y="4618089"/>
              <a:ext cx="2214133" cy="2239910"/>
            </p:xfrm>
            <a:graphic>
              <a:graphicData uri="http://schemas.microsoft.com/office/drawing/2017/model3d">
                <am3d:model3d r:embed="rId6">
                  <am3d:spPr>
                    <a:xfrm>
                      <a:off x="0" y="0"/>
                      <a:ext cx="2214133" cy="2239910"/>
                    </a:xfrm>
                    <a:prstGeom prst="rect">
                      <a:avLst/>
                    </a:prstGeom>
                  </am3d:spPr>
                  <am3d:camera>
                    <am3d:pos x="0" y="0" z="67370412"/>
                    <am3d:up dx="0" dy="36000000" dz="0"/>
                    <am3d:lookAt x="0" y="0" z="0"/>
                    <am3d:perspective fov="2700000"/>
                  </am3d:camera>
                  <am3d:trans>
                    <am3d:meterPerModelUnit n="262659" d="1000000"/>
                    <am3d:preTrans dx="56765" dy="353618" dz="1590307"/>
                    <am3d:scale>
                      <am3d:sx n="1000000" d="1000000"/>
                      <am3d:sy n="1000000" d="1000000"/>
                      <am3d:sz n="1000000" d="1000000"/>
                    </am3d:scale>
                    <am3d:rot ax="1727737" ay="-3655646" az="-1539569"/>
                    <am3d:postTrans dx="0" dy="0" dz="0"/>
                  </am3d:trans>
                  <am3d:raster rName="Office3DRenderer" rVer="16.0.8326">
                    <am3d:blip r:embed="rId7"/>
                  </am3d:raster>
                  <am3d:objViewport viewportSz="324042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Model 11">
                <a:extLst>
                  <a:ext uri="{FF2B5EF4-FFF2-40B4-BE49-F238E27FC236}">
                    <a16:creationId xmlns:a16="http://schemas.microsoft.com/office/drawing/2014/main" id="{FFEA6B29-4330-5EF9-00A8-DBCE55FA0DA0}"/>
                  </a:ext>
                </a:extLst>
              </p:cNvPr>
              <p:cNvPicPr>
                <a:picLocks noGrp="1" noRot="1" noChangeAspect="1" noMove="1" noResize="1" noEditPoints="1" noAdjustHandles="1" noChangeArrowheads="1" noChangeShapeType="1" noCrop="1"/>
              </p:cNvPicPr>
              <p:nvPr/>
            </p:nvPicPr>
            <p:blipFill>
              <a:blip r:embed="rId7"/>
              <a:stretch>
                <a:fillRect/>
              </a:stretch>
            </p:blipFill>
            <p:spPr>
              <a:xfrm>
                <a:off x="9982199" y="4618089"/>
                <a:ext cx="2214133" cy="2239910"/>
              </a:xfrm>
              <a:prstGeom prst="rect">
                <a:avLst/>
              </a:prstGeom>
            </p:spPr>
          </p:pic>
        </mc:Fallback>
      </mc:AlternateContent>
    </p:spTree>
    <p:extLst>
      <p:ext uri="{BB962C8B-B14F-4D97-AF65-F5344CB8AC3E}">
        <p14:creationId xmlns:p14="http://schemas.microsoft.com/office/powerpoint/2010/main" val="20436626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autoRev="1" fill="hold" nodeType="withEffect">
                                  <p:stCondLst>
                                    <p:cond delay="0"/>
                                  </p:stCondLst>
                                  <p:childTnLst>
                                    <p:animMotion origin="layout" path="M 0 0 L 0 0.25 E" pathEditMode="relative" ptsTypes="">
                                      <p:cBhvr>
                                        <p:cTn id="6" dur="1000" fill="hold"/>
                                        <p:tgtEl>
                                          <p:spTgt spid="6"/>
                                        </p:tgtEl>
                                        <p:attrNameLst>
                                          <p:attrName>ppt_x</p:attrName>
                                          <p:attrName>ppt_y</p:attrName>
                                        </p:attrNameLst>
                                      </p:cBhvr>
                                    </p:animMotion>
                                  </p:childTnLst>
                                </p:cTn>
                              </p:par>
                            </p:childTnLst>
                          </p:cTn>
                        </p:par>
                        <p:par>
                          <p:cTn id="7" fill="hold">
                            <p:stCondLst>
                              <p:cond delay="2000"/>
                            </p:stCondLst>
                            <p:childTnLst>
                              <p:par>
                                <p:cTn id="8" presetID="37" presetClass="emph" presetSubtype="2048" fill="hold" nodeType="afterEffect">
                                  <p:stCondLst>
                                    <p:cond delay="0"/>
                                  </p:stCondLst>
                                  <p:childTnLst>
                                    <p:animRot by="-28800000">
                                      <p:cBhvr>
                                        <p:cTn id="9" dur="2000" fill="hold"/>
                                        <p:tgtEl>
                                          <p:spTgt spid="9"/>
                                        </p:tgtEl>
                                        <p:attrNameLst>
                                          <p:attrName>3d.view.rotation.z</p:attrName>
                                        </p:attrNameLst>
                                      </p:cBhvr>
                                    </p:animRot>
                                  </p:childTnLst>
                                </p:cTn>
                              </p:par>
                              <p:par>
                                <p:cTn id="10" presetID="63" presetClass="path" presetSubtype="0" fill="hold" nodeType="withEffect">
                                  <p:stCondLst>
                                    <p:cond delay="0"/>
                                  </p:stCondLst>
                                  <p:childTnLst>
                                    <p:animMotion origin="layout" path="M 4.79167E-6 2.59259E-6 L 1.34544 0.00254 " pathEditMode="relative" rAng="0" ptsTypes="AA">
                                      <p:cBhvr>
                                        <p:cTn id="11" dur="2000" fill="hold"/>
                                        <p:tgtEl>
                                          <p:spTgt spid="9"/>
                                        </p:tgtEl>
                                        <p:attrNameLst>
                                          <p:attrName>ppt_x</p:attrName>
                                          <p:attrName>ppt_y</p:attrName>
                                        </p:attrNameLst>
                                      </p:cBhvr>
                                      <p:rCtr x="67266" y="116"/>
                                    </p:animMotion>
                                  </p:childTnLst>
                                </p:cTn>
                              </p:par>
                              <p:par>
                                <p:cTn id="12" presetID="8" presetClass="emph" presetSubtype="0" fill="hold" nodeType="withEffect">
                                  <p:stCondLst>
                                    <p:cond delay="1300"/>
                                  </p:stCondLst>
                                  <p:childTnLst>
                                    <p:animRot by="43200000">
                                      <p:cBhvr>
                                        <p:cTn id="13" dur="1000" fill="hold"/>
                                        <p:tgtEl>
                                          <p:spTgt spid="12"/>
                                        </p:tgtEl>
                                        <p:attrNameLst>
                                          <p:attrName>r</p:attrName>
                                        </p:attrNameLst>
                                      </p:cBhvr>
                                    </p:animRot>
                                  </p:childTnLst>
                                </p:cTn>
                              </p:par>
                              <p:par>
                                <p:cTn id="14" presetID="44" presetClass="path" presetSubtype="0" fill="hold" nodeType="withEffect">
                                  <p:stCondLst>
                                    <p:cond delay="1300"/>
                                  </p:stCondLst>
                                  <p:childTnLst>
                                    <p:animMotion origin="layout" path="M 4.79167E-6 -4.07407E-6 C 0.0289 -0.08449 0.08164 -0.34791 0.17552 -0.29143 C 0.17734 -0.28588 0.27408 -0.2875 0.27434 -0.2875 " pathEditMode="relative" rAng="0" ptsTypes="AAA">
                                      <p:cBhvr>
                                        <p:cTn id="15" dur="200" fill="hold"/>
                                        <p:tgtEl>
                                          <p:spTgt spid="12"/>
                                        </p:tgtEl>
                                        <p:attrNameLst>
                                          <p:attrName>ppt_x</p:attrName>
                                          <p:attrName>ppt_y</p:attrName>
                                        </p:attrNameLst>
                                      </p:cBhvr>
                                      <p:rCtr x="13711" y="-1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5841632"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529626" y="712787"/>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Results information</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5</a:t>
            </a:fld>
            <a:endParaRPr lang="en-US"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D390E4DC-399A-E3FB-A0AA-9794963DF23F}"/>
                  </a:ext>
                </a:extLst>
              </p:cNvPr>
              <p:cNvGraphicFramePr>
                <a:graphicFrameLocks noChangeAspect="1"/>
              </p:cNvGraphicFramePr>
              <p:nvPr>
                <p:extLst>
                  <p:ext uri="{D42A27DB-BD31-4B8C-83A1-F6EECF244321}">
                    <p14:modId xmlns:p14="http://schemas.microsoft.com/office/powerpoint/2010/main" val="684595086"/>
                  </p:ext>
                </p:extLst>
              </p:nvPr>
            </p:nvGraphicFramePr>
            <p:xfrm>
              <a:off x="1761959" y="5651728"/>
              <a:ext cx="3150632" cy="1208854"/>
            </p:xfrm>
            <a:graphic>
              <a:graphicData uri="http://schemas.microsoft.com/office/drawing/2017/model3d">
                <am3d:model3d r:embed="rId2">
                  <am3d:spPr>
                    <a:xfrm>
                      <a:off x="0" y="0"/>
                      <a:ext cx="3150632" cy="1208854"/>
                    </a:xfrm>
                    <a:prstGeom prst="rect">
                      <a:avLst/>
                    </a:prstGeom>
                  </am3d:spPr>
                  <am3d:camera>
                    <am3d:pos x="0" y="0" z="67370412"/>
                    <am3d:up dx="0" dy="36000000" dz="0"/>
                    <am3d:lookAt x="0" y="0" z="0"/>
                    <am3d:perspective fov="2700000"/>
                  </am3d:camera>
                  <am3d:trans>
                    <am3d:meterPerModelUnit n="262659" d="1000000"/>
                    <am3d:preTrans dx="56765" dy="353618" dz="1590307"/>
                    <am3d:scale>
                      <am3d:sx n="1000000" d="1000000"/>
                      <am3d:sy n="1000000" d="1000000"/>
                      <am3d:sz n="1000000" d="1000000"/>
                    </am3d:scale>
                    <am3d:rot ax="5455371" ay="829077" az="-5168589"/>
                    <am3d:postTrans dx="0" dy="0" dz="0"/>
                  </am3d:trans>
                  <am3d:raster rName="Office3DRenderer" rVer="16.0.8326">
                    <am3d:blip r:embed="rId3"/>
                  </am3d:raster>
                  <am3d:objViewport viewportSz="393115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D390E4DC-399A-E3FB-A0AA-9794963DF23F}"/>
                  </a:ext>
                </a:extLst>
              </p:cNvPr>
              <p:cNvPicPr>
                <a:picLocks noGrp="1" noRot="1" noChangeAspect="1" noMove="1" noResize="1" noEditPoints="1" noAdjustHandles="1" noChangeArrowheads="1" noChangeShapeType="1" noCrop="1"/>
              </p:cNvPicPr>
              <p:nvPr/>
            </p:nvPicPr>
            <p:blipFill>
              <a:blip r:embed="rId3"/>
              <a:stretch>
                <a:fillRect/>
              </a:stretch>
            </p:blipFill>
            <p:spPr>
              <a:xfrm>
                <a:off x="1761959" y="5651728"/>
                <a:ext cx="3150632" cy="1208854"/>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1E416237-1441-8EFE-BBCD-69A4EC177C6C}"/>
                  </a:ext>
                </a:extLst>
              </p:cNvPr>
              <p:cNvGraphicFramePr>
                <a:graphicFrameLocks noChangeAspect="1"/>
              </p:cNvGraphicFramePr>
              <p:nvPr>
                <p:extLst>
                  <p:ext uri="{D42A27DB-BD31-4B8C-83A1-F6EECF244321}">
                    <p14:modId xmlns:p14="http://schemas.microsoft.com/office/powerpoint/2010/main" val="2857585375"/>
                  </p:ext>
                </p:extLst>
              </p:nvPr>
            </p:nvGraphicFramePr>
            <p:xfrm>
              <a:off x="5349385" y="1404523"/>
              <a:ext cx="4190855" cy="5391607"/>
            </p:xfrm>
            <a:graphic>
              <a:graphicData uri="http://schemas.microsoft.com/office/drawing/2017/model3d">
                <am3d:model3d r:embed="rId4">
                  <am3d:spPr>
                    <a:xfrm>
                      <a:off x="0" y="0"/>
                      <a:ext cx="4190855" cy="5391607"/>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5035944" ay="-24945" az="10565719"/>
                    <am3d:postTrans dx="0" dy="0" dz="0"/>
                  </am3d:trans>
                  <am3d:raster rName="Office3DRenderer" rVer="16.0.8326">
                    <am3d:blip r:embed="rId5"/>
                  </am3d:raster>
                  <am3d:objViewport viewportSz="8240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1E416237-1441-8EFE-BBCD-69A4EC177C6C}"/>
                  </a:ext>
                </a:extLst>
              </p:cNvPr>
              <p:cNvPicPr>
                <a:picLocks noGrp="1" noRot="1" noChangeAspect="1" noMove="1" noResize="1" noEditPoints="1" noAdjustHandles="1" noChangeArrowheads="1" noChangeShapeType="1" noCrop="1"/>
              </p:cNvPicPr>
              <p:nvPr/>
            </p:nvPicPr>
            <p:blipFill>
              <a:blip r:embed="rId5"/>
              <a:stretch>
                <a:fillRect/>
              </a:stretch>
            </p:blipFill>
            <p:spPr>
              <a:xfrm>
                <a:off x="5349385" y="1404523"/>
                <a:ext cx="4190855" cy="5391607"/>
              </a:xfrm>
              <a:prstGeom prst="rect">
                <a:avLst/>
              </a:prstGeom>
            </p:spPr>
          </p:pic>
        </mc:Fallback>
      </mc:AlternateContent>
      <p:sp>
        <p:nvSpPr>
          <p:cNvPr id="5" name="Title 9">
            <a:extLst>
              <a:ext uri="{FF2B5EF4-FFF2-40B4-BE49-F238E27FC236}">
                <a16:creationId xmlns:a16="http://schemas.microsoft.com/office/drawing/2014/main" id="{F6A072DB-D0BE-F439-3BFE-7E8A54E267CC}"/>
              </a:ext>
            </a:extLst>
          </p:cNvPr>
          <p:cNvSpPr txBox="1">
            <a:spLocks/>
          </p:cNvSpPr>
          <p:nvPr/>
        </p:nvSpPr>
        <p:spPr>
          <a:xfrm>
            <a:off x="6638640" y="2242457"/>
            <a:ext cx="4913710"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pPr algn="ctr"/>
            <a:r>
              <a:rPr lang="en-US" sz="4000" dirty="0"/>
              <a:t>RESULTS</a:t>
            </a:r>
          </a:p>
        </p:txBody>
      </p:sp>
      <mc:AlternateContent xmlns:mc="http://schemas.openxmlformats.org/markup-compatibility/2006">
        <mc:Choice xmlns:am3d="http://schemas.microsoft.com/office/drawing/2017/model3d" Requires="am3d">
          <p:graphicFrame>
            <p:nvGraphicFramePr>
              <p:cNvPr id="10" name="3D Model 9">
                <a:extLst>
                  <a:ext uri="{FF2B5EF4-FFF2-40B4-BE49-F238E27FC236}">
                    <a16:creationId xmlns:a16="http://schemas.microsoft.com/office/drawing/2014/main" id="{AFA04A38-C71C-9D43-B6E3-957BE8FE4957}"/>
                  </a:ext>
                </a:extLst>
              </p:cNvPr>
              <p:cNvGraphicFramePr>
                <a:graphicFrameLocks noChangeAspect="1"/>
              </p:cNvGraphicFramePr>
              <p:nvPr>
                <p:extLst>
                  <p:ext uri="{D42A27DB-BD31-4B8C-83A1-F6EECF244321}">
                    <p14:modId xmlns:p14="http://schemas.microsoft.com/office/powerpoint/2010/main" val="694489898"/>
                  </p:ext>
                </p:extLst>
              </p:nvPr>
            </p:nvGraphicFramePr>
            <p:xfrm>
              <a:off x="6269682" y="3074130"/>
              <a:ext cx="828153" cy="1208913"/>
            </p:xfrm>
            <a:graphic>
              <a:graphicData uri="http://schemas.microsoft.com/office/drawing/2017/model3d">
                <am3d:model3d r:embed="rId6">
                  <am3d:spPr>
                    <a:xfrm>
                      <a:off x="0" y="0"/>
                      <a:ext cx="828153" cy="1208913"/>
                    </a:xfrm>
                    <a:prstGeom prst="rect">
                      <a:avLst/>
                    </a:prstGeom>
                  </am3d:spPr>
                  <am3d:camera>
                    <am3d:pos x="0" y="0" z="60489624"/>
                    <am3d:up dx="0" dy="36000000" dz="0"/>
                    <am3d:lookAt x="0" y="0" z="0"/>
                    <am3d:perspective fov="2700000"/>
                  </am3d:camera>
                  <am3d:trans>
                    <am3d:meterPerModelUnit n="285593" d="1000000"/>
                    <am3d:preTrans dx="-12003" dy="5151" dz="-7732041"/>
                    <am3d:scale>
                      <am3d:sx n="1000000" d="1000000"/>
                      <am3d:sy n="1000000" d="1000000"/>
                      <am3d:sz n="1000000" d="1000000"/>
                    </am3d:scale>
                    <am3d:rot ax="-4796313" ay="138449" az="-767064"/>
                    <am3d:postTrans dx="0" dy="0" dz="0"/>
                  </am3d:trans>
                  <am3d:raster rName="Office3DRenderer" rVer="16.0.8326">
                    <am3d:blip r:embed="rId7"/>
                  </am3d:raster>
                  <am3d:objViewport viewportSz="15706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a:extLst>
                  <a:ext uri="{FF2B5EF4-FFF2-40B4-BE49-F238E27FC236}">
                    <a16:creationId xmlns:a16="http://schemas.microsoft.com/office/drawing/2014/main" id="{AFA04A38-C71C-9D43-B6E3-957BE8FE4957}"/>
                  </a:ext>
                </a:extLst>
              </p:cNvPr>
              <p:cNvPicPr>
                <a:picLocks noGrp="1" noRot="1" noChangeAspect="1" noMove="1" noResize="1" noEditPoints="1" noAdjustHandles="1" noChangeArrowheads="1" noChangeShapeType="1" noCrop="1"/>
              </p:cNvPicPr>
              <p:nvPr/>
            </p:nvPicPr>
            <p:blipFill>
              <a:blip r:embed="rId7"/>
              <a:stretch>
                <a:fillRect/>
              </a:stretch>
            </p:blipFill>
            <p:spPr>
              <a:xfrm>
                <a:off x="6269682" y="3074130"/>
                <a:ext cx="828153" cy="1208913"/>
              </a:xfrm>
              <a:prstGeom prst="rect">
                <a:avLst/>
              </a:prstGeom>
            </p:spPr>
          </p:pic>
        </mc:Fallback>
      </mc:AlternateContent>
    </p:spTree>
    <p:extLst>
      <p:ext uri="{BB962C8B-B14F-4D97-AF65-F5344CB8AC3E}">
        <p14:creationId xmlns:p14="http://schemas.microsoft.com/office/powerpoint/2010/main" val="19587417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6735763" y="712788"/>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Improvements information</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41032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6</a:t>
            </a:fld>
            <a:endParaRPr lang="en-US" dirty="0"/>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385CB422-3776-512A-A831-D8D5CDA7C422}"/>
                  </a:ext>
                </a:extLst>
              </p:cNvPr>
              <p:cNvGraphicFramePr>
                <a:graphicFrameLocks noChangeAspect="1"/>
              </p:cNvGraphicFramePr>
              <p:nvPr>
                <p:extLst>
                  <p:ext uri="{D42A27DB-BD31-4B8C-83A1-F6EECF244321}">
                    <p14:modId xmlns:p14="http://schemas.microsoft.com/office/powerpoint/2010/main" val="2447165677"/>
                  </p:ext>
                </p:extLst>
              </p:nvPr>
            </p:nvGraphicFramePr>
            <p:xfrm>
              <a:off x="-2282085" y="477102"/>
              <a:ext cx="5051053" cy="6509363"/>
            </p:xfrm>
            <a:graphic>
              <a:graphicData uri="http://schemas.microsoft.com/office/drawing/2017/model3d">
                <am3d:model3d r:embed="rId2">
                  <am3d:spPr>
                    <a:xfrm>
                      <a:off x="0" y="0"/>
                      <a:ext cx="5051053" cy="6509363"/>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5035944" ay="-24945" az="10565719"/>
                    <am3d:postTrans dx="0" dy="0" dz="0"/>
                  </am3d:trans>
                  <am3d:raster rName="Office3DRenderer" rVer="16.0.8326">
                    <am3d:blip r:embed="rId3"/>
                  </am3d:raster>
                  <am3d:objViewport viewportSz="99827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385CB422-3776-512A-A831-D8D5CDA7C422}"/>
                  </a:ext>
                </a:extLst>
              </p:cNvPr>
              <p:cNvPicPr>
                <a:picLocks noGrp="1" noRot="1" noChangeAspect="1" noMove="1" noResize="1" noEditPoints="1" noAdjustHandles="1" noChangeArrowheads="1" noChangeShapeType="1" noCrop="1"/>
              </p:cNvPicPr>
              <p:nvPr/>
            </p:nvPicPr>
            <p:blipFill>
              <a:blip r:embed="rId3"/>
              <a:stretch>
                <a:fillRect/>
              </a:stretch>
            </p:blipFill>
            <p:spPr>
              <a:xfrm>
                <a:off x="-2282085" y="477102"/>
                <a:ext cx="5051053" cy="6509363"/>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4" name="3D Model 13">
                <a:extLst>
                  <a:ext uri="{FF2B5EF4-FFF2-40B4-BE49-F238E27FC236}">
                    <a16:creationId xmlns:a16="http://schemas.microsoft.com/office/drawing/2014/main" id="{1BA7EF96-B3E1-8D5E-5CCC-ED464FEC92AC}"/>
                  </a:ext>
                </a:extLst>
              </p:cNvPr>
              <p:cNvGraphicFramePr>
                <a:graphicFrameLocks noChangeAspect="1"/>
              </p:cNvGraphicFramePr>
              <p:nvPr>
                <p:extLst>
                  <p:ext uri="{D42A27DB-BD31-4B8C-83A1-F6EECF244321}">
                    <p14:modId xmlns:p14="http://schemas.microsoft.com/office/powerpoint/2010/main" val="2231135233"/>
                  </p:ext>
                </p:extLst>
              </p:nvPr>
            </p:nvGraphicFramePr>
            <p:xfrm rot="5400000">
              <a:off x="2842082" y="3686403"/>
              <a:ext cx="4599605" cy="2912660"/>
            </p:xfrm>
            <a:graphic>
              <a:graphicData uri="http://schemas.microsoft.com/office/drawing/2017/model3d">
                <am3d:model3d r:embed="rId4">
                  <am3d:spPr>
                    <a:xfrm rot="5400000">
                      <a:off x="0" y="0"/>
                      <a:ext cx="4599605" cy="2912660"/>
                    </a:xfrm>
                    <a:prstGeom prst="rect">
                      <a:avLst/>
                    </a:prstGeom>
                  </am3d:spPr>
                  <am3d:camera>
                    <am3d:pos x="0" y="0" z="57892662"/>
                    <am3d:up dx="0" dy="36000000" dz="0"/>
                    <am3d:lookAt x="0" y="0" z="0"/>
                    <am3d:perspective fov="2700000"/>
                  </am3d:camera>
                  <am3d:trans>
                    <am3d:meterPerModelUnit n="355149" d="1000000"/>
                    <am3d:preTrans dx="-1832744" dy="0" dz="-5214629"/>
                    <am3d:scale>
                      <am3d:sx n="1000000" d="1000000"/>
                      <am3d:sy n="1000000" d="1000000"/>
                      <am3d:sz n="1000000" d="1000000"/>
                    </am3d:scale>
                    <am3d:rot ax="5486699" ay="-3676977" az="-5498824"/>
                    <am3d:postTrans dx="0" dy="0" dz="0"/>
                  </am3d:trans>
                  <am3d:raster rName="Office3DRenderer" rVer="16.0.8326">
                    <am3d:blip r:embed="rId5"/>
                  </am3d:raster>
                  <am3d:objViewport viewportSz="529242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3D Model 13">
                <a:extLst>
                  <a:ext uri="{FF2B5EF4-FFF2-40B4-BE49-F238E27FC236}">
                    <a16:creationId xmlns:a16="http://schemas.microsoft.com/office/drawing/2014/main" id="{1BA7EF96-B3E1-8D5E-5CCC-ED464FEC92AC}"/>
                  </a:ext>
                </a:extLst>
              </p:cNvPr>
              <p:cNvPicPr>
                <a:picLocks noGrp="1" noRot="1" noChangeAspect="1" noMove="1" noResize="1" noEditPoints="1" noAdjustHandles="1" noChangeArrowheads="1" noChangeShapeType="1" noCrop="1"/>
              </p:cNvPicPr>
              <p:nvPr/>
            </p:nvPicPr>
            <p:blipFill>
              <a:blip r:embed="rId5"/>
              <a:stretch>
                <a:fillRect/>
              </a:stretch>
            </p:blipFill>
            <p:spPr>
              <a:xfrm rot="5400000">
                <a:off x="2842082" y="3686403"/>
                <a:ext cx="4599605" cy="2912660"/>
              </a:xfrm>
              <a:prstGeom prst="rect">
                <a:avLst/>
              </a:prstGeom>
            </p:spPr>
          </p:pic>
        </mc:Fallback>
      </mc:AlternateContent>
      <p:sp>
        <p:nvSpPr>
          <p:cNvPr id="5" name="Title 9">
            <a:extLst>
              <a:ext uri="{FF2B5EF4-FFF2-40B4-BE49-F238E27FC236}">
                <a16:creationId xmlns:a16="http://schemas.microsoft.com/office/drawing/2014/main" id="{F6A072DB-D0BE-F439-3BFE-7E8A54E267CC}"/>
              </a:ext>
            </a:extLst>
          </p:cNvPr>
          <p:cNvSpPr txBox="1">
            <a:spLocks/>
          </p:cNvSpPr>
          <p:nvPr/>
        </p:nvSpPr>
        <p:spPr>
          <a:xfrm>
            <a:off x="1036320" y="2242457"/>
            <a:ext cx="5059679"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r>
              <a:rPr lang="en-US" sz="3500" dirty="0"/>
              <a:t>IMPROVEMENTS </a:t>
            </a:r>
          </a:p>
        </p:txBody>
      </p:sp>
    </p:spTree>
    <p:extLst>
      <p:ext uri="{BB962C8B-B14F-4D97-AF65-F5344CB8AC3E}">
        <p14:creationId xmlns:p14="http://schemas.microsoft.com/office/powerpoint/2010/main" val="1371666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1100"/>
                                  </p:stCondLst>
                                  <p:childTnLst>
                                    <p:animMotion origin="layout" path="M -1.875E-6 -2.96296E-6 L -0.43242 -0.00393 " pathEditMode="relative" rAng="0" ptsTypes="AA">
                                      <p:cBhvr>
                                        <p:cTn id="6" dur="5000" fill="hold"/>
                                        <p:tgtEl>
                                          <p:spTgt spid="4"/>
                                        </p:tgtEl>
                                        <p:attrNameLst>
                                          <p:attrName>ppt_x</p:attrName>
                                          <p:attrName>ppt_y</p:attrName>
                                        </p:attrNameLst>
                                      </p:cBhvr>
                                      <p:rCtr x="-21615"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8DA63AB7-75E5-5A8C-2E91-DAE9B80045FE}"/>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rgbClr val="539987"/>
          </a:solidFill>
          <a:ln w="32707"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9643DD3A-BCEA-4181-8BC4-61E1A84D5AC7}"/>
              </a:ext>
            </a:extLst>
          </p:cNvPr>
          <p:cNvSpPr>
            <a:spLocks noGrp="1"/>
          </p:cNvSpPr>
          <p:nvPr>
            <p:ph type="body" sz="quarter" idx="13"/>
          </p:nvPr>
        </p:nvSpPr>
        <p:spPr>
          <a:xfrm>
            <a:off x="3878580" y="2834640"/>
            <a:ext cx="4434840" cy="1188720"/>
          </a:xfrm>
        </p:spPr>
        <p:txBody>
          <a:bodyPr anchor="ctr">
            <a:normAutofit/>
          </a:bodyPr>
          <a:lstStyle/>
          <a:p>
            <a:r>
              <a:rPr lang="en-US" sz="4800" cap="none" dirty="0">
                <a:solidFill>
                  <a:srgbClr val="FFFFFF"/>
                </a:solidFill>
                <a:latin typeface="+mj-lt"/>
              </a:rPr>
              <a:t>END</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7</a:t>
            </a:fld>
            <a:endParaRPr lang="en-US" dirty="0"/>
          </a:p>
        </p:txBody>
      </p:sp>
      <mc:AlternateContent xmlns:mc="http://schemas.openxmlformats.org/markup-compatibility/2006">
        <mc:Choice xmlns:am3d="http://schemas.microsoft.com/office/drawing/2017/model3d" Requires="am3d">
          <p:graphicFrame>
            <p:nvGraphicFramePr>
              <p:cNvPr id="5" name="3D Model 4">
                <a:extLst>
                  <a:ext uri="{FF2B5EF4-FFF2-40B4-BE49-F238E27FC236}">
                    <a16:creationId xmlns:a16="http://schemas.microsoft.com/office/drawing/2014/main" id="{17C01124-1A6C-8EA1-570E-6B1AC7A77C73}"/>
                  </a:ext>
                </a:extLst>
              </p:cNvPr>
              <p:cNvGraphicFramePr>
                <a:graphicFrameLocks noChangeAspect="1"/>
              </p:cNvGraphicFramePr>
              <p:nvPr>
                <p:extLst>
                  <p:ext uri="{D42A27DB-BD31-4B8C-83A1-F6EECF244321}">
                    <p14:modId xmlns:p14="http://schemas.microsoft.com/office/powerpoint/2010/main" val="1737116754"/>
                  </p:ext>
                </p:extLst>
              </p:nvPr>
            </p:nvGraphicFramePr>
            <p:xfrm>
              <a:off x="-1" y="3663543"/>
              <a:ext cx="11465170" cy="3311248"/>
            </p:xfrm>
            <a:graphic>
              <a:graphicData uri="http://schemas.microsoft.com/office/drawing/2017/model3d">
                <am3d:model3d r:embed="rId2">
                  <am3d:spPr>
                    <a:xfrm>
                      <a:off x="0" y="0"/>
                      <a:ext cx="11465170" cy="3311248"/>
                    </a:xfrm>
                    <a:prstGeom prst="rect">
                      <a:avLst/>
                    </a:prstGeom>
                  </am3d:spPr>
                  <am3d:camera>
                    <am3d:pos x="0" y="0" z="61830728"/>
                    <am3d:up dx="0" dy="36000000" dz="0"/>
                    <am3d:lookAt x="0" y="0" z="0"/>
                    <am3d:perspective fov="2700000"/>
                  </am3d:camera>
                  <am3d:trans>
                    <am3d:meterPerModelUnit n="208594" d="1000000"/>
                    <am3d:preTrans dx="3280663" dy="136726" dz="2572217"/>
                    <am3d:scale>
                      <am3d:sx n="1000000" d="1000000"/>
                      <am3d:sy n="1000000" d="1000000"/>
                      <am3d:sz n="1000000" d="1000000"/>
                    </am3d:scale>
                    <am3d:rot ax="-5400001"/>
                    <am3d:postTrans dx="0" dy="0" dz="0"/>
                  </am3d:trans>
                  <am3d:raster rName="Office3DRenderer" rVer="16.0.8326">
                    <am3d:blip r:embed="rId3"/>
                  </am3d:raster>
                  <am3d:objViewport viewportSz="1346324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a:extLst>
                  <a:ext uri="{FF2B5EF4-FFF2-40B4-BE49-F238E27FC236}">
                    <a16:creationId xmlns:a16="http://schemas.microsoft.com/office/drawing/2014/main" id="{17C01124-1A6C-8EA1-570E-6B1AC7A77C73}"/>
                  </a:ext>
                </a:extLst>
              </p:cNvPr>
              <p:cNvPicPr>
                <a:picLocks noGrp="1" noRot="1" noChangeAspect="1" noMove="1" noResize="1" noEditPoints="1" noAdjustHandles="1" noChangeArrowheads="1" noChangeShapeType="1" noCrop="1"/>
              </p:cNvPicPr>
              <p:nvPr/>
            </p:nvPicPr>
            <p:blipFill>
              <a:blip r:embed="rId3"/>
              <a:stretch>
                <a:fillRect/>
              </a:stretch>
            </p:blipFill>
            <p:spPr>
              <a:xfrm>
                <a:off x="-1" y="3663543"/>
                <a:ext cx="11465170" cy="331124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F3A9E7CA-B35A-5EC6-D79F-F87BFA0510E2}"/>
                  </a:ext>
                </a:extLst>
              </p:cNvPr>
              <p:cNvGraphicFramePr>
                <a:graphicFrameLocks noChangeAspect="1"/>
              </p:cNvGraphicFramePr>
              <p:nvPr>
                <p:extLst>
                  <p:ext uri="{D42A27DB-BD31-4B8C-83A1-F6EECF244321}">
                    <p14:modId xmlns:p14="http://schemas.microsoft.com/office/powerpoint/2010/main" val="3508759731"/>
                  </p:ext>
                </p:extLst>
              </p:nvPr>
            </p:nvGraphicFramePr>
            <p:xfrm rot="16200000">
              <a:off x="7817770" y="-26366"/>
              <a:ext cx="4809183" cy="1741732"/>
            </p:xfrm>
            <a:graphic>
              <a:graphicData uri="http://schemas.microsoft.com/office/drawing/2017/model3d">
                <am3d:model3d r:embed="rId4">
                  <am3d:spPr>
                    <a:xfrm rot="16200000">
                      <a:off x="0" y="0"/>
                      <a:ext cx="4809183" cy="1741732"/>
                    </a:xfrm>
                    <a:prstGeom prst="rect">
                      <a:avLst/>
                    </a:prstGeom>
                  </am3d:spPr>
                  <am3d:camera>
                    <am3d:pos x="0" y="0" z="50235105"/>
                    <am3d:up dx="0" dy="36000000" dz="0"/>
                    <am3d:lookAt x="0" y="0" z="0"/>
                    <am3d:perspective fov="2700000"/>
                  </am3d:camera>
                  <am3d:trans>
                    <am3d:meterPerModelUnit n="179765" d="1000000"/>
                    <am3d:preTrans dx="-11354950" dy="50684" dz="1142"/>
                    <am3d:scale>
                      <am3d:sx n="1000000" d="1000000"/>
                      <am3d:sy n="1000000" d="1000000"/>
                      <am3d:sz n="1000000" d="1000000"/>
                    </am3d:scale>
                    <am3d:rot ax="1200000"/>
                    <am3d:postTrans dx="0" dy="0" dz="0"/>
                  </am3d:trans>
                  <am3d:raster rName="Office3DRenderer" rVer="16.0.8326">
                    <am3d:blip r:embed="rId5"/>
                  </am3d:raster>
                  <am3d:objViewport viewportSz="5418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F3A9E7CA-B35A-5EC6-D79F-F87BFA0510E2}"/>
                  </a:ext>
                </a:extLst>
              </p:cNvPr>
              <p:cNvPicPr>
                <a:picLocks noGrp="1" noRot="1" noChangeAspect="1" noMove="1" noResize="1" noEditPoints="1" noAdjustHandles="1" noChangeArrowheads="1" noChangeShapeType="1" noCrop="1"/>
              </p:cNvPicPr>
              <p:nvPr/>
            </p:nvPicPr>
            <p:blipFill>
              <a:blip r:embed="rId5"/>
              <a:stretch>
                <a:fillRect/>
              </a:stretch>
            </p:blipFill>
            <p:spPr>
              <a:xfrm rot="16200000">
                <a:off x="7817770" y="-26366"/>
                <a:ext cx="4809183" cy="1741732"/>
              </a:xfrm>
              <a:prstGeom prst="rect">
                <a:avLst/>
              </a:prstGeom>
            </p:spPr>
          </p:pic>
        </mc:Fallback>
      </mc:AlternateContent>
    </p:spTree>
    <p:extLst>
      <p:ext uri="{BB962C8B-B14F-4D97-AF65-F5344CB8AC3E}">
        <p14:creationId xmlns:p14="http://schemas.microsoft.com/office/powerpoint/2010/main" val="3079534048"/>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0DCE9DA-F7FD-45FA-83B7-D9813A4425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tf89080264_win32</Template>
  <TotalTime>607</TotalTime>
  <Words>258</Words>
  <Application>Microsoft Office PowerPoint</Application>
  <PresentationFormat>Widescreen</PresentationFormat>
  <Paragraphs>31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Elephant</vt:lpstr>
      <vt:lpstr>Brush</vt:lpstr>
      <vt:lpstr>EGG DROP LAB</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EGG DROP LAB</dc:title>
  <dc:creator>Alexander Tanton</dc:creator>
  <cp:lastModifiedBy>Alexander Tanton _ Student - GreenLevelHS</cp:lastModifiedBy>
  <cp:revision>8</cp:revision>
  <dcterms:created xsi:type="dcterms:W3CDTF">2023-01-04T22:42:49Z</dcterms:created>
  <dcterms:modified xsi:type="dcterms:W3CDTF">2023-01-06T15:41:50Z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