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sldIdLst>
    <p:sldId id="258" r:id="rId2"/>
    <p:sldId id="282" r:id="rId3"/>
    <p:sldId id="259" r:id="rId4"/>
    <p:sldId id="283" r:id="rId5"/>
    <p:sldId id="284" r:id="rId6"/>
    <p:sldId id="281" r:id="rId7"/>
    <p:sldId id="287" r:id="rId8"/>
    <p:sldId id="288" r:id="rId9"/>
    <p:sldId id="289" r:id="rId10"/>
    <p:sldId id="285" r:id="rId11"/>
    <p:sldId id="286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081ED-ED63-4BAD-9C87-BD98B46E4319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730E1-DF6B-460C-8E35-6121CA867B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01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57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0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05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68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3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5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195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703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60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1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34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89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07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24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0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92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84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BCA3A8-5F6B-4BE8-A184-D2F78C25BE45}" type="datetimeFigureOut">
              <a:rPr lang="es-ES" smtClean="0"/>
              <a:t>03/05/2016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E091-8C99-4FFF-919E-BCCB1ED605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175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272" y="2525339"/>
            <a:ext cx="8158688" cy="1822514"/>
          </a:xfrm>
        </p:spPr>
        <p:txBody>
          <a:bodyPr/>
          <a:lstStyle/>
          <a:p>
            <a:r>
              <a:rPr lang="es-ES" dirty="0"/>
              <a:t>Introducción a la Seguridad de la Información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8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Seguridad informática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implantación de esquemas de administración de la seguridad informática de la institución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debe seguir estándares 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mejores prácticas del mercado.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Es una </a:t>
            </a:r>
            <a:r>
              <a:rPr lang="es-MX" b="1" dirty="0" smtClean="0"/>
              <a:t>necesidad</a:t>
            </a:r>
            <a:r>
              <a:rPr lang="es-MX" dirty="0" smtClean="0"/>
              <a:t> del negocio ante las circunstancias actuales.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627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</a:t>
            </a:r>
            <a:r>
              <a:rPr lang="es-MX" dirty="0" smtClean="0"/>
              <a:t>bstáculos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Falta de conciencia de los usuarios finales</a:t>
            </a:r>
          </a:p>
          <a:p>
            <a:r>
              <a:rPr lang="es-MX" dirty="0" smtClean="0"/>
              <a:t>Presupuesto </a:t>
            </a:r>
          </a:p>
          <a:p>
            <a:r>
              <a:rPr lang="es-MX" dirty="0" smtClean="0"/>
              <a:t>Falta de apoyo de alta gerencia</a:t>
            </a:r>
          </a:p>
          <a:p>
            <a:r>
              <a:rPr lang="es-MX" dirty="0" smtClean="0"/>
              <a:t>Falta de entrenamiento</a:t>
            </a:r>
          </a:p>
          <a:p>
            <a:r>
              <a:rPr lang="es-MX" dirty="0" smtClean="0"/>
              <a:t>Pobre definición de responsabilidades</a:t>
            </a:r>
          </a:p>
          <a:p>
            <a:r>
              <a:rPr lang="es-MX" dirty="0" smtClean="0"/>
              <a:t>Falta de herramientas</a:t>
            </a:r>
          </a:p>
          <a:p>
            <a:r>
              <a:rPr lang="es-MX" dirty="0" smtClean="0"/>
              <a:t>Aspectos legales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70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52651" t="32605" r="20903" b="28501"/>
          <a:stretch/>
        </p:blipFill>
        <p:spPr>
          <a:xfrm>
            <a:off x="378088" y="2125014"/>
            <a:ext cx="4940886" cy="38898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52750" t="32495" r="14342" b="28501"/>
          <a:stretch/>
        </p:blipFill>
        <p:spPr>
          <a:xfrm>
            <a:off x="5898524" y="2125014"/>
            <a:ext cx="5904013" cy="3745748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2043" y="341104"/>
            <a:ext cx="9613861" cy="1080938"/>
          </a:xfrm>
        </p:spPr>
        <p:txBody>
          <a:bodyPr/>
          <a:lstStyle/>
          <a:p>
            <a:r>
              <a:rPr lang="es-MX" dirty="0" smtClean="0"/>
              <a:t>La creciente amenaza de los atacantes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708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563" y="444135"/>
            <a:ext cx="9613861" cy="1080938"/>
          </a:xfrm>
        </p:spPr>
        <p:txBody>
          <a:bodyPr/>
          <a:lstStyle/>
          <a:p>
            <a:r>
              <a:rPr lang="es-MX" dirty="0" smtClean="0"/>
              <a:t>Tipos de at</a:t>
            </a:r>
            <a:r>
              <a:rPr lang="es-MX" dirty="0"/>
              <a:t>acantes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5322" y="2199112"/>
            <a:ext cx="9915658" cy="4351338"/>
          </a:xfrm>
        </p:spPr>
        <p:txBody>
          <a:bodyPr>
            <a:normAutofit/>
          </a:bodyPr>
          <a:lstStyle/>
          <a:p>
            <a:r>
              <a:rPr lang="es-MX" dirty="0"/>
              <a:t>Con la </a:t>
            </a:r>
            <a:r>
              <a:rPr lang="es-MX" dirty="0">
                <a:solidFill>
                  <a:srgbClr val="92D050"/>
                </a:solidFill>
              </a:rPr>
              <a:t>evolución de los tipos de amenazas</a:t>
            </a:r>
            <a:r>
              <a:rPr lang="es-MX" dirty="0"/>
              <a:t>, ataques y explotaciones, se han acuñado </a:t>
            </a:r>
            <a:r>
              <a:rPr lang="es-MX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varios términos para describir a las personas </a:t>
            </a:r>
            <a:r>
              <a:rPr lang="es-MX" dirty="0"/>
              <a:t>involucradas. Estos son algunos de los términos más comunes</a:t>
            </a:r>
            <a:r>
              <a:rPr lang="es-MX" dirty="0" smtClean="0"/>
              <a:t>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s-MX" dirty="0"/>
              <a:t>Hacker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s-MX" dirty="0" smtClean="0"/>
              <a:t>Hacker </a:t>
            </a:r>
            <a:r>
              <a:rPr lang="es-MX" dirty="0"/>
              <a:t>de sombrero </a:t>
            </a:r>
            <a:r>
              <a:rPr lang="es-MX" dirty="0" smtClean="0"/>
              <a:t>blanco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s-MX" dirty="0" smtClean="0"/>
              <a:t>Hacker </a:t>
            </a:r>
            <a:r>
              <a:rPr lang="es-MX" dirty="0"/>
              <a:t>de sombrero </a:t>
            </a:r>
            <a:r>
              <a:rPr lang="es-MX" dirty="0" smtClean="0"/>
              <a:t>negro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s-MX" dirty="0" smtClean="0"/>
              <a:t>Cracker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s-MX" dirty="0" err="1" smtClean="0"/>
              <a:t>Phreaker</a:t>
            </a:r>
            <a:endParaRPr lang="es-MX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s-MX" dirty="0" err="1" smtClean="0"/>
              <a:t>Spammer</a:t>
            </a:r>
            <a:endParaRPr lang="es-MX" dirty="0" smtClean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s-MX" dirty="0"/>
              <a:t>Estafador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41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0" y="379741"/>
            <a:ext cx="9613861" cy="1080938"/>
          </a:xfrm>
        </p:spPr>
        <p:txBody>
          <a:bodyPr/>
          <a:lstStyle/>
          <a:p>
            <a:r>
              <a:rPr lang="es-MX" dirty="0" smtClean="0"/>
              <a:t>Hacker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un </a:t>
            </a:r>
            <a:r>
              <a:rPr lang="es-MX" b="1" dirty="0" smtClean="0">
                <a:solidFill>
                  <a:srgbClr val="FFFF00"/>
                </a:solidFill>
              </a:rPr>
              <a:t>término general </a:t>
            </a:r>
            <a:r>
              <a:rPr lang="es-MX" dirty="0" smtClean="0"/>
              <a:t>que se ha utilizado históricamente para describir a un </a:t>
            </a:r>
            <a:r>
              <a:rPr lang="es-MX" b="1" i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experto en programación</a:t>
            </a:r>
            <a:r>
              <a:rPr lang="es-MX" dirty="0" smtClean="0"/>
              <a:t>. </a:t>
            </a:r>
          </a:p>
          <a:p>
            <a:r>
              <a:rPr lang="es-MX" dirty="0" smtClean="0"/>
              <a:t>Este término se ha utilizado con frecuencia con un </a:t>
            </a:r>
            <a:r>
              <a:rPr lang="es-MX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sentido negativo</a:t>
            </a:r>
            <a:r>
              <a:rPr lang="es-MX" dirty="0" smtClean="0"/>
              <a:t>, para describir a una persona que </a:t>
            </a:r>
            <a:r>
              <a:rPr lang="es-MX" u="sng" dirty="0" smtClean="0"/>
              <a:t>intenta obtener acceso no autorizado</a:t>
            </a:r>
            <a:r>
              <a:rPr lang="es-MX" dirty="0" smtClean="0"/>
              <a:t> a los </a:t>
            </a:r>
            <a:r>
              <a:rPr lang="es-MX" b="1" dirty="0" smtClean="0"/>
              <a:t>recursos de la red </a:t>
            </a:r>
            <a:r>
              <a:rPr lang="es-MX" dirty="0" smtClean="0"/>
              <a:t>con </a:t>
            </a:r>
            <a:r>
              <a:rPr lang="es-MX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intención maliciosa</a:t>
            </a:r>
            <a:r>
              <a:rPr lang="es-MX" dirty="0" smtClean="0"/>
              <a:t>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970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16" y="341104"/>
            <a:ext cx="9613861" cy="1080938"/>
          </a:xfrm>
        </p:spPr>
        <p:txBody>
          <a:bodyPr/>
          <a:lstStyle/>
          <a:p>
            <a:r>
              <a:rPr lang="es-MX" dirty="0"/>
              <a:t>Hacker de sombrero </a:t>
            </a:r>
            <a:r>
              <a:rPr lang="es-MX" dirty="0" smtClean="0"/>
              <a:t>blanco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Una </a:t>
            </a:r>
            <a:r>
              <a:rPr lang="es-MX" dirty="0"/>
              <a:t>persona que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 vulnerabilidades </a:t>
            </a:r>
            <a:r>
              <a:rPr lang="es-MX" dirty="0"/>
              <a:t>en los sistemas o en las redes y, a continuación, </a:t>
            </a:r>
            <a:r>
              <a:rPr lang="es-MX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</a:t>
            </a:r>
            <a:r>
              <a:rPr lang="es-MX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dirty="0"/>
              <a:t>estas vulnerabilidades a los propietarios del sistema para que las </a:t>
            </a:r>
            <a:r>
              <a:rPr lang="es-MX" b="1" dirty="0">
                <a:solidFill>
                  <a:srgbClr val="FFC000"/>
                </a:solidFill>
              </a:rPr>
              <a:t>arreglen</a:t>
            </a:r>
            <a:r>
              <a:rPr lang="es-MX" dirty="0"/>
              <a:t>. </a:t>
            </a:r>
            <a:endParaRPr lang="es-MX" dirty="0" smtClean="0"/>
          </a:p>
          <a:p>
            <a:r>
              <a:rPr lang="es-MX" dirty="0" smtClean="0"/>
              <a:t>Son </a:t>
            </a:r>
            <a:r>
              <a:rPr lang="es-MX" dirty="0"/>
              <a:t>éticamente </a:t>
            </a:r>
            <a:r>
              <a:rPr lang="es-MX" b="1" dirty="0">
                <a:solidFill>
                  <a:srgbClr val="92D050"/>
                </a:solidFill>
              </a:rPr>
              <a:t>opuestos</a:t>
            </a:r>
            <a:r>
              <a:rPr lang="es-MX" dirty="0">
                <a:solidFill>
                  <a:srgbClr val="92D050"/>
                </a:solidFill>
              </a:rPr>
              <a:t> al </a:t>
            </a:r>
            <a:r>
              <a:rPr lang="es-MX" b="1" dirty="0">
                <a:solidFill>
                  <a:srgbClr val="92D050"/>
                </a:solidFill>
              </a:rPr>
              <a:t>abuso</a:t>
            </a:r>
            <a:r>
              <a:rPr lang="es-MX" dirty="0">
                <a:solidFill>
                  <a:srgbClr val="92D050"/>
                </a:solidFill>
              </a:rPr>
              <a:t> </a:t>
            </a:r>
            <a:r>
              <a:rPr lang="es-MX" dirty="0"/>
              <a:t>de los sistemas informáticos. </a:t>
            </a:r>
            <a:endParaRPr lang="es-MX" dirty="0" smtClean="0"/>
          </a:p>
          <a:p>
            <a:r>
              <a:rPr lang="es-MX" dirty="0" smtClean="0"/>
              <a:t>Se </a:t>
            </a:r>
            <a:r>
              <a:rPr lang="es-MX" dirty="0"/>
              <a:t>concentra en </a:t>
            </a:r>
            <a:r>
              <a:rPr lang="es-MX" b="1" dirty="0">
                <a:solidFill>
                  <a:srgbClr val="00B0F0"/>
                </a:solidFill>
              </a:rPr>
              <a:t>proporcionar seguridad </a:t>
            </a:r>
            <a:r>
              <a:rPr lang="es-MX" dirty="0"/>
              <a:t>a los sistemas </a:t>
            </a:r>
            <a:r>
              <a:rPr lang="es-MX" dirty="0" smtClean="0"/>
              <a:t>informáticos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79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2896" y="302467"/>
            <a:ext cx="9613861" cy="1080938"/>
          </a:xfrm>
        </p:spPr>
        <p:txBody>
          <a:bodyPr/>
          <a:lstStyle/>
          <a:p>
            <a:r>
              <a:rPr lang="es-MX" dirty="0" smtClean="0"/>
              <a:t>Hacker de sombrero negro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AEB785"/>
                </a:solidFill>
              </a:rPr>
              <a:t>Personas</a:t>
            </a:r>
            <a:r>
              <a:rPr lang="es-MX" dirty="0" smtClean="0">
                <a:solidFill>
                  <a:srgbClr val="AEB785"/>
                </a:solidFill>
              </a:rPr>
              <a:t> que utilizan su </a:t>
            </a:r>
            <a:r>
              <a:rPr lang="es-MX" b="1" dirty="0" smtClean="0">
                <a:solidFill>
                  <a:srgbClr val="AEB785"/>
                </a:solidFill>
              </a:rPr>
              <a:t>conocimiento</a:t>
            </a:r>
            <a:r>
              <a:rPr lang="es-MX" dirty="0" smtClean="0">
                <a:solidFill>
                  <a:srgbClr val="AEB785"/>
                </a:solidFill>
              </a:rPr>
              <a:t> </a:t>
            </a:r>
            <a:r>
              <a:rPr lang="es-MX" dirty="0" smtClean="0"/>
              <a:t>de las redes o los sistemas informáticos </a:t>
            </a:r>
            <a:r>
              <a:rPr lang="es-MX" b="1" dirty="0" smtClean="0"/>
              <a:t>que </a:t>
            </a:r>
            <a:r>
              <a:rPr lang="es-MX" b="1" u="sng" dirty="0" smtClean="0">
                <a:solidFill>
                  <a:srgbClr val="00B0F0"/>
                </a:solidFill>
              </a:rPr>
              <a:t>no están autorizados a utilizar</a:t>
            </a:r>
            <a:r>
              <a:rPr lang="es-MX" dirty="0" smtClean="0"/>
              <a:t>.</a:t>
            </a:r>
          </a:p>
          <a:p>
            <a:r>
              <a:rPr lang="es-MX" dirty="0" smtClean="0"/>
              <a:t>Generalmente para </a:t>
            </a:r>
            <a:r>
              <a:rPr lang="es-MX" i="1" u="sng" dirty="0" smtClean="0">
                <a:solidFill>
                  <a:srgbClr val="FFFF00"/>
                </a:solidFill>
              </a:rPr>
              <a:t>beneficio personal o económico</a:t>
            </a:r>
            <a:r>
              <a:rPr lang="es-MX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56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8653" y="328225"/>
            <a:ext cx="9613861" cy="1080938"/>
          </a:xfrm>
        </p:spPr>
        <p:txBody>
          <a:bodyPr/>
          <a:lstStyle/>
          <a:p>
            <a:r>
              <a:rPr lang="es-MX" dirty="0" smtClean="0"/>
              <a:t>Cracker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FFFF00"/>
                </a:solidFill>
              </a:rPr>
              <a:t>Término más preciso </a:t>
            </a:r>
            <a:r>
              <a:rPr lang="es-MX" dirty="0" smtClean="0"/>
              <a:t>para describir a </a:t>
            </a:r>
            <a:r>
              <a:rPr lang="es-MX" dirty="0" smtClean="0">
                <a:solidFill>
                  <a:srgbClr val="66FFFF"/>
                </a:solidFill>
              </a:rPr>
              <a:t>una persona que </a:t>
            </a:r>
            <a:r>
              <a:rPr lang="es-MX" i="1" dirty="0" smtClean="0">
                <a:solidFill>
                  <a:srgbClr val="66FFFF"/>
                </a:solidFill>
              </a:rPr>
              <a:t>intenta</a:t>
            </a:r>
            <a:r>
              <a:rPr lang="es-MX" dirty="0" smtClean="0">
                <a:solidFill>
                  <a:srgbClr val="66FFFF"/>
                </a:solidFill>
              </a:rPr>
              <a:t> obtener </a:t>
            </a:r>
            <a:r>
              <a:rPr lang="es-MX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no autorizado </a:t>
            </a:r>
            <a:r>
              <a:rPr lang="es-MX" dirty="0" smtClean="0">
                <a:solidFill>
                  <a:srgbClr val="66FFFF"/>
                </a:solidFill>
              </a:rPr>
              <a:t>a los </a:t>
            </a:r>
            <a:r>
              <a:rPr lang="es-MX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 de la red </a:t>
            </a:r>
            <a:r>
              <a:rPr lang="es-MX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</a:t>
            </a:r>
            <a:r>
              <a:rPr lang="es-MX" u="sng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intención maliciosa</a:t>
            </a:r>
            <a:r>
              <a:rPr lang="es-MX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s-MX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23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16" y="302467"/>
            <a:ext cx="9613861" cy="1080938"/>
          </a:xfrm>
        </p:spPr>
        <p:txBody>
          <a:bodyPr/>
          <a:lstStyle/>
          <a:p>
            <a:r>
              <a:rPr lang="es-MX" dirty="0" err="1" smtClean="0"/>
              <a:t>Phreaker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Persona que </a:t>
            </a:r>
            <a:r>
              <a:rPr lang="es-MX" dirty="0" smtClean="0">
                <a:solidFill>
                  <a:srgbClr val="00B0F0"/>
                </a:solidFill>
              </a:rPr>
              <a:t>manipula la </a:t>
            </a:r>
            <a:r>
              <a:rPr lang="es-MX" b="1" dirty="0" smtClean="0">
                <a:solidFill>
                  <a:srgbClr val="00B0F0"/>
                </a:solidFill>
              </a:rPr>
              <a:t>red telefónica </a:t>
            </a:r>
            <a:r>
              <a:rPr lang="es-MX" dirty="0" smtClean="0">
                <a:solidFill>
                  <a:srgbClr val="AEB785"/>
                </a:solidFill>
              </a:rPr>
              <a:t>para que realice una </a:t>
            </a:r>
            <a:r>
              <a:rPr lang="es-MX" i="1" dirty="0" smtClean="0">
                <a:solidFill>
                  <a:srgbClr val="AEB785"/>
                </a:solidFill>
              </a:rPr>
              <a:t>función que no está permitida</a:t>
            </a:r>
            <a:r>
              <a:rPr lang="es-MX" dirty="0" smtClean="0">
                <a:solidFill>
                  <a:srgbClr val="AEB785"/>
                </a:solidFill>
              </a:rPr>
              <a:t>. </a:t>
            </a:r>
          </a:p>
          <a:p>
            <a:r>
              <a:rPr lang="es-MX" dirty="0" smtClean="0"/>
              <a:t>Su objetivo es ingresar en la red telefónica, por lo </a:t>
            </a:r>
            <a:r>
              <a:rPr lang="es-MX" b="1" dirty="0" smtClean="0">
                <a:solidFill>
                  <a:srgbClr val="AEB785"/>
                </a:solidFill>
              </a:rPr>
              <a:t>general</a:t>
            </a:r>
            <a:r>
              <a:rPr lang="es-MX" dirty="0" smtClean="0">
                <a:solidFill>
                  <a:srgbClr val="AEB785"/>
                </a:solidFill>
              </a:rPr>
              <a:t> a través de un </a:t>
            </a:r>
            <a:r>
              <a:rPr lang="es-MX" b="1" dirty="0" smtClean="0">
                <a:solidFill>
                  <a:srgbClr val="AEB785"/>
                </a:solidFill>
              </a:rPr>
              <a:t>teléfono público</a:t>
            </a:r>
            <a:r>
              <a:rPr lang="es-MX" dirty="0" smtClean="0"/>
              <a:t>, </a:t>
            </a:r>
            <a:r>
              <a:rPr lang="es-MX" dirty="0" smtClean="0">
                <a:solidFill>
                  <a:schemeClr val="tx1">
                    <a:lumMod val="85000"/>
                  </a:schemeClr>
                </a:solidFill>
              </a:rPr>
              <a:t>para realizar llamadas de </a:t>
            </a:r>
            <a:r>
              <a:rPr lang="es-MX" b="1" dirty="0" smtClean="0">
                <a:solidFill>
                  <a:schemeClr val="tx1">
                    <a:lumMod val="85000"/>
                  </a:schemeClr>
                </a:solidFill>
              </a:rPr>
              <a:t>larga distancia </a:t>
            </a:r>
            <a:r>
              <a:rPr lang="es-MX" b="1" u="sng" dirty="0" smtClean="0">
                <a:solidFill>
                  <a:schemeClr val="tx1">
                    <a:lumMod val="85000"/>
                  </a:schemeClr>
                </a:solidFill>
              </a:rPr>
              <a:t>gratuitas</a:t>
            </a:r>
            <a:r>
              <a:rPr lang="es-MX" dirty="0" smtClean="0">
                <a:solidFill>
                  <a:schemeClr val="tx1">
                    <a:lumMod val="85000"/>
                  </a:schemeClr>
                </a:solidFill>
              </a:rPr>
              <a:t>. </a:t>
            </a:r>
            <a:endParaRPr lang="es-MX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9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4259" y="276709"/>
            <a:ext cx="9613861" cy="1080938"/>
          </a:xfrm>
        </p:spPr>
        <p:txBody>
          <a:bodyPr/>
          <a:lstStyle/>
          <a:p>
            <a:r>
              <a:rPr lang="es-MX" dirty="0" err="1" smtClean="0"/>
              <a:t>Spammer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tx1">
                    <a:lumMod val="85000"/>
                  </a:schemeClr>
                </a:solidFill>
              </a:rPr>
              <a:t>P</a:t>
            </a:r>
            <a:r>
              <a:rPr lang="es-MX" dirty="0" smtClean="0">
                <a:solidFill>
                  <a:schemeClr val="tx1">
                    <a:lumMod val="85000"/>
                  </a:schemeClr>
                </a:solidFill>
              </a:rPr>
              <a:t>ersona que envía </a:t>
            </a:r>
            <a:r>
              <a:rPr lang="es-MX" i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grandes cantidades </a:t>
            </a:r>
            <a:r>
              <a:rPr lang="es-MX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MX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mensajes de correo </a:t>
            </a:r>
            <a:r>
              <a:rPr lang="es-MX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electrónico </a:t>
            </a:r>
            <a:r>
              <a:rPr lang="es-MX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solicitado</a:t>
            </a:r>
            <a:r>
              <a:rPr lang="es-MX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es-MX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Utilizan virus </a:t>
            </a:r>
            <a:r>
              <a:rPr lang="es-MX" dirty="0" smtClean="0">
                <a:solidFill>
                  <a:srgbClr val="92D050"/>
                </a:solidFill>
              </a:rPr>
              <a:t>para tomar </a:t>
            </a:r>
            <a:r>
              <a:rPr lang="es-MX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</a:t>
            </a:r>
            <a:r>
              <a:rPr lang="es-MX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computadoras domésticas </a:t>
            </a:r>
            <a:r>
              <a:rPr lang="es-MX" dirty="0" smtClean="0">
                <a:solidFill>
                  <a:srgbClr val="92D050"/>
                </a:solidFill>
              </a:rPr>
              <a:t>y utilizarlas para </a:t>
            </a:r>
            <a:r>
              <a:rPr lang="es-MX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enviar sus mensajes </a:t>
            </a:r>
            <a:r>
              <a:rPr lang="es-MX" b="1" i="1" u="sng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masivos</a:t>
            </a:r>
            <a:r>
              <a:rPr lang="es-MX" dirty="0" smtClean="0">
                <a:solidFill>
                  <a:srgbClr val="92D050"/>
                </a:solidFill>
              </a:rPr>
              <a:t>. </a:t>
            </a:r>
            <a:endParaRPr lang="es-MX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</a:t>
            </a:r>
            <a:r>
              <a:rPr lang="es-MX" b="1" dirty="0" smtClean="0"/>
              <a:t>información</a:t>
            </a:r>
            <a:r>
              <a:rPr lang="es-MX" dirty="0" smtClean="0"/>
              <a:t> es un </a:t>
            </a:r>
            <a:r>
              <a:rPr lang="es-MX" b="1" dirty="0" smtClean="0"/>
              <a:t>activo</a:t>
            </a:r>
            <a:r>
              <a:rPr lang="es-MX" dirty="0" smtClean="0"/>
              <a:t> que como cualquier otro activo importante del negocio, tiene valor para la organización, consecuentemente </a:t>
            </a:r>
            <a:r>
              <a:rPr lang="es-MX" b="1" dirty="0" smtClean="0"/>
              <a:t>necesita protección adecuada.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078626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502" y="289588"/>
            <a:ext cx="9613861" cy="1080938"/>
          </a:xfrm>
        </p:spPr>
        <p:txBody>
          <a:bodyPr/>
          <a:lstStyle/>
          <a:p>
            <a:r>
              <a:rPr lang="es-MX" dirty="0" smtClean="0"/>
              <a:t>Estafador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Utiliza el </a:t>
            </a:r>
            <a:r>
              <a:rPr lang="es-MX" i="1" dirty="0" smtClean="0">
                <a:solidFill>
                  <a:srgbClr val="92D050"/>
                </a:solidFill>
              </a:rPr>
              <a:t>correo electrónico </a:t>
            </a:r>
            <a:r>
              <a:rPr lang="es-MX" dirty="0" smtClean="0">
                <a:solidFill>
                  <a:srgbClr val="92D050"/>
                </a:solidFill>
              </a:rPr>
              <a:t>u </a:t>
            </a:r>
            <a:r>
              <a:rPr lang="es-MX" i="1" dirty="0" smtClean="0">
                <a:solidFill>
                  <a:srgbClr val="92D050"/>
                </a:solidFill>
              </a:rPr>
              <a:t>otro medio </a:t>
            </a:r>
            <a:r>
              <a:rPr lang="es-MX" dirty="0" smtClean="0"/>
              <a:t>para </a:t>
            </a:r>
            <a:r>
              <a:rPr lang="es-MX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engañar</a:t>
            </a:r>
            <a:r>
              <a:rPr lang="es-MX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dirty="0" smtClean="0"/>
              <a:t>a otras personas para que </a:t>
            </a:r>
            <a:r>
              <a:rPr lang="es-MX" u="sng" dirty="0" smtClean="0">
                <a:solidFill>
                  <a:srgbClr val="FFFF00"/>
                </a:solidFill>
              </a:rPr>
              <a:t>brinden información confidencial, </a:t>
            </a:r>
            <a:r>
              <a:rPr lang="es-MX" dirty="0" smtClean="0"/>
              <a:t>como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números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tarjetas de crédito 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contraseñas</a:t>
            </a:r>
            <a:r>
              <a:rPr lang="es-MX" dirty="0" smtClean="0"/>
              <a:t>. </a:t>
            </a:r>
          </a:p>
          <a:p>
            <a:r>
              <a:rPr lang="es-MX" dirty="0" smtClean="0"/>
              <a:t>Un estafador </a:t>
            </a:r>
            <a:r>
              <a:rPr lang="es-MX" u="sng" dirty="0" smtClean="0">
                <a:solidFill>
                  <a:srgbClr val="00B0F0"/>
                </a:solidFill>
              </a:rPr>
              <a:t>se hace pasar por una persona de confianza </a:t>
            </a:r>
            <a:r>
              <a:rPr lang="es-MX" dirty="0" smtClean="0"/>
              <a:t>que tendría una necesidad legítima de obtener información confidencial.</a:t>
            </a:r>
          </a:p>
          <a:p>
            <a:r>
              <a:rPr lang="es-MX" dirty="0" smtClean="0"/>
              <a:t>Se asocia con la 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Ingeniería social</a:t>
            </a: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938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2743" y="250952"/>
            <a:ext cx="9613861" cy="1080938"/>
          </a:xfrm>
        </p:spPr>
        <p:txBody>
          <a:bodyPr/>
          <a:lstStyle/>
          <a:p>
            <a:r>
              <a:rPr lang="es-MX" dirty="0" smtClean="0"/>
              <a:t>Pensar como un agresor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r>
              <a:rPr lang="es-MX" b="1" dirty="0" smtClean="0">
                <a:solidFill>
                  <a:srgbClr val="FFFF00"/>
                </a:solidFill>
              </a:rPr>
              <a:t> del agresor </a:t>
            </a:r>
            <a:r>
              <a:rPr lang="es-MX" dirty="0" smtClean="0"/>
              <a:t>es </a:t>
            </a:r>
            <a:r>
              <a:rPr lang="es-MX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afectar un objetivo de red o a una aplicación</a:t>
            </a:r>
            <a:r>
              <a:rPr lang="es-MX" dirty="0" smtClean="0"/>
              <a:t> que se ejecuta dentro de una red. </a:t>
            </a:r>
          </a:p>
          <a:p>
            <a:r>
              <a:rPr lang="es-MX" dirty="0" smtClean="0"/>
              <a:t>Muchos agresores usan el siguiente </a:t>
            </a:r>
            <a:r>
              <a:rPr lang="es-MX" b="1" u="sng" dirty="0" smtClean="0"/>
              <a:t>proceso de siete pasos</a:t>
            </a:r>
            <a:r>
              <a:rPr lang="es-MX" b="1" dirty="0" smtClean="0"/>
              <a:t> </a:t>
            </a:r>
            <a:r>
              <a:rPr lang="es-MX" dirty="0" smtClean="0"/>
              <a:t>para </a:t>
            </a:r>
            <a:r>
              <a:rPr lang="es-MX" b="1" i="1" dirty="0" smtClean="0"/>
              <a:t>obtener información </a:t>
            </a:r>
            <a:r>
              <a:rPr lang="es-MX" dirty="0" smtClean="0"/>
              <a:t>y </a:t>
            </a:r>
            <a:r>
              <a:rPr lang="es-MX" b="1" i="1" dirty="0" smtClean="0"/>
              <a:t>plantear un ataque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938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5775" y="302467"/>
            <a:ext cx="9613861" cy="1080938"/>
          </a:xfrm>
        </p:spPr>
        <p:txBody>
          <a:bodyPr/>
          <a:lstStyle/>
          <a:p>
            <a:r>
              <a:rPr lang="es-MX" dirty="0" smtClean="0"/>
              <a:t>Paso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Realizar un análisis del perfil (reconocimiento). </a:t>
            </a:r>
          </a:p>
          <a:p>
            <a:pPr lvl="1"/>
            <a:r>
              <a:rPr lang="es-MX" sz="2400" dirty="0" smtClean="0"/>
              <a:t>La </a:t>
            </a:r>
            <a:r>
              <a:rPr lang="es-MX" sz="2400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página Web </a:t>
            </a:r>
            <a:r>
              <a:rPr lang="es-MX" sz="2400" dirty="0" smtClean="0"/>
              <a:t>de una empresa puede </a:t>
            </a:r>
            <a:r>
              <a:rPr lang="es-MX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conducir a información</a:t>
            </a:r>
            <a:r>
              <a:rPr lang="es-MX" sz="2400" dirty="0" smtClean="0"/>
              <a:t>, como las </a:t>
            </a:r>
            <a:r>
              <a:rPr lang="es-MX" sz="2400" b="1" u="sng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direcciones IP de los servidores</a:t>
            </a:r>
            <a:r>
              <a:rPr lang="es-MX" sz="2400" dirty="0" smtClean="0"/>
              <a:t>. </a:t>
            </a:r>
          </a:p>
          <a:p>
            <a:pPr lvl="1"/>
            <a:r>
              <a:rPr lang="es-MX" sz="2400" dirty="0" smtClean="0"/>
              <a:t>Desde allí, un agresor </a:t>
            </a:r>
            <a:r>
              <a:rPr lang="es-MX" sz="2400" i="1" dirty="0" smtClean="0"/>
              <a:t>puede crear una </a:t>
            </a:r>
            <a:r>
              <a:rPr lang="es-MX" sz="2400" b="1" i="1" dirty="0" smtClean="0"/>
              <a:t>imagen</a:t>
            </a:r>
            <a:r>
              <a:rPr lang="es-MX" sz="2400" i="1" dirty="0" smtClean="0"/>
              <a:t> </a:t>
            </a:r>
            <a:r>
              <a:rPr lang="es-MX" sz="2400" dirty="0" smtClean="0"/>
              <a:t>del </a:t>
            </a:r>
            <a:r>
              <a:rPr lang="es-MX" sz="2400" u="sng" dirty="0" smtClean="0"/>
              <a:t>perfil de seguridad </a:t>
            </a:r>
            <a:r>
              <a:rPr lang="es-MX" sz="2400" dirty="0" smtClean="0"/>
              <a:t>o de la "huella" de la empresa.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33174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8349" y="225194"/>
            <a:ext cx="9613861" cy="1080938"/>
          </a:xfrm>
        </p:spPr>
        <p:txBody>
          <a:bodyPr/>
          <a:lstStyle/>
          <a:p>
            <a:r>
              <a:rPr lang="es-MX" dirty="0" smtClean="0"/>
              <a:t>Paso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Enumerar los datos. </a:t>
            </a:r>
          </a:p>
          <a:p>
            <a:pPr lvl="1"/>
            <a:r>
              <a:rPr lang="es-MX" sz="2400" dirty="0" smtClean="0"/>
              <a:t>Un agresor puede </a:t>
            </a:r>
            <a:r>
              <a:rPr lang="es-MX" sz="2400" dirty="0" smtClean="0">
                <a:solidFill>
                  <a:srgbClr val="AEB7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ampliar el perfil </a:t>
            </a:r>
            <a:r>
              <a:rPr lang="es-MX" sz="2400" dirty="0" smtClean="0"/>
              <a:t>controlando el tráfico de la red con un </a:t>
            </a:r>
            <a:r>
              <a:rPr lang="es-MX" sz="2400" b="1" dirty="0" smtClean="0">
                <a:solidFill>
                  <a:srgbClr val="FFC000"/>
                </a:solidFill>
              </a:rPr>
              <a:t>programa detector de paquetes</a:t>
            </a:r>
            <a:r>
              <a:rPr lang="es-MX" sz="2400" dirty="0" smtClean="0"/>
              <a:t>, como </a:t>
            </a:r>
            <a:r>
              <a:rPr lang="es-MX" sz="2400" b="1" dirty="0" err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r>
              <a:rPr lang="es-MX" sz="2400" dirty="0" smtClean="0"/>
              <a:t>.</a:t>
            </a:r>
          </a:p>
          <a:p>
            <a:pPr lvl="1"/>
            <a:r>
              <a:rPr lang="es-MX" sz="2400" dirty="0" smtClean="0"/>
              <a:t>buscando información como los números de versión de los </a:t>
            </a:r>
            <a:r>
              <a:rPr lang="es-MX" sz="2400" b="1" dirty="0" smtClean="0">
                <a:solidFill>
                  <a:srgbClr val="FFFF00"/>
                </a:solidFill>
              </a:rPr>
              <a:t>servidores FTP </a:t>
            </a:r>
            <a:r>
              <a:rPr lang="es-MX" sz="2400" dirty="0" smtClean="0"/>
              <a:t>y de los </a:t>
            </a:r>
            <a:r>
              <a:rPr lang="es-MX" sz="2400" b="1" dirty="0" smtClean="0">
                <a:solidFill>
                  <a:srgbClr val="FFFF00"/>
                </a:solidFill>
              </a:rPr>
              <a:t>servidores de correo</a:t>
            </a:r>
            <a:r>
              <a:rPr lang="es-MX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625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228" y="250952"/>
            <a:ext cx="9613861" cy="1080938"/>
          </a:xfrm>
        </p:spPr>
        <p:txBody>
          <a:bodyPr/>
          <a:lstStyle/>
          <a:p>
            <a:r>
              <a:rPr lang="es-MX" dirty="0" smtClean="0"/>
              <a:t>Paso 3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Manipular a los usuarios para obtener acceso. </a:t>
            </a:r>
          </a:p>
          <a:p>
            <a:pPr lvl="1"/>
            <a:r>
              <a:rPr lang="es-MX" sz="2400" dirty="0" smtClean="0">
                <a:solidFill>
                  <a:srgbClr val="D2B4A6"/>
                </a:solidFill>
              </a:rPr>
              <a:t>Los </a:t>
            </a:r>
            <a:r>
              <a:rPr lang="es-MX" sz="2400" b="1" dirty="0" smtClean="0">
                <a:solidFill>
                  <a:srgbClr val="D2B4A6"/>
                </a:solidFill>
              </a:rPr>
              <a:t>empleados</a:t>
            </a:r>
            <a:r>
              <a:rPr lang="es-MX" sz="2400" dirty="0" smtClean="0">
                <a:solidFill>
                  <a:srgbClr val="D2B4A6"/>
                </a:solidFill>
              </a:rPr>
              <a:t> eligen </a:t>
            </a:r>
            <a:r>
              <a:rPr lang="es-MX" sz="2400" b="1" dirty="0" smtClean="0">
                <a:solidFill>
                  <a:srgbClr val="D2B4A6"/>
                </a:solidFill>
              </a:rPr>
              <a:t>contraseñas</a:t>
            </a:r>
            <a:r>
              <a:rPr lang="es-MX" sz="2400" dirty="0" smtClean="0">
                <a:solidFill>
                  <a:srgbClr val="D2B4A6"/>
                </a:solidFill>
              </a:rPr>
              <a:t> que se pueden </a:t>
            </a:r>
            <a:r>
              <a:rPr lang="es-MX" sz="2400" u="sng" dirty="0" smtClean="0">
                <a:solidFill>
                  <a:srgbClr val="D2B4A6"/>
                </a:solidFill>
              </a:rPr>
              <a:t>descifrar fácilmente</a:t>
            </a:r>
            <a:r>
              <a:rPr lang="es-MX" sz="2400" dirty="0" smtClean="0">
                <a:solidFill>
                  <a:srgbClr val="D2B4A6"/>
                </a:solidFill>
              </a:rPr>
              <a:t>. </a:t>
            </a:r>
          </a:p>
          <a:p>
            <a:pPr lvl="1"/>
            <a:r>
              <a:rPr lang="es-MX" sz="2400" dirty="0" smtClean="0"/>
              <a:t>Los empleados </a:t>
            </a:r>
            <a:r>
              <a:rPr lang="es-MX" sz="2400" dirty="0" smtClean="0">
                <a:solidFill>
                  <a:srgbClr val="FFC000"/>
                </a:solidFill>
              </a:rPr>
              <a:t>pueden ser </a:t>
            </a:r>
            <a:r>
              <a:rPr lang="es-MX" sz="24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engañados</a:t>
            </a:r>
            <a:r>
              <a:rPr lang="es-MX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400" dirty="0" smtClean="0">
                <a:solidFill>
                  <a:srgbClr val="FFC000"/>
                </a:solidFill>
              </a:rPr>
              <a:t>por </a:t>
            </a:r>
            <a:r>
              <a:rPr lang="es-MX" sz="2400" b="1" dirty="0" smtClean="0">
                <a:solidFill>
                  <a:srgbClr val="FFC000"/>
                </a:solidFill>
              </a:rPr>
              <a:t>agresores talentosos</a:t>
            </a:r>
            <a:r>
              <a:rPr lang="es-MX" sz="2400" dirty="0" smtClean="0">
                <a:solidFill>
                  <a:srgbClr val="FFC000"/>
                </a:solidFill>
              </a:rPr>
              <a:t> </a:t>
            </a:r>
            <a:r>
              <a:rPr lang="es-MX" sz="2400" dirty="0" smtClean="0"/>
              <a:t>para </a:t>
            </a:r>
            <a:r>
              <a:rPr lang="es-MX" sz="2400" b="1" i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revelar información confidencial </a:t>
            </a:r>
            <a:r>
              <a:rPr lang="es-MX" sz="2400" dirty="0" smtClean="0"/>
              <a:t>relacionada con el acceso.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49163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9865" y="276709"/>
            <a:ext cx="9613861" cy="1080938"/>
          </a:xfrm>
        </p:spPr>
        <p:txBody>
          <a:bodyPr/>
          <a:lstStyle/>
          <a:p>
            <a:r>
              <a:rPr lang="es-MX" dirty="0" smtClean="0"/>
              <a:t>Paso 4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Aumentar los privilegios. </a:t>
            </a:r>
          </a:p>
          <a:p>
            <a:pPr lvl="1"/>
            <a:r>
              <a:rPr lang="es-MX" sz="2400" dirty="0" smtClean="0"/>
              <a:t>Una vez que los agresores obtienen acceso básico, </a:t>
            </a:r>
            <a:r>
              <a:rPr lang="es-MX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utilizan sus habilidades</a:t>
            </a:r>
            <a:r>
              <a:rPr lang="es-MX" sz="2400" dirty="0" smtClean="0"/>
              <a:t> </a:t>
            </a:r>
            <a:r>
              <a:rPr lang="es-MX" sz="2400" dirty="0" smtClean="0">
                <a:solidFill>
                  <a:srgbClr val="FFC000"/>
                </a:solidFill>
              </a:rPr>
              <a:t>para aumentar los privilegios de la red.</a:t>
            </a:r>
            <a:endParaRPr lang="es-MX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93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5470" y="289588"/>
            <a:ext cx="9613861" cy="1080938"/>
          </a:xfrm>
        </p:spPr>
        <p:txBody>
          <a:bodyPr/>
          <a:lstStyle/>
          <a:p>
            <a:r>
              <a:rPr lang="es-MX" dirty="0" smtClean="0"/>
              <a:t>Paso 5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Recopilar más contraseñas y secretos. </a:t>
            </a:r>
          </a:p>
          <a:p>
            <a:pPr lvl="1"/>
            <a:r>
              <a:rPr lang="es-MX" sz="2400" dirty="0" smtClean="0"/>
              <a:t>Con privilegios de acceso mejorados, los agresores utilizan su talento para obtener </a:t>
            </a:r>
            <a:r>
              <a:rPr lang="es-MX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información confidencial bien protegida</a:t>
            </a:r>
            <a:r>
              <a:rPr lang="es-MX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MX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46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9713" y="199436"/>
            <a:ext cx="9613861" cy="1080938"/>
          </a:xfrm>
        </p:spPr>
        <p:txBody>
          <a:bodyPr/>
          <a:lstStyle/>
          <a:p>
            <a:r>
              <a:rPr lang="es-MX" dirty="0" smtClean="0"/>
              <a:t>Paso 6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Instalar virus de puerta trasera. </a:t>
            </a:r>
          </a:p>
          <a:p>
            <a:pPr lvl="1"/>
            <a:r>
              <a:rPr lang="es-MX" sz="2400" dirty="0" smtClean="0"/>
              <a:t>Las </a:t>
            </a:r>
            <a:r>
              <a:rPr lang="es-MX" sz="2400" dirty="0" smtClean="0">
                <a:solidFill>
                  <a:srgbClr val="FFFF00"/>
                </a:solidFill>
              </a:rPr>
              <a:t>puertas traseras </a:t>
            </a:r>
            <a:r>
              <a:rPr lang="es-MX" sz="2400" b="1" dirty="0" smtClean="0">
                <a:solidFill>
                  <a:srgbClr val="FFFF00"/>
                </a:solidFill>
              </a:rPr>
              <a:t>proporcionan</a:t>
            </a:r>
            <a:r>
              <a:rPr lang="es-MX" sz="2400" dirty="0" smtClean="0">
                <a:solidFill>
                  <a:srgbClr val="FFFF00"/>
                </a:solidFill>
              </a:rPr>
              <a:t> </a:t>
            </a:r>
            <a:r>
              <a:rPr lang="es-MX" sz="2400" dirty="0" smtClean="0"/>
              <a:t>a los agresores una forma de </a:t>
            </a:r>
            <a:r>
              <a:rPr lang="es-MX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al sistema sin ser detectados</a:t>
            </a:r>
            <a:r>
              <a:rPr lang="es-MX" sz="2400" dirty="0" smtClean="0"/>
              <a:t>. </a:t>
            </a:r>
          </a:p>
          <a:p>
            <a:pPr lvl="1"/>
            <a:r>
              <a:rPr lang="es-MX" sz="2400" dirty="0" smtClean="0">
                <a:solidFill>
                  <a:srgbClr val="92D050"/>
                </a:solidFill>
              </a:rPr>
              <a:t>La puerta trasera más común es un </a:t>
            </a:r>
            <a:r>
              <a:rPr lang="es-MX" sz="2400" b="1" dirty="0" smtClean="0">
                <a:solidFill>
                  <a:srgbClr val="92D050"/>
                </a:solidFill>
              </a:rPr>
              <a:t>puerto</a:t>
            </a:r>
            <a:r>
              <a:rPr lang="es-MX" sz="2400" dirty="0" smtClean="0">
                <a:solidFill>
                  <a:srgbClr val="92D050"/>
                </a:solidFill>
              </a:rPr>
              <a:t> de escucha </a:t>
            </a:r>
            <a:r>
              <a:rPr lang="es-MX" sz="2400" b="1" dirty="0" smtClean="0">
                <a:solidFill>
                  <a:srgbClr val="92D050"/>
                </a:solidFill>
              </a:rPr>
              <a:t>TCP</a:t>
            </a:r>
            <a:r>
              <a:rPr lang="es-MX" sz="2400" dirty="0" smtClean="0">
                <a:solidFill>
                  <a:srgbClr val="92D050"/>
                </a:solidFill>
              </a:rPr>
              <a:t> o </a:t>
            </a:r>
            <a:r>
              <a:rPr lang="es-MX" sz="2400" b="1" dirty="0" smtClean="0">
                <a:solidFill>
                  <a:srgbClr val="92D050"/>
                </a:solidFill>
              </a:rPr>
              <a:t>UDP abierto</a:t>
            </a:r>
            <a:r>
              <a:rPr lang="es-MX" sz="2400" dirty="0" smtClean="0">
                <a:solidFill>
                  <a:srgbClr val="92D050"/>
                </a:solidFill>
              </a:rPr>
              <a:t>.</a:t>
            </a:r>
            <a:endParaRPr lang="es-MX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94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591" y="238073"/>
            <a:ext cx="9613861" cy="1080938"/>
          </a:xfrm>
        </p:spPr>
        <p:txBody>
          <a:bodyPr/>
          <a:lstStyle/>
          <a:p>
            <a:r>
              <a:rPr lang="es-MX" dirty="0" smtClean="0"/>
              <a:t>Paso 7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Potenciar el sistema comprometido. </a:t>
            </a:r>
          </a:p>
          <a:p>
            <a:pPr lvl="1"/>
            <a:r>
              <a:rPr lang="es-MX" sz="2400" dirty="0" smtClean="0"/>
              <a:t>Una vez que un sistema está comprometido, los agresores lo utilizan para llevar a cabo </a:t>
            </a:r>
            <a:r>
              <a:rPr lang="es-MX" sz="2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ataques en otros hosts </a:t>
            </a:r>
            <a:r>
              <a:rPr lang="es-MX" sz="2400" dirty="0" smtClean="0"/>
              <a:t>de la red.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834806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8349" y="250952"/>
            <a:ext cx="9613861" cy="1080938"/>
          </a:xfrm>
        </p:spPr>
        <p:txBody>
          <a:bodyPr/>
          <a:lstStyle/>
          <a:p>
            <a:r>
              <a:rPr lang="es-MX" dirty="0" smtClean="0"/>
              <a:t>Tipos de delitos informáticos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8048" y="2237749"/>
            <a:ext cx="11119338" cy="4110941"/>
          </a:xfrm>
        </p:spPr>
        <p:txBody>
          <a:bodyPr numCol="2">
            <a:normAutofit fontScale="85000" lnSpcReduction="20000"/>
          </a:bodyPr>
          <a:lstStyle/>
          <a:p>
            <a:r>
              <a:rPr lang="es-MX" dirty="0" smtClean="0"/>
              <a:t>Abuso del acceso a la red por parte de personas que pertenecen a la organización</a:t>
            </a:r>
          </a:p>
          <a:p>
            <a:r>
              <a:rPr lang="es-MX" dirty="0" smtClean="0"/>
              <a:t>Virus</a:t>
            </a:r>
          </a:p>
          <a:p>
            <a:r>
              <a:rPr lang="es-MX" dirty="0" smtClean="0"/>
              <a:t>Robo de dispositivos portátiles</a:t>
            </a:r>
          </a:p>
          <a:p>
            <a:r>
              <a:rPr lang="es-MX" dirty="0" smtClean="0"/>
              <a:t>Suplantación de identidad en los casos en los que una organización está representada de manera fraudulenta como el emisor</a:t>
            </a:r>
          </a:p>
          <a:p>
            <a:r>
              <a:rPr lang="es-MX" dirty="0" smtClean="0"/>
              <a:t>Uso indebido de la mensajería instantánea</a:t>
            </a:r>
          </a:p>
          <a:p>
            <a:r>
              <a:rPr lang="es-MX" dirty="0" smtClean="0"/>
              <a:t>Denegación de servicio</a:t>
            </a:r>
          </a:p>
          <a:p>
            <a:r>
              <a:rPr lang="es-MX" dirty="0" smtClean="0"/>
              <a:t>Acceso no autorizado a la información</a:t>
            </a:r>
          </a:p>
          <a:p>
            <a:r>
              <a:rPr lang="es-MX" dirty="0" err="1" smtClean="0"/>
              <a:t>Bots</a:t>
            </a:r>
            <a:r>
              <a:rPr lang="es-MX" dirty="0" smtClean="0"/>
              <a:t> dentro de la organización</a:t>
            </a:r>
          </a:p>
          <a:p>
            <a:r>
              <a:rPr lang="es-MX" dirty="0" smtClean="0"/>
              <a:t>Robo de información de los clientes o de los empleados</a:t>
            </a:r>
          </a:p>
          <a:p>
            <a:r>
              <a:rPr lang="es-MX" dirty="0" smtClean="0"/>
              <a:t>Abuso de la red inalámbrica</a:t>
            </a:r>
          </a:p>
          <a:p>
            <a:r>
              <a:rPr lang="es-MX" dirty="0" smtClean="0"/>
              <a:t>Penetración en el sistema</a:t>
            </a:r>
          </a:p>
          <a:p>
            <a:r>
              <a:rPr lang="es-MX" dirty="0" smtClean="0"/>
              <a:t>Fraude financiero</a:t>
            </a:r>
          </a:p>
          <a:p>
            <a:r>
              <a:rPr lang="es-MX" dirty="0" smtClean="0"/>
              <a:t>Detección de contraseñas</a:t>
            </a:r>
          </a:p>
          <a:p>
            <a:r>
              <a:rPr lang="es-MX" dirty="0" smtClean="0"/>
              <a:t>Registro de claves</a:t>
            </a:r>
          </a:p>
          <a:p>
            <a:r>
              <a:rPr lang="es-MX" dirty="0" smtClean="0"/>
              <a:t>Alteración de sitios Web</a:t>
            </a:r>
          </a:p>
          <a:p>
            <a:r>
              <a:rPr lang="es-MX" dirty="0" smtClean="0"/>
              <a:t>Uso indebido de una aplicación Web pública</a:t>
            </a:r>
          </a:p>
          <a:p>
            <a:r>
              <a:rPr lang="es-MX" dirty="0" smtClean="0"/>
              <a:t>Robo de información patentada</a:t>
            </a:r>
          </a:p>
          <a:p>
            <a:r>
              <a:rPr lang="es-MX" dirty="0" smtClean="0"/>
              <a:t>Explotación del servidor DNS de una organización</a:t>
            </a:r>
          </a:p>
          <a:p>
            <a:r>
              <a:rPr lang="es-MX" dirty="0" smtClean="0"/>
              <a:t>Fraude en las telecomunicaciones</a:t>
            </a:r>
          </a:p>
          <a:p>
            <a:r>
              <a:rPr lang="es-MX" dirty="0" smtClean="0"/>
              <a:t>Sabotaje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383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9188" y="286674"/>
            <a:ext cx="9601196" cy="1303867"/>
          </a:xfrm>
        </p:spPr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9188" y="1748352"/>
            <a:ext cx="9027016" cy="4351338"/>
          </a:xfrm>
        </p:spPr>
        <p:txBody>
          <a:bodyPr>
            <a:normAutofit/>
          </a:bodyPr>
          <a:lstStyle/>
          <a:p>
            <a:r>
              <a:rPr lang="es-MX" sz="2800" dirty="0"/>
              <a:t>El </a:t>
            </a:r>
            <a:r>
              <a:rPr lang="es-MX" sz="2800" b="1" dirty="0">
                <a:solidFill>
                  <a:srgbClr val="FFFF00"/>
                </a:solidFill>
              </a:rPr>
              <a:t>desafío</a:t>
            </a:r>
            <a:r>
              <a:rPr lang="es-MX" sz="2800" dirty="0">
                <a:solidFill>
                  <a:srgbClr val="FFFF00"/>
                </a:solidFill>
              </a:rPr>
              <a:t> </a:t>
            </a:r>
            <a:r>
              <a:rPr lang="es-MX" sz="2800" dirty="0"/>
              <a:t>general de la </a:t>
            </a:r>
            <a:r>
              <a:rPr lang="es-MX" sz="2800" b="1" dirty="0">
                <a:solidFill>
                  <a:srgbClr val="FFFF00"/>
                </a:solidFill>
              </a:rPr>
              <a:t>seguridad</a:t>
            </a:r>
            <a:r>
              <a:rPr lang="es-MX" sz="2800" dirty="0"/>
              <a:t> es encontrar un </a:t>
            </a:r>
            <a:r>
              <a:rPr lang="es-MX" sz="2800" b="1" dirty="0">
                <a:solidFill>
                  <a:srgbClr val="FFFF00"/>
                </a:solidFill>
              </a:rPr>
              <a:t>equilibrio</a:t>
            </a:r>
            <a:r>
              <a:rPr lang="es-MX" sz="2800" dirty="0"/>
              <a:t> entre </a:t>
            </a:r>
            <a:r>
              <a:rPr lang="es-MX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 requisitos </a:t>
            </a:r>
            <a:r>
              <a:rPr lang="es-MX" sz="2800" dirty="0"/>
              <a:t>importantes: </a:t>
            </a:r>
            <a:endParaRPr lang="es-MX" sz="2800" dirty="0" smtClean="0"/>
          </a:p>
          <a:p>
            <a:pPr marL="914400" lvl="1" indent="-457200">
              <a:buFont typeface="+mj-lt"/>
              <a:buAutoNum type="arabicParenR"/>
            </a:pPr>
            <a:r>
              <a:rPr lang="es-MX" sz="2400" dirty="0" smtClean="0"/>
              <a:t>la </a:t>
            </a:r>
            <a:r>
              <a:rPr lang="es-MX" sz="2400" dirty="0"/>
              <a:t>necesidad de </a:t>
            </a:r>
            <a:r>
              <a:rPr lang="es-MX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abrir redes </a:t>
            </a:r>
            <a:r>
              <a:rPr lang="es-MX" sz="2400" dirty="0"/>
              <a:t>para </a:t>
            </a:r>
            <a:r>
              <a:rPr lang="es-MX" sz="2400" b="1" dirty="0"/>
              <a:t>respaldar</a:t>
            </a:r>
            <a:r>
              <a:rPr lang="es-MX" sz="2400" dirty="0"/>
              <a:t> las oportunidades </a:t>
            </a:r>
            <a:r>
              <a:rPr lang="es-MX" sz="2400" b="1" dirty="0"/>
              <a:t>comerciales en </a:t>
            </a:r>
            <a:r>
              <a:rPr lang="es-MX" sz="2400" b="1" dirty="0" smtClean="0"/>
              <a:t>evolución</a:t>
            </a:r>
          </a:p>
          <a:p>
            <a:pPr marL="914400" lvl="1" indent="-457200">
              <a:buFont typeface="+mj-lt"/>
              <a:buAutoNum type="arabicParenR"/>
            </a:pPr>
            <a:r>
              <a:rPr lang="es-MX" sz="2400" dirty="0" smtClean="0"/>
              <a:t>la </a:t>
            </a:r>
            <a:r>
              <a:rPr lang="es-MX" sz="2400" dirty="0"/>
              <a:t>necesidad de </a:t>
            </a:r>
            <a:r>
              <a:rPr lang="es-MX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proteger la información </a:t>
            </a:r>
            <a:r>
              <a:rPr lang="es-MX" sz="2400" b="1" dirty="0"/>
              <a:t>comercial</a:t>
            </a:r>
            <a:r>
              <a:rPr lang="es-MX" sz="2400" dirty="0"/>
              <a:t> privada, personal y estratégica.</a:t>
            </a:r>
          </a:p>
          <a:p>
            <a:pPr marL="0" indent="0" algn="ctr">
              <a:buNone/>
            </a:pP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6531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Red abierta y red cerrada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66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58349" y="315346"/>
            <a:ext cx="9613861" cy="1080938"/>
          </a:xfrm>
        </p:spPr>
        <p:txBody>
          <a:bodyPr/>
          <a:lstStyle/>
          <a:p>
            <a:r>
              <a:rPr lang="es-MX" dirty="0" smtClean="0"/>
              <a:t>Redes abiertas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6597" t="24692" r="13873" b="25807"/>
          <a:stretch/>
        </p:blipFill>
        <p:spPr>
          <a:xfrm>
            <a:off x="1762862" y="1272631"/>
            <a:ext cx="8332269" cy="55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35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58349" y="315346"/>
            <a:ext cx="9613861" cy="1080938"/>
          </a:xfrm>
        </p:spPr>
        <p:txBody>
          <a:bodyPr/>
          <a:lstStyle/>
          <a:p>
            <a:r>
              <a:rPr lang="es-MX" dirty="0" smtClean="0"/>
              <a:t>Redes cerradas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6271" t="25300" r="13764" b="26011"/>
          <a:stretch/>
        </p:blipFill>
        <p:spPr>
          <a:xfrm>
            <a:off x="1571881" y="1298117"/>
            <a:ext cx="8525155" cy="555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 de información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Impresos o escritos en papel</a:t>
            </a:r>
          </a:p>
          <a:p>
            <a:r>
              <a:rPr lang="es-MX" dirty="0" smtClean="0"/>
              <a:t>Almacenada electrónicamente</a:t>
            </a:r>
          </a:p>
          <a:p>
            <a:r>
              <a:rPr lang="es-MX" dirty="0" smtClean="0"/>
              <a:t>Transmite por correo o en forma electrónica</a:t>
            </a:r>
          </a:p>
          <a:p>
            <a:r>
              <a:rPr lang="es-MX" dirty="0" smtClean="0"/>
              <a:t>La que se mueva en videos corporativos</a:t>
            </a:r>
          </a:p>
          <a:p>
            <a:r>
              <a:rPr lang="es-MX" dirty="0" smtClean="0"/>
              <a:t>Lo que se habla en conversaciones</a:t>
            </a:r>
          </a:p>
          <a:p>
            <a:r>
              <a:rPr lang="es-MX" dirty="0" smtClean="0"/>
              <a:t>Estructura corporativa de  información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19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 de información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Impresos o escritos en papel</a:t>
            </a:r>
          </a:p>
          <a:p>
            <a:r>
              <a:rPr lang="es-MX" dirty="0" smtClean="0"/>
              <a:t>Almacenada electrónicamente</a:t>
            </a:r>
          </a:p>
          <a:p>
            <a:r>
              <a:rPr lang="es-MX" dirty="0" smtClean="0"/>
              <a:t>Transmite por correo o en forma electrónica</a:t>
            </a:r>
          </a:p>
          <a:p>
            <a:r>
              <a:rPr lang="es-MX" dirty="0" smtClean="0"/>
              <a:t>La que se mueva en videos corporativos</a:t>
            </a:r>
          </a:p>
          <a:p>
            <a:r>
              <a:rPr lang="es-MX" dirty="0" smtClean="0"/>
              <a:t>Lo que se habla en conversaciones</a:t>
            </a:r>
          </a:p>
          <a:p>
            <a:r>
              <a:rPr lang="es-MX" dirty="0" smtClean="0"/>
              <a:t>Estructura corporativa de  información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386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Seguridad de información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Conjunto </a:t>
            </a:r>
            <a:r>
              <a:rPr lang="es-ES" dirty="0"/>
              <a:t>de </a:t>
            </a:r>
            <a:r>
              <a:rPr lang="es-ES" b="1" dirty="0"/>
              <a:t>medidas preventivas </a:t>
            </a:r>
            <a:r>
              <a:rPr lang="es-ES" dirty="0"/>
              <a:t>y reactivas de las organizaciones y de los sistemas tecnológicos que </a:t>
            </a:r>
            <a:r>
              <a:rPr lang="es-ES" b="1" dirty="0"/>
              <a:t>permiten resguardar y proteger </a:t>
            </a:r>
            <a:r>
              <a:rPr lang="es-ES" dirty="0"/>
              <a:t>la información buscando mantener la </a:t>
            </a:r>
            <a:r>
              <a:rPr lang="es-ES" b="1" dirty="0"/>
              <a:t>confidencialidad</a:t>
            </a:r>
            <a:r>
              <a:rPr lang="es-ES" dirty="0"/>
              <a:t>, la </a:t>
            </a:r>
            <a:r>
              <a:rPr lang="es-ES" b="1" dirty="0"/>
              <a:t>disponibilidad</a:t>
            </a:r>
            <a:r>
              <a:rPr lang="es-ES" dirty="0"/>
              <a:t> e </a:t>
            </a:r>
            <a:r>
              <a:rPr lang="es-ES" b="1" dirty="0"/>
              <a:t>integridad</a:t>
            </a:r>
            <a:r>
              <a:rPr lang="es-ES" dirty="0"/>
              <a:t> de la misma.</a:t>
            </a:r>
          </a:p>
        </p:txBody>
      </p:sp>
    </p:spTree>
    <p:extLst>
      <p:ext uri="{BB962C8B-B14F-4D97-AF65-F5344CB8AC3E}">
        <p14:creationId xmlns:p14="http://schemas.microsoft.com/office/powerpoint/2010/main" val="5104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Confidencialidad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Propiedad </a:t>
            </a:r>
            <a:r>
              <a:rPr lang="es-ES" dirty="0"/>
              <a:t>que </a:t>
            </a:r>
            <a:r>
              <a:rPr lang="es-ES" b="1" dirty="0"/>
              <a:t>impide</a:t>
            </a:r>
            <a:r>
              <a:rPr lang="es-ES" dirty="0"/>
              <a:t> la divulgación de información a </a:t>
            </a:r>
            <a:r>
              <a:rPr lang="es-ES" b="1" dirty="0"/>
              <a:t>personas</a:t>
            </a:r>
            <a:r>
              <a:rPr lang="es-ES" dirty="0"/>
              <a:t> o sistemas </a:t>
            </a:r>
            <a:r>
              <a:rPr lang="es-ES" b="1" dirty="0"/>
              <a:t>no autorizados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Asegura </a:t>
            </a:r>
            <a:r>
              <a:rPr lang="es-ES" dirty="0"/>
              <a:t>el acceso a la información únicamente a aquellas </a:t>
            </a:r>
            <a:r>
              <a:rPr lang="es-ES" b="1" dirty="0"/>
              <a:t>personas</a:t>
            </a:r>
            <a:r>
              <a:rPr lang="es-ES" dirty="0"/>
              <a:t> que cuenten con la debida </a:t>
            </a:r>
            <a:r>
              <a:rPr lang="es-ES" b="1" dirty="0"/>
              <a:t>autorización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930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Busca </a:t>
            </a:r>
            <a:r>
              <a:rPr lang="es-ES" dirty="0"/>
              <a:t>mantener los datos libres de </a:t>
            </a:r>
            <a:r>
              <a:rPr lang="es-ES" b="1" dirty="0"/>
              <a:t>modificaciones no autorizadas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b="1" dirty="0" smtClean="0"/>
              <a:t>Mantener</a:t>
            </a:r>
            <a:r>
              <a:rPr lang="es-ES" dirty="0" smtClean="0"/>
              <a:t> </a:t>
            </a:r>
            <a:r>
              <a:rPr lang="es-ES" dirty="0"/>
              <a:t>con exactitud la </a:t>
            </a:r>
            <a:r>
              <a:rPr lang="es-ES" b="1" dirty="0"/>
              <a:t>información</a:t>
            </a:r>
            <a:r>
              <a:rPr lang="es-ES" dirty="0"/>
              <a:t> tal cual fue generada, </a:t>
            </a:r>
            <a:r>
              <a:rPr lang="es-ES" b="1" dirty="0"/>
              <a:t>sin ser manipulada</a:t>
            </a:r>
            <a:r>
              <a:rPr lang="es-ES" dirty="0"/>
              <a:t> o alterada por </a:t>
            </a:r>
            <a:r>
              <a:rPr lang="es-ES" b="1" dirty="0"/>
              <a:t>personas</a:t>
            </a:r>
            <a:r>
              <a:rPr lang="es-ES" dirty="0"/>
              <a:t> o procesos </a:t>
            </a:r>
            <a:r>
              <a:rPr lang="es-ES" b="1" dirty="0"/>
              <a:t>no autorizados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112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Disponibilidad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/>
              <a:t>información </a:t>
            </a:r>
            <a:r>
              <a:rPr lang="es-ES" dirty="0" smtClean="0"/>
              <a:t>debe </a:t>
            </a:r>
            <a:r>
              <a:rPr lang="es-ES" dirty="0"/>
              <a:t>encontrarse a </a:t>
            </a:r>
            <a:r>
              <a:rPr lang="es-ES" b="1" dirty="0"/>
              <a:t>disposición</a:t>
            </a:r>
            <a:r>
              <a:rPr lang="es-ES" dirty="0"/>
              <a:t> de quienes deben </a:t>
            </a:r>
            <a:r>
              <a:rPr lang="es-ES" b="1" dirty="0"/>
              <a:t>acceder</a:t>
            </a:r>
            <a:r>
              <a:rPr lang="es-ES" dirty="0"/>
              <a:t> a ella, ya sean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personas, procesos o aplicaciones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Acceso </a:t>
            </a:r>
            <a:r>
              <a:rPr lang="es-ES" dirty="0"/>
              <a:t>a la </a:t>
            </a:r>
            <a:r>
              <a:rPr lang="es-ES" b="1" dirty="0"/>
              <a:t>información</a:t>
            </a:r>
            <a:r>
              <a:rPr lang="es-ES" dirty="0"/>
              <a:t> y a los sistemas por personas autorizadas </a:t>
            </a:r>
            <a:r>
              <a:rPr lang="es-ES" b="1" dirty="0"/>
              <a:t>en el momento </a:t>
            </a:r>
            <a:r>
              <a:rPr lang="es-ES" dirty="0"/>
              <a:t>que así lo requieran.</a:t>
            </a:r>
          </a:p>
        </p:txBody>
      </p:sp>
    </p:spTree>
    <p:extLst>
      <p:ext uri="{BB962C8B-B14F-4D97-AF65-F5344CB8AC3E}">
        <p14:creationId xmlns:p14="http://schemas.microsoft.com/office/powerpoint/2010/main" val="2225157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1119</Words>
  <Application>Microsoft Office PowerPoint</Application>
  <PresentationFormat>Panorámica</PresentationFormat>
  <Paragraphs>128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Wingdings</vt:lpstr>
      <vt:lpstr>Wingdings 3</vt:lpstr>
      <vt:lpstr>Ion</vt:lpstr>
      <vt:lpstr>Introducción a la Seguridad de la Información</vt:lpstr>
      <vt:lpstr>Introducción</vt:lpstr>
      <vt:lpstr>Introducción</vt:lpstr>
      <vt:lpstr>Tipo de información</vt:lpstr>
      <vt:lpstr>Tipo de información</vt:lpstr>
      <vt:lpstr>Seguridad de información </vt:lpstr>
      <vt:lpstr>Confidencialidad</vt:lpstr>
      <vt:lpstr>Integridad</vt:lpstr>
      <vt:lpstr>Disponibilidad</vt:lpstr>
      <vt:lpstr>Seguridad informática</vt:lpstr>
      <vt:lpstr>Obstáculos</vt:lpstr>
      <vt:lpstr>La creciente amenaza de los atacantes</vt:lpstr>
      <vt:lpstr>Tipos de atacantes</vt:lpstr>
      <vt:lpstr>Hacker</vt:lpstr>
      <vt:lpstr>Hacker de sombrero blanco</vt:lpstr>
      <vt:lpstr>Hacker de sombrero negro</vt:lpstr>
      <vt:lpstr>Cracker</vt:lpstr>
      <vt:lpstr>Phreaker</vt:lpstr>
      <vt:lpstr>Spammer</vt:lpstr>
      <vt:lpstr>Estafador</vt:lpstr>
      <vt:lpstr>Pensar como un agresor</vt:lpstr>
      <vt:lpstr>Paso 1</vt:lpstr>
      <vt:lpstr>Paso 2</vt:lpstr>
      <vt:lpstr>Paso 3</vt:lpstr>
      <vt:lpstr>Paso 4</vt:lpstr>
      <vt:lpstr>Paso 5</vt:lpstr>
      <vt:lpstr>Paso 6</vt:lpstr>
      <vt:lpstr>Paso 7</vt:lpstr>
      <vt:lpstr>Tipos de delitos informáticos</vt:lpstr>
      <vt:lpstr>Red abierta y red cerrada</vt:lpstr>
      <vt:lpstr>Redes abiertas</vt:lpstr>
      <vt:lpstr>Redes cerradas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de la red</dc:title>
  <dc:creator>Ricardo</dc:creator>
  <cp:lastModifiedBy>Ricardo</cp:lastModifiedBy>
  <cp:revision>22</cp:revision>
  <dcterms:created xsi:type="dcterms:W3CDTF">2016-05-02T00:43:41Z</dcterms:created>
  <dcterms:modified xsi:type="dcterms:W3CDTF">2016-05-03T20:57:14Z</dcterms:modified>
</cp:coreProperties>
</file>