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833F-A72E-4CC1-8880-5B37AE5E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79D0-E0C1-4AA1-9892-94A70F5C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875E-9FF7-4A41-B523-6F231382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5287-D9CB-48E7-8CEC-E4A12365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BC92-C15E-40AF-AD17-B191EC5A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53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6A3B-0658-4F55-A937-6CE2D115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86F9B-5C22-47BC-A097-06C634A85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5A13-49BA-4ABF-A36B-C5CDB68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FF41-9451-4278-AFB9-385DD32F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752A-6097-4BE0-B8FB-D789C407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70B81-49D4-41BD-902B-D4D3FC5A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CB45C-F7E5-4204-993A-19EF0EF2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1BF2-404B-4BE1-A213-29C99765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69A5-B369-41AB-8386-479724F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652F-C026-46FF-ADEE-ABABF7E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91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F194-29E6-4E39-BDCF-401CB57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694F-F194-424A-9C46-16734A73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017D-DD71-4B3E-9B15-758FA113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334E-BCEC-45BA-A261-5E6BD2A6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ABD8-F79E-4377-AAFE-0DF0CBE3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46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0D45-EB5D-47AD-ADB6-36991E2C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93E2A-1517-4FC6-82E1-7529F3A3C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5D86-9A7A-4E23-9548-139F497C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6D5E-3C57-4199-AD7D-0B853369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14-A740-4A3C-A022-DBA3A1D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01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5B7E-284A-48AD-9339-9AB8CB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4F04-039A-4DBB-A59C-B3AFE949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F5A0-B1EE-46F8-B9DB-66B394F89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1305A-3998-4C3E-824A-0D46370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320F-72CE-4FFC-8799-237894E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E7C24-2604-4E88-8D4F-3505F7FE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4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C73-E520-477F-AB74-570B0073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392B8-FB2E-41D9-8AB9-7AE81BB8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0028C-3083-4048-B6C9-A00EEA93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8B5E1-870C-427F-9066-BAB2EA146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AB7B-E402-441B-BF8D-4A69E85B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1EC31-79E7-44E0-82C9-B090EE5B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C7AF0-5E1B-4453-B78D-FC9D5053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C185E-623B-4252-A2F9-9B43157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6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9BD-4903-4A07-9EA9-F6CCC23B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AA05-A3AD-4200-8F76-4C289809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8117-B383-4D56-8399-512D4C07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8C0F-FFC3-4BEC-A5E5-0C74FB24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9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36A5E-FC28-4E65-8A8E-61169B5B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7B065-609E-48D6-BDE9-6DD9BDCB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DB68-6EF1-45AC-A589-450047FF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3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38BF-5EA5-4911-A9A5-5A4F5E65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A5DA-F5A9-4410-8D60-424855F5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19CD-CBB2-4BA7-B8D3-76FC528E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5256-4C7A-4B70-AD38-BD9C231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545C9-5286-452B-8E51-6A8943E7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AD4F3-0827-4428-A8DD-63834F65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8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CABA-8C29-4718-9BCA-58A8405C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EB41-A5B3-48EC-8472-00A7EA8E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1629-74A0-4B40-8D3A-67C60C4D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934A-CF50-4197-93F3-CD21DC8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177C-9871-4876-B4B6-420F2AC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AD6D-E037-4A47-B31E-B257EC1E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16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66D9-9F73-4CEE-9C48-606D6550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5315-5244-4EA8-B8AB-0D11D5E0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7794-C193-47FA-88E4-8FDA164D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48CA-D471-4061-B499-4A2E3AB0308D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6D88-76A0-43A5-AA91-A35F6017D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1F61-4551-49C9-984A-1B27BA9D1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1432-46DF-4159-B03A-AB13794FC1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2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7248763/" TargetMode="External"/><Relationship Id="rId2" Type="http://schemas.openxmlformats.org/officeDocument/2006/relationships/hyperlink" Target="https://www.cisco.com/c/en/us/td/docs/ios/12_2/qos/configuration/guide/fqos_c/qcfpq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opal.com/qos/default.php?p=whyqos-24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1B68-AD1C-4C83-A53E-066D63FF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885451"/>
          </a:xfrm>
        </p:spPr>
        <p:txBody>
          <a:bodyPr/>
          <a:lstStyle/>
          <a:p>
            <a:pPr algn="ctr"/>
            <a:r>
              <a:rPr lang="en-US" dirty="0"/>
              <a:t>Priority-</a:t>
            </a:r>
            <a:r>
              <a:rPr lang="en-US" dirty="0" err="1"/>
              <a:t>Traffict</a:t>
            </a:r>
            <a:endParaRPr lang="es-MX" dirty="0"/>
          </a:p>
        </p:txBody>
      </p:sp>
      <p:pic>
        <p:nvPicPr>
          <p:cNvPr id="3078" name="Picture 6" descr="Resultado de imagen para cisco priority traffic">
            <a:extLst>
              <a:ext uri="{FF2B5EF4-FFF2-40B4-BE49-F238E27FC236}">
                <a16:creationId xmlns:a16="http://schemas.microsoft.com/office/drawing/2014/main" id="{DB738007-D087-41B8-A1D9-34CB5DC1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00" y="1626628"/>
            <a:ext cx="7938522" cy="42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5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B341-FC9A-466E-ACFC-35299CEE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Configuración</a:t>
            </a:r>
            <a:r>
              <a:rPr lang="en-US" dirty="0"/>
              <a:t> de Priority Traffic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6E747-931E-40F6-9F14-F6DCCE2447E6}"/>
              </a:ext>
            </a:extLst>
          </p:cNvPr>
          <p:cNvSpPr txBox="1"/>
          <p:nvPr/>
        </p:nvSpPr>
        <p:spPr>
          <a:xfrm>
            <a:off x="545778" y="2228394"/>
            <a:ext cx="11349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configurar una lista de prioridades basada en el protocolo, la sintaxis del comando incluye: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router</a:t>
            </a:r>
            <a:r>
              <a:rPr lang="es-MX" dirty="0"/>
              <a:t> (</a:t>
            </a:r>
            <a:r>
              <a:rPr lang="es-MX" dirty="0" err="1"/>
              <a:t>config</a:t>
            </a:r>
            <a:r>
              <a:rPr lang="es-MX" dirty="0"/>
              <a:t>) # </a:t>
            </a:r>
            <a:r>
              <a:rPr lang="es-MX" b="1" dirty="0" err="1"/>
              <a:t>priority-list</a:t>
            </a:r>
            <a:r>
              <a:rPr lang="es-MX" dirty="0"/>
              <a:t> </a:t>
            </a:r>
            <a:r>
              <a:rPr lang="es-MX" dirty="0" err="1"/>
              <a:t>list-number</a:t>
            </a:r>
            <a:r>
              <a:rPr lang="es-MX" dirty="0"/>
              <a:t> </a:t>
            </a:r>
            <a:r>
              <a:rPr lang="es-MX" b="1" dirty="0" err="1"/>
              <a:t>protocol</a:t>
            </a:r>
            <a:r>
              <a:rPr lang="es-MX" dirty="0"/>
              <a:t> </a:t>
            </a:r>
            <a:r>
              <a:rPr lang="es-MX" dirty="0" err="1"/>
              <a:t>protocol-name</a:t>
            </a:r>
            <a:r>
              <a:rPr lang="es-MX" dirty="0"/>
              <a:t> {</a:t>
            </a:r>
            <a:r>
              <a:rPr lang="es-MX" b="1" dirty="0" err="1"/>
              <a:t>high</a:t>
            </a:r>
            <a:r>
              <a:rPr lang="es-MX" b="1" dirty="0"/>
              <a:t> | </a:t>
            </a:r>
            <a:r>
              <a:rPr lang="es-MX" b="1" dirty="0" err="1"/>
              <a:t>medium</a:t>
            </a:r>
            <a:r>
              <a:rPr lang="es-MX" b="1" dirty="0"/>
              <a:t> | normal | </a:t>
            </a:r>
            <a:r>
              <a:rPr lang="es-MX" b="1" dirty="0" err="1"/>
              <a:t>low</a:t>
            </a:r>
            <a:r>
              <a:rPr lang="es-MX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Para configurar una lista de prioridades basada en la interfaz, la sintaxis del comando incluye: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router</a:t>
            </a:r>
            <a:r>
              <a:rPr lang="es-MX" dirty="0"/>
              <a:t> (</a:t>
            </a:r>
            <a:r>
              <a:rPr lang="es-MX" dirty="0" err="1"/>
              <a:t>config</a:t>
            </a:r>
            <a:r>
              <a:rPr lang="es-MX" dirty="0"/>
              <a:t>) # </a:t>
            </a:r>
            <a:r>
              <a:rPr lang="es-MX" b="1" dirty="0" err="1"/>
              <a:t>priority-list</a:t>
            </a:r>
            <a:r>
              <a:rPr lang="es-MX" dirty="0"/>
              <a:t> </a:t>
            </a:r>
            <a:r>
              <a:rPr lang="es-MX" dirty="0" err="1"/>
              <a:t>list-number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interface-</a:t>
            </a:r>
            <a:r>
              <a:rPr lang="es-MX" dirty="0" err="1"/>
              <a:t>type</a:t>
            </a:r>
            <a:r>
              <a:rPr lang="es-MX" dirty="0"/>
              <a:t> interface-</a:t>
            </a:r>
            <a:r>
              <a:rPr lang="es-MX" dirty="0" err="1"/>
              <a:t>number</a:t>
            </a:r>
            <a:r>
              <a:rPr lang="es-MX" dirty="0"/>
              <a:t> {</a:t>
            </a:r>
            <a:r>
              <a:rPr lang="es-MX" b="1" dirty="0" err="1"/>
              <a:t>high</a:t>
            </a:r>
            <a:r>
              <a:rPr lang="es-MX" b="1" dirty="0"/>
              <a:t> | </a:t>
            </a:r>
            <a:r>
              <a:rPr lang="es-MX" b="1" dirty="0" err="1"/>
              <a:t>medium</a:t>
            </a:r>
            <a:r>
              <a:rPr lang="es-MX" b="1" dirty="0"/>
              <a:t> | normal | </a:t>
            </a:r>
            <a:r>
              <a:rPr lang="es-MX" b="1" dirty="0" err="1"/>
              <a:t>low</a:t>
            </a:r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/>
              <a:t>Para configurar la prioridad dada a todo el </a:t>
            </a:r>
            <a:r>
              <a:rPr lang="es-MX" b="1" dirty="0"/>
              <a:t>tráfico que no coincide</a:t>
            </a:r>
            <a:r>
              <a:rPr lang="es-MX" dirty="0"/>
              <a:t> con ninguno de los otros comandos, la sintaxis del comando incluye:</a:t>
            </a:r>
          </a:p>
          <a:p>
            <a:endParaRPr lang="es-MX" dirty="0"/>
          </a:p>
          <a:p>
            <a:r>
              <a:rPr lang="es-MX" dirty="0" err="1"/>
              <a:t>router</a:t>
            </a:r>
            <a:r>
              <a:rPr lang="es-MX" dirty="0"/>
              <a:t> (</a:t>
            </a:r>
            <a:r>
              <a:rPr lang="es-MX" dirty="0" err="1"/>
              <a:t>config</a:t>
            </a:r>
            <a:r>
              <a:rPr lang="es-MX" dirty="0"/>
              <a:t>) # </a:t>
            </a:r>
            <a:r>
              <a:rPr lang="es-MX" b="1" dirty="0" err="1"/>
              <a:t>priority-list</a:t>
            </a:r>
            <a:r>
              <a:rPr lang="es-MX" dirty="0"/>
              <a:t> </a:t>
            </a:r>
            <a:r>
              <a:rPr lang="es-MX" dirty="0" err="1"/>
              <a:t>list-number</a:t>
            </a:r>
            <a:r>
              <a:rPr lang="es-MX" dirty="0"/>
              <a:t> </a:t>
            </a:r>
            <a:r>
              <a:rPr lang="es-MX" b="1" dirty="0"/>
              <a:t>default</a:t>
            </a:r>
            <a:r>
              <a:rPr lang="es-MX" dirty="0"/>
              <a:t> {</a:t>
            </a:r>
            <a:r>
              <a:rPr lang="es-MX" b="1" dirty="0" err="1"/>
              <a:t>high</a:t>
            </a:r>
            <a:r>
              <a:rPr lang="es-MX" b="1" dirty="0"/>
              <a:t> | </a:t>
            </a:r>
            <a:r>
              <a:rPr lang="es-MX" b="1" dirty="0" err="1"/>
              <a:t>medium</a:t>
            </a:r>
            <a:r>
              <a:rPr lang="es-MX" b="1" dirty="0"/>
              <a:t> | normal | </a:t>
            </a:r>
            <a:r>
              <a:rPr lang="es-MX" b="1" dirty="0" err="1"/>
              <a:t>low</a:t>
            </a: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38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852D4-CEA0-423D-9B29-EE2A8AC0F90C}"/>
              </a:ext>
            </a:extLst>
          </p:cNvPr>
          <p:cNvSpPr txBox="1"/>
          <p:nvPr/>
        </p:nvSpPr>
        <p:spPr>
          <a:xfrm>
            <a:off x="900953" y="470647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Protocolos</a:t>
            </a:r>
            <a:endParaRPr lang="es-MX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F10A96-CD15-4E4B-A9A0-DD2637D6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34585"/>
              </p:ext>
            </p:extLst>
          </p:nvPr>
        </p:nvGraphicFramePr>
        <p:xfrm>
          <a:off x="466526" y="2998132"/>
          <a:ext cx="5148728" cy="25958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7097">
                  <a:extLst>
                    <a:ext uri="{9D8B030D-6E8A-4147-A177-3AD203B41FA5}">
                      <a16:colId xmlns:a16="http://schemas.microsoft.com/office/drawing/2014/main" val="1368214388"/>
                    </a:ext>
                  </a:extLst>
                </a:gridCol>
                <a:gridCol w="4141631">
                  <a:extLst>
                    <a:ext uri="{9D8B030D-6E8A-4147-A177-3AD203B41FA5}">
                      <a16:colId xmlns:a16="http://schemas.microsoft.com/office/drawing/2014/main" val="2180126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Significado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5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IP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Internet Protocol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IPX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Internetwork Packet Exchange </a:t>
                      </a:r>
                      <a:r>
                        <a:rPr lang="en-US" sz="1600" b="1" dirty="0"/>
                        <a:t>(NOVELL)</a:t>
                      </a:r>
                      <a:endParaRPr lang="es-MX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AppleTalk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AppleTalk </a:t>
                      </a:r>
                      <a:r>
                        <a:rPr lang="es-MX" sz="1600" dirty="0" err="1"/>
                        <a:t>Networking</a:t>
                      </a:r>
                      <a:r>
                        <a:rPr lang="es-MX" sz="1600" dirty="0"/>
                        <a:t> </a:t>
                      </a:r>
                      <a:r>
                        <a:rPr lang="es-MX" sz="1600" dirty="0" err="1"/>
                        <a:t>Protocols</a:t>
                      </a:r>
                      <a:r>
                        <a:rPr lang="es-MX" sz="1600" dirty="0"/>
                        <a:t> </a:t>
                      </a:r>
                      <a:r>
                        <a:rPr lang="es-MX" sz="1600" b="1" dirty="0"/>
                        <a:t>(APPLE)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SNA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/>
                        <a:t>Systems</a:t>
                      </a:r>
                      <a:r>
                        <a:rPr lang="es-MX" sz="1600" dirty="0"/>
                        <a:t> Network </a:t>
                      </a:r>
                      <a:r>
                        <a:rPr lang="es-MX" sz="1600" dirty="0" err="1"/>
                        <a:t>Architecture</a:t>
                      </a:r>
                      <a:r>
                        <a:rPr lang="es-MX" sz="1600" dirty="0"/>
                        <a:t> </a:t>
                      </a:r>
                      <a:r>
                        <a:rPr lang="es-MX" sz="1600" b="1" dirty="0"/>
                        <a:t>(IBM)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DECnet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Digital Equipment Corporation </a:t>
                      </a:r>
                      <a:r>
                        <a:rPr lang="en-US" sz="1600" dirty="0"/>
                        <a:t>network</a:t>
                      </a:r>
                      <a:endParaRPr lang="es-MX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5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Bridge 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effectLst/>
                        </a:rPr>
                        <a:t>Bridge </a:t>
                      </a:r>
                      <a:r>
                        <a:rPr lang="es-MX" sz="1600" kern="1200" dirty="0" err="1">
                          <a:effectLst/>
                        </a:rPr>
                        <a:t>Protocol</a:t>
                      </a:r>
                      <a:r>
                        <a:rPr lang="es-MX" sz="1600" kern="1200" dirty="0">
                          <a:effectLst/>
                        </a:rPr>
                        <a:t> </a:t>
                      </a:r>
                      <a:r>
                        <a:rPr lang="es-MX" sz="1600" b="1" kern="1200" dirty="0">
                          <a:effectLst/>
                        </a:rPr>
                        <a:t>(ICO)</a:t>
                      </a:r>
                      <a:endParaRPr lang="es-MX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15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6E748C-0F93-4539-8CD6-771513CD2DAC}"/>
              </a:ext>
            </a:extLst>
          </p:cNvPr>
          <p:cNvSpPr txBox="1"/>
          <p:nvPr/>
        </p:nvSpPr>
        <p:spPr>
          <a:xfrm>
            <a:off x="6183914" y="2048580"/>
            <a:ext cx="563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Ejemplos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s-MX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757A0-82AF-4637-BA93-6629337B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24" y="2734152"/>
            <a:ext cx="5571084" cy="730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EF8CC9-560D-41C1-BCA1-5E60EB19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14" y="3571557"/>
            <a:ext cx="5571084" cy="848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EF1D38-F1B4-41EF-8D52-9939D7D08523}"/>
              </a:ext>
            </a:extLst>
          </p:cNvPr>
          <p:cNvSpPr txBox="1"/>
          <p:nvPr/>
        </p:nvSpPr>
        <p:spPr>
          <a:xfrm>
            <a:off x="458696" y="2048580"/>
            <a:ext cx="497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protocolos</a:t>
            </a:r>
            <a:r>
              <a:rPr lang="en-US" sz="2000" dirty="0"/>
              <a:t>:</a:t>
            </a:r>
            <a:endParaRPr lang="es-MX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CC423B-F8E4-4A89-A168-16B29936F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14" y="4564715"/>
            <a:ext cx="5166330" cy="8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9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9111F-D4E1-45A9-9A10-A279B5565B81}"/>
              </a:ext>
            </a:extLst>
          </p:cNvPr>
          <p:cNvSpPr txBox="1"/>
          <p:nvPr/>
        </p:nvSpPr>
        <p:spPr>
          <a:xfrm>
            <a:off x="900953" y="470647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 Queues</a:t>
            </a:r>
            <a:endParaRPr lang="es-MX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D7036-F342-48B9-BE3E-0D35BC83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00385"/>
              </p:ext>
            </p:extLst>
          </p:nvPr>
        </p:nvGraphicFramePr>
        <p:xfrm>
          <a:off x="316455" y="2763800"/>
          <a:ext cx="4726192" cy="260157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63096">
                  <a:extLst>
                    <a:ext uri="{9D8B030D-6E8A-4147-A177-3AD203B41FA5}">
                      <a16:colId xmlns:a16="http://schemas.microsoft.com/office/drawing/2014/main" val="2844942811"/>
                    </a:ext>
                  </a:extLst>
                </a:gridCol>
                <a:gridCol w="2363096">
                  <a:extLst>
                    <a:ext uri="{9D8B030D-6E8A-4147-A177-3AD203B41FA5}">
                      <a16:colId xmlns:a16="http://schemas.microsoft.com/office/drawing/2014/main" val="1778375622"/>
                    </a:ext>
                  </a:extLst>
                </a:gridCol>
              </a:tblGrid>
              <a:tr h="4887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Cola en prioridad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Limite de paquetes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332871093"/>
                  </a:ext>
                </a:extLst>
              </a:tr>
              <a:tr h="52821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high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450"/>
                        </a:spcBef>
                        <a:spcAft>
                          <a:spcPts val="450"/>
                        </a:spcAft>
                      </a:pPr>
                      <a:r>
                        <a:rPr lang="es-MX" sz="1800" b="1" dirty="0">
                          <a:effectLst/>
                        </a:rPr>
                        <a:t>20</a:t>
                      </a:r>
                      <a:endParaRPr lang="es-MX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422886949"/>
                  </a:ext>
                </a:extLst>
              </a:tr>
              <a:tr h="52821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medium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450"/>
                        </a:spcBef>
                        <a:spcAft>
                          <a:spcPts val="450"/>
                        </a:spcAft>
                      </a:pPr>
                      <a:r>
                        <a:rPr lang="es-MX" sz="1800" b="1" dirty="0">
                          <a:effectLst/>
                        </a:rPr>
                        <a:t>40</a:t>
                      </a:r>
                      <a:endParaRPr lang="es-MX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313688202"/>
                  </a:ext>
                </a:extLst>
              </a:tr>
              <a:tr h="52821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normal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450"/>
                        </a:spcBef>
                        <a:spcAft>
                          <a:spcPts val="450"/>
                        </a:spcAft>
                      </a:pPr>
                      <a:r>
                        <a:rPr lang="es-MX" sz="1800" b="1" dirty="0">
                          <a:effectLst/>
                        </a:rPr>
                        <a:t>60</a:t>
                      </a:r>
                      <a:endParaRPr lang="es-MX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902685451"/>
                  </a:ext>
                </a:extLst>
              </a:tr>
              <a:tr h="52821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low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80"/>
                        </a:lnSpc>
                        <a:spcBef>
                          <a:spcPts val="450"/>
                        </a:spcBef>
                        <a:spcAft>
                          <a:spcPts val="450"/>
                        </a:spcAft>
                      </a:pPr>
                      <a:r>
                        <a:rPr lang="es-MX" sz="1800" b="1" dirty="0">
                          <a:effectLst/>
                        </a:rPr>
                        <a:t>80</a:t>
                      </a:r>
                      <a:endParaRPr lang="es-MX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206514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6F921F-D1E8-4894-A5C7-14E6E317B2EB}"/>
              </a:ext>
            </a:extLst>
          </p:cNvPr>
          <p:cNvSpPr txBox="1"/>
          <p:nvPr/>
        </p:nvSpPr>
        <p:spPr>
          <a:xfrm>
            <a:off x="5563441" y="1906189"/>
            <a:ext cx="563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Ejemplos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449C5-6D28-4A14-BDFF-DF1F2780C642}"/>
              </a:ext>
            </a:extLst>
          </p:cNvPr>
          <p:cNvSpPr txBox="1"/>
          <p:nvPr/>
        </p:nvSpPr>
        <p:spPr>
          <a:xfrm>
            <a:off x="316455" y="1906189"/>
            <a:ext cx="497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protocolos</a:t>
            </a:r>
            <a:r>
              <a:rPr lang="en-US" sz="2000" dirty="0"/>
              <a:t>:</a:t>
            </a:r>
            <a:endParaRPr lang="es-MX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8F997E-E65D-47F6-A119-2F4DC868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41" y="2763800"/>
            <a:ext cx="6528409" cy="17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8592-A636-4EE8-A4C1-B0356BF0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489"/>
            <a:ext cx="10515600" cy="791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acceso</a:t>
            </a:r>
            <a:br>
              <a:rPr lang="es-MX" dirty="0"/>
            </a:br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6A4D7-96A6-40EE-92FA-F599C3C77A57}"/>
              </a:ext>
            </a:extLst>
          </p:cNvPr>
          <p:cNvSpPr txBox="1"/>
          <p:nvPr/>
        </p:nvSpPr>
        <p:spPr>
          <a:xfrm>
            <a:off x="2448279" y="2302036"/>
            <a:ext cx="563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Ejemplos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B4823-0BD6-4237-9E3B-F7581222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79" y="2881523"/>
            <a:ext cx="7295442" cy="25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F386-6942-450F-B0D6-19D64136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Referencias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9A442-F490-4C9C-A76A-4CFE088EFCCD}"/>
              </a:ext>
            </a:extLst>
          </p:cNvPr>
          <p:cNvSpPr txBox="1"/>
          <p:nvPr/>
        </p:nvSpPr>
        <p:spPr>
          <a:xfrm>
            <a:off x="838200" y="1860331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https://www.cisco.com/c/en/us/td/docs/ios/12_2/qos/configuration/guide/fqos_c/qcfpq.html</a:t>
            </a:r>
            <a:endParaRPr lang="es-MX" dirty="0"/>
          </a:p>
          <a:p>
            <a:endParaRPr lang="en-US" dirty="0"/>
          </a:p>
          <a:p>
            <a:r>
              <a:rPr lang="es-MX" dirty="0">
                <a:hlinkClick r:id="rId3"/>
              </a:rPr>
              <a:t>http://slideplayer.com/slide/7248763/</a:t>
            </a:r>
            <a:endParaRPr lang="es-MX" dirty="0"/>
          </a:p>
          <a:p>
            <a:endParaRPr lang="en-US" dirty="0"/>
          </a:p>
          <a:p>
            <a:r>
              <a:rPr lang="es-MX" dirty="0">
                <a:hlinkClick r:id="rId4"/>
              </a:rPr>
              <a:t>http://softwareopal.com/qos/default.php?p=whyqos-2422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427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Priority-Traffict</vt:lpstr>
      <vt:lpstr>Configuración de Priority Traffic</vt:lpstr>
      <vt:lpstr>PowerPoint Presentation</vt:lpstr>
      <vt:lpstr>PowerPoint Presentation</vt:lpstr>
      <vt:lpstr>Interfaz de acceso 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Tejada</dc:creator>
  <cp:lastModifiedBy>Alejandro Tejada</cp:lastModifiedBy>
  <cp:revision>23</cp:revision>
  <dcterms:created xsi:type="dcterms:W3CDTF">2018-06-13T21:42:33Z</dcterms:created>
  <dcterms:modified xsi:type="dcterms:W3CDTF">2018-06-17T19:51:34Z</dcterms:modified>
</cp:coreProperties>
</file>