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D113-A0B0-4CCD-82F9-46A447F72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dirty="0"/>
              <a:t>Fibra Óptica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7F3-33B4-4A91-91CA-6E67EE4FD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054" y="5408853"/>
            <a:ext cx="10572000" cy="434974"/>
          </a:xfrm>
        </p:spPr>
        <p:txBody>
          <a:bodyPr>
            <a:normAutofit/>
          </a:bodyPr>
          <a:lstStyle/>
          <a:p>
            <a:r>
              <a:rPr lang="es-MX" dirty="0"/>
              <a:t>Aplicación de las telecomunicaciones</a:t>
            </a:r>
          </a:p>
        </p:txBody>
      </p:sp>
      <p:pic>
        <p:nvPicPr>
          <p:cNvPr id="1026" name="Picture 2" descr="Image result for utcj">
            <a:extLst>
              <a:ext uri="{FF2B5EF4-FFF2-40B4-BE49-F238E27FC236}">
                <a16:creationId xmlns:a16="http://schemas.microsoft.com/office/drawing/2014/main" id="{1B42B6A1-7D4B-4998-89ED-B1D2F4676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86" y="164967"/>
            <a:ext cx="2199314" cy="77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bra optica">
            <a:extLst>
              <a:ext uri="{FF2B5EF4-FFF2-40B4-BE49-F238E27FC236}">
                <a16:creationId xmlns:a16="http://schemas.microsoft.com/office/drawing/2014/main" id="{759C6EB8-87E2-423A-906E-19D2ED89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02" y="3177317"/>
            <a:ext cx="1322159" cy="124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A1841-3692-4668-B62A-5055BF8D0F29}"/>
              </a:ext>
            </a:extLst>
          </p:cNvPr>
          <p:cNvSpPr txBox="1"/>
          <p:nvPr/>
        </p:nvSpPr>
        <p:spPr>
          <a:xfrm>
            <a:off x="8699383" y="5149286"/>
            <a:ext cx="33402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/>
              <a:t>Julio Alejandro Tejada Nava</a:t>
            </a:r>
          </a:p>
          <a:p>
            <a:pPr algn="r"/>
            <a:r>
              <a:rPr lang="es-MX" sz="1400" dirty="0"/>
              <a:t>Isaí López Hernández</a:t>
            </a:r>
          </a:p>
          <a:p>
            <a:pPr algn="r"/>
            <a:r>
              <a:rPr lang="es-MX" sz="1400" dirty="0"/>
              <a:t>Antonio Alvarado Solís</a:t>
            </a:r>
          </a:p>
          <a:p>
            <a:pPr algn="r"/>
            <a:r>
              <a:rPr lang="es-MX" sz="1400" dirty="0"/>
              <a:t>Enrique Alonso Santiago</a:t>
            </a:r>
          </a:p>
          <a:p>
            <a:pPr algn="r"/>
            <a:r>
              <a:rPr lang="es-MX" sz="1400" dirty="0"/>
              <a:t>ITIW31</a:t>
            </a:r>
          </a:p>
        </p:txBody>
      </p:sp>
    </p:spTree>
    <p:extLst>
      <p:ext uri="{BB962C8B-B14F-4D97-AF65-F5344CB8AC3E}">
        <p14:creationId xmlns:p14="http://schemas.microsoft.com/office/powerpoint/2010/main" val="37105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0573-E53E-4902-BB44-8040C7DB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y la fibra óptica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843ED-97BC-4C3C-83EC-7C331F4E260B}"/>
              </a:ext>
            </a:extLst>
          </p:cNvPr>
          <p:cNvSpPr txBox="1"/>
          <p:nvPr/>
        </p:nvSpPr>
        <p:spPr>
          <a:xfrm>
            <a:off x="495300" y="2489200"/>
            <a:ext cx="11391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fibra óptica es un medio de transmisión empleado habitualmente en redes de datos; un hilo muy fino de material transparente, vidrio o materiales plásticos, por el que se envían pulsos de luz que representan los datos a transmitir. La </a:t>
            </a:r>
            <a:r>
              <a:rPr lang="es-MX" b="1" dirty="0"/>
              <a:t>fuente de luz puede ser láser o un LED</a:t>
            </a:r>
            <a:r>
              <a:rPr lang="es-MX" dirty="0"/>
              <a:t>.  </a:t>
            </a:r>
          </a:p>
          <a:p>
            <a:endParaRPr lang="es-MX" dirty="0"/>
          </a:p>
          <a:p>
            <a:r>
              <a:rPr lang="es-MX" dirty="0"/>
              <a:t>Se utiliza ampliamente en telecomunicaciones, ya que permiten enviar gran cantidad de datos a una gran distancia, con </a:t>
            </a:r>
            <a:r>
              <a:rPr lang="es-MX" b="1" dirty="0"/>
              <a:t>velocidades similares a las de radio y superiores a las de cable convencional.</a:t>
            </a:r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Son el medio de transmisión por excelencia al ser </a:t>
            </a:r>
            <a:r>
              <a:rPr lang="es-MX" b="1" dirty="0"/>
              <a:t>inmune</a:t>
            </a:r>
            <a:r>
              <a:rPr lang="es-MX" dirty="0"/>
              <a:t> a las </a:t>
            </a:r>
            <a:r>
              <a:rPr lang="es-MX" b="1" dirty="0"/>
              <a:t>interferencias electromagnéticas</a:t>
            </a:r>
            <a:r>
              <a:rPr lang="es-MX" dirty="0"/>
              <a:t>, también se utilizan para redes locales, en donde se necesite aprovechar las ventajas de la fibra óptica sobre otros medios de transmisión.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993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8056-5363-414E-B310-7891B607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físicos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AFE43-970C-46E7-BB0A-D53C85698BE6}"/>
              </a:ext>
            </a:extLst>
          </p:cNvPr>
          <p:cNvSpPr txBox="1"/>
          <p:nvPr/>
        </p:nvSpPr>
        <p:spPr>
          <a:xfrm>
            <a:off x="429000" y="2755900"/>
            <a:ext cx="655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Refracción: es el cambio de dirección que llevan las ondas cuando pasan de un medio a otro. </a:t>
            </a:r>
          </a:p>
          <a:p>
            <a:pPr lvl="0"/>
            <a:endParaRPr lang="es-MX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Reflexión: también es el cambio de dirección de la onda, pero hacia el origen. </a:t>
            </a:r>
          </a:p>
        </p:txBody>
      </p:sp>
      <p:pic>
        <p:nvPicPr>
          <p:cNvPr id="5126" name="Picture 6" descr="Image result for refraccion de la luz">
            <a:extLst>
              <a:ext uri="{FF2B5EF4-FFF2-40B4-BE49-F238E27FC236}">
                <a16:creationId xmlns:a16="http://schemas.microsoft.com/office/drawing/2014/main" id="{7CEA45A8-5F97-4378-BB50-ECE5B116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73" y="2755900"/>
            <a:ext cx="3552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8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8848-27C1-46FD-B67C-C22754AC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Fibra Óptica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215E8-7CF4-459D-9E1A-1FC593EFEE7B}"/>
              </a:ext>
            </a:extLst>
          </p:cNvPr>
          <p:cNvSpPr txBox="1"/>
          <p:nvPr/>
        </p:nvSpPr>
        <p:spPr>
          <a:xfrm>
            <a:off x="400049" y="2717799"/>
            <a:ext cx="70167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Monomodo</a:t>
            </a:r>
            <a:endParaRPr lang="es-MX" dirty="0"/>
          </a:p>
          <a:p>
            <a:r>
              <a:rPr lang="es-MX" dirty="0"/>
              <a:t>Se transmite un sólo haz de luz por el interior de la fibra. Tienen un alcance de transmisión de 300 km en condiciones ideales, siendo la fuente de luz un láser.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Multimodo</a:t>
            </a:r>
            <a:endParaRPr lang="es-MX" dirty="0"/>
          </a:p>
          <a:p>
            <a:r>
              <a:rPr lang="es-MX" dirty="0"/>
              <a:t>Se pueden transmitir varios haces de luz por el interior de la fibra. Generalmente su fuente de luz son IODOS de baja intensidad, teniendo distancias cortas de propagación (2 o 3 Km), pero son más baratas y más fáciles de instalar.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Image result for fibra optica monomodo">
            <a:extLst>
              <a:ext uri="{FF2B5EF4-FFF2-40B4-BE49-F238E27FC236}">
                <a16:creationId xmlns:a16="http://schemas.microsoft.com/office/drawing/2014/main" id="{BD05DA4A-B586-4D52-B277-4E8598B3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91" y="3194050"/>
            <a:ext cx="417576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8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960-BFE7-484C-A1F9-755DF031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Transmisión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C81DA-7BD3-4E6A-B76C-C3C45674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74" y="3926191"/>
            <a:ext cx="9431151" cy="248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832EF-1FEB-4AAC-907A-692179420036}"/>
              </a:ext>
            </a:extLst>
          </p:cNvPr>
          <p:cNvSpPr txBox="1"/>
          <p:nvPr/>
        </p:nvSpPr>
        <p:spPr>
          <a:xfrm>
            <a:off x="810000" y="2615527"/>
            <a:ext cx="1073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Comúnmente se utilizan cuatro tipos de fuentes: LED, láser </a:t>
            </a:r>
            <a:r>
              <a:rPr lang="es-MX" dirty="0" err="1"/>
              <a:t>fabry-perot</a:t>
            </a:r>
            <a:r>
              <a:rPr lang="es-MX" dirty="0"/>
              <a:t>  (FP), láser de retroalimentación distribuida (DFB) y láser de cavidad vertical y emisión </a:t>
            </a:r>
            <a:r>
              <a:rPr lang="es-MX" dirty="0" err="1"/>
              <a:t>superﬁcial</a:t>
            </a:r>
            <a:r>
              <a:rPr lang="es-MX" dirty="0"/>
              <a:t> (VCSEL).</a:t>
            </a:r>
          </a:p>
          <a:p>
            <a:endParaRPr lang="es-MX" dirty="0"/>
          </a:p>
          <a:p>
            <a:r>
              <a:rPr lang="es-MX" dirty="0"/>
              <a:t>Especificaciones:</a:t>
            </a:r>
          </a:p>
          <a:p>
            <a:endParaRPr lang="es-MX" dirty="0"/>
          </a:p>
        </p:txBody>
      </p:sp>
      <p:pic>
        <p:nvPicPr>
          <p:cNvPr id="7" name="Picture 4" descr="Image result for transmision de datos">
            <a:extLst>
              <a:ext uri="{FF2B5EF4-FFF2-40B4-BE49-F238E27FC236}">
                <a16:creationId xmlns:a16="http://schemas.microsoft.com/office/drawing/2014/main" id="{C6DBE7B1-3462-4ABF-ACDA-16703C3F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99" y="254628"/>
            <a:ext cx="1047373" cy="10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8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04C-77B0-45D2-BB1F-582776E6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Transmisión y Recepción </a:t>
            </a:r>
          </a:p>
        </p:txBody>
      </p:sp>
      <p:pic>
        <p:nvPicPr>
          <p:cNvPr id="4098" name="Picture 2" descr="Ch4-8traducidaok.jpg">
            <a:extLst>
              <a:ext uri="{FF2B5EF4-FFF2-40B4-BE49-F238E27FC236}">
                <a16:creationId xmlns:a16="http://schemas.microsoft.com/office/drawing/2014/main" id="{B7CA90B8-0869-4CC7-90D2-8E0C7BD1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73" y="2294862"/>
            <a:ext cx="6407527" cy="43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F3A8FB-FC92-46AB-9C63-52901898BADE}"/>
              </a:ext>
            </a:extLst>
          </p:cNvPr>
          <p:cNvSpPr/>
          <p:nvPr/>
        </p:nvSpPr>
        <p:spPr>
          <a:xfrm>
            <a:off x="330200" y="2356055"/>
            <a:ext cx="500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+mj-lt"/>
              </a:rPr>
              <a:t>Presupuesto de potencia óptica del enlace</a:t>
            </a:r>
          </a:p>
          <a:p>
            <a:endParaRPr lang="es-MX" dirty="0">
              <a:latin typeface="+mj-lt"/>
            </a:endParaRPr>
          </a:p>
          <a:p>
            <a:r>
              <a:rPr lang="es-MX" dirty="0">
                <a:latin typeface="+mj-lt"/>
              </a:rPr>
              <a:t>El presupuesto de potencia óptica del enlace se determina teniendo en cuenta dos factores: la </a:t>
            </a:r>
            <a:r>
              <a:rPr lang="es-MX" b="1" dirty="0">
                <a:latin typeface="+mj-lt"/>
              </a:rPr>
              <a:t>sensibilidad del receptor </a:t>
            </a:r>
            <a:r>
              <a:rPr lang="es-MX" dirty="0">
                <a:latin typeface="+mj-lt"/>
              </a:rPr>
              <a:t>y la </a:t>
            </a:r>
            <a:r>
              <a:rPr lang="es-MX" b="1" dirty="0">
                <a:latin typeface="+mj-lt"/>
              </a:rPr>
              <a:t>potencia de salida del transmisor </a:t>
            </a:r>
            <a:r>
              <a:rPr lang="es-MX" dirty="0">
                <a:latin typeface="+mj-lt"/>
              </a:rPr>
              <a:t>en la fibra</a:t>
            </a:r>
          </a:p>
          <a:p>
            <a:endParaRPr lang="es-MX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+mj-lt"/>
              </a:rPr>
              <a:t>El nivel de potencia mínimo que genera una tasa de bits erróneos aceptable </a:t>
            </a:r>
            <a:r>
              <a:rPr lang="es-MX" b="1" dirty="0">
                <a:latin typeface="+mj-lt"/>
              </a:rPr>
              <a:t>determina la sensibilidad del receptor</a:t>
            </a:r>
            <a:r>
              <a:rPr lang="es-MX" dirty="0"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+mj-lt"/>
              </a:rPr>
              <a:t>Esta potencia del transmisor acoplada a la fibra determina la potencia transmitida.</a:t>
            </a:r>
            <a:endParaRPr lang="es-MX" b="0" i="0" dirty="0">
              <a:effectLst/>
              <a:latin typeface="+mj-lt"/>
            </a:endParaRPr>
          </a:p>
        </p:txBody>
      </p:sp>
      <p:pic>
        <p:nvPicPr>
          <p:cNvPr id="4100" name="Picture 4" descr="Image result for transmision de datos">
            <a:extLst>
              <a:ext uri="{FF2B5EF4-FFF2-40B4-BE49-F238E27FC236}">
                <a16:creationId xmlns:a16="http://schemas.microsoft.com/office/drawing/2014/main" id="{141A0A7B-05A3-44B9-B835-505F0BB28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99" y="254628"/>
            <a:ext cx="1047373" cy="10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D537-09AE-4EFA-BFBA-FE37E23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Conectores de Fibra Óptica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3E3BE-34FC-448C-908E-8DDC11E913CB}"/>
              </a:ext>
            </a:extLst>
          </p:cNvPr>
          <p:cNvSpPr txBox="1"/>
          <p:nvPr/>
        </p:nvSpPr>
        <p:spPr>
          <a:xfrm>
            <a:off x="304800" y="2501900"/>
            <a:ext cx="568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 (Straight Tip ó Punta Recta). </a:t>
            </a:r>
            <a:r>
              <a:rPr lang="es-MX" dirty="0"/>
              <a:t>Es el conector más usado especialmente en terminaciones de cables MM y para aplicaciones de Redes</a:t>
            </a:r>
          </a:p>
          <a:p>
            <a:endParaRPr lang="es-MX" dirty="0"/>
          </a:p>
          <a:p>
            <a:endParaRPr lang="es-MX" dirty="0"/>
          </a:p>
          <a:p>
            <a:r>
              <a:rPr lang="en-US" dirty="0"/>
              <a:t>SC (Subscriber Connector). </a:t>
            </a:r>
            <a:r>
              <a:rPr lang="es-MX" dirty="0"/>
              <a:t>Conector de bajas pérdidas, muy usado en instalaciones de SM y aplicaciones de Redes y CATV.</a:t>
            </a:r>
          </a:p>
          <a:p>
            <a:endParaRPr lang="es-MX" dirty="0"/>
          </a:p>
          <a:p>
            <a:endParaRPr lang="es-MX" dirty="0"/>
          </a:p>
          <a:p>
            <a:r>
              <a:rPr lang="en-US" dirty="0"/>
              <a:t>LC (Lucent Connector ó </a:t>
            </a:r>
            <a:r>
              <a:rPr lang="en-US" dirty="0" err="1"/>
              <a:t>Conector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). </a:t>
            </a:r>
            <a:r>
              <a:rPr lang="es-MX" dirty="0"/>
              <a:t>Conector más pequeño y sofisticado, usado en </a:t>
            </a:r>
            <a:r>
              <a:rPr lang="es-MX" dirty="0" err="1"/>
              <a:t>Trasceivers</a:t>
            </a:r>
            <a:r>
              <a:rPr lang="es-MX" dirty="0"/>
              <a:t> y equipos de comunicación de alta densidad de datos.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6146" name="Picture 2" descr="Image result for conectores st">
            <a:extLst>
              <a:ext uri="{FF2B5EF4-FFF2-40B4-BE49-F238E27FC236}">
                <a16:creationId xmlns:a16="http://schemas.microsoft.com/office/drawing/2014/main" id="{F0B06995-BF47-4230-B992-3A25F99C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2081578"/>
            <a:ext cx="2724150" cy="18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conectores sc">
            <a:extLst>
              <a:ext uri="{FF2B5EF4-FFF2-40B4-BE49-F238E27FC236}">
                <a16:creationId xmlns:a16="http://schemas.microsoft.com/office/drawing/2014/main" id="{3F001284-D5F3-4074-AE98-38618113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8" y="3142761"/>
            <a:ext cx="2339977" cy="23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conectores lc">
            <a:extLst>
              <a:ext uri="{FF2B5EF4-FFF2-40B4-BE49-F238E27FC236}">
                <a16:creationId xmlns:a16="http://schemas.microsoft.com/office/drawing/2014/main" id="{CDE9407E-58B0-44D2-86DF-127A53DB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2" y="4454352"/>
            <a:ext cx="2644778" cy="227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fibra optica">
            <a:extLst>
              <a:ext uri="{FF2B5EF4-FFF2-40B4-BE49-F238E27FC236}">
                <a16:creationId xmlns:a16="http://schemas.microsoft.com/office/drawing/2014/main" id="{921F350A-92AC-4968-91BF-910C8AA6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000" y="156675"/>
            <a:ext cx="970450" cy="9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80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2FF7-5399-4847-A0A1-794182D3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Conectores de Fibra Óptica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09643-3CE2-4062-AC5B-304D1AE25E5E}"/>
              </a:ext>
            </a:extLst>
          </p:cNvPr>
          <p:cNvSpPr txBox="1"/>
          <p:nvPr/>
        </p:nvSpPr>
        <p:spPr>
          <a:xfrm>
            <a:off x="810001" y="2755900"/>
            <a:ext cx="5082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 (Ferule Connector ó </a:t>
            </a:r>
            <a:r>
              <a:rPr lang="en-US" dirty="0" err="1"/>
              <a:t>Conector</a:t>
            </a:r>
            <a:r>
              <a:rPr lang="en-US" dirty="0"/>
              <a:t> </a:t>
            </a:r>
            <a:r>
              <a:rPr lang="en-US" dirty="0" err="1"/>
              <a:t>Férula</a:t>
            </a:r>
            <a:r>
              <a:rPr lang="en-US" dirty="0"/>
              <a:t>). </a:t>
            </a:r>
            <a:r>
              <a:rPr lang="es-MX" dirty="0"/>
              <a:t>Conector usado para equipos de medición como OTDR. Además, comúnmente utilizado en conexiones de CATV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SMA (Sub </a:t>
            </a:r>
            <a:r>
              <a:rPr lang="es-MX" dirty="0" err="1"/>
              <a:t>Miniature</a:t>
            </a:r>
            <a:r>
              <a:rPr lang="es-MX" dirty="0"/>
              <a:t> A  </a:t>
            </a:r>
            <a:r>
              <a:rPr lang="es-MX" dirty="0" err="1"/>
              <a:t>ó</a:t>
            </a:r>
            <a:r>
              <a:rPr lang="es-MX" dirty="0"/>
              <a:t> Conector Sub Miniatura A). Usado en dispositivos electrónico con algunos acoplamientos óptico. Además de uso Militar.</a:t>
            </a:r>
          </a:p>
          <a:p>
            <a:endParaRPr lang="es-MX" dirty="0"/>
          </a:p>
        </p:txBody>
      </p:sp>
      <p:pic>
        <p:nvPicPr>
          <p:cNvPr id="7170" name="Picture 2" descr="Image result for conectores fc">
            <a:extLst>
              <a:ext uri="{FF2B5EF4-FFF2-40B4-BE49-F238E27FC236}">
                <a16:creationId xmlns:a16="http://schemas.microsoft.com/office/drawing/2014/main" id="{9645BA90-A6D5-42A7-8800-E50EB227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2" y="2026862"/>
            <a:ext cx="2298698" cy="22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conectores sma">
            <a:extLst>
              <a:ext uri="{FF2B5EF4-FFF2-40B4-BE49-F238E27FC236}">
                <a16:creationId xmlns:a16="http://schemas.microsoft.com/office/drawing/2014/main" id="{13668E11-159A-4DA7-B794-31B3F77F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98" y="4145903"/>
            <a:ext cx="2489200" cy="248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fibra optica">
            <a:extLst>
              <a:ext uri="{FF2B5EF4-FFF2-40B4-BE49-F238E27FC236}">
                <a16:creationId xmlns:a16="http://schemas.microsoft.com/office/drawing/2014/main" id="{541F77C1-E408-47F0-80F7-644BD2B2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000" y="156675"/>
            <a:ext cx="970450" cy="9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4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327E-E520-4FAF-84DC-8CCBF02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sistema de fibra óptica</a:t>
            </a:r>
          </a:p>
        </p:txBody>
      </p:sp>
      <p:pic>
        <p:nvPicPr>
          <p:cNvPr id="8194" name="Picture 2" descr="Image result for transmisor fibra optica">
            <a:extLst>
              <a:ext uri="{FF2B5EF4-FFF2-40B4-BE49-F238E27FC236}">
                <a16:creationId xmlns:a16="http://schemas.microsoft.com/office/drawing/2014/main" id="{AEB1EDB0-8190-4157-874B-A068A480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18" y="2012741"/>
            <a:ext cx="6888162" cy="469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1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</TotalTime>
  <Words>499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Fibra Óptica</vt:lpstr>
      <vt:lpstr>Introducción y la fibra óptica</vt:lpstr>
      <vt:lpstr>Principios físicos</vt:lpstr>
      <vt:lpstr>Tipos de Fibra Óptica</vt:lpstr>
      <vt:lpstr>Transmisión de datos</vt:lpstr>
      <vt:lpstr>Transmisión y Recepción </vt:lpstr>
      <vt:lpstr>Conectores de Fibra Óptica</vt:lpstr>
      <vt:lpstr>Conectores de Fibra Óptica</vt:lpstr>
      <vt:lpstr>Arquitectura de sistema de fibra óptica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Fibra Óptica</dc:title>
  <dc:creator>Alejandro Tejada</dc:creator>
  <cp:lastModifiedBy>Alejandro Tejada</cp:lastModifiedBy>
  <cp:revision>12</cp:revision>
  <dcterms:created xsi:type="dcterms:W3CDTF">2018-10-23T19:51:46Z</dcterms:created>
  <dcterms:modified xsi:type="dcterms:W3CDTF">2018-10-23T21:02:51Z</dcterms:modified>
</cp:coreProperties>
</file>