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3" r:id="rId5"/>
    <p:sldId id="258" r:id="rId6"/>
    <p:sldId id="261" r:id="rId7"/>
    <p:sldId id="262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74BA"/>
    <a:srgbClr val="0056D1"/>
    <a:srgbClr val="96A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247AA-16BA-41B3-8AF4-CA811CB36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12428B-4324-4643-A418-0C0ADC497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6A6B16-E678-4E9F-9A6E-BBC7762F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2CC9-ECD8-4FDF-B527-599D22B374ED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83632F-5FEF-4ABA-B153-3AFEBCA7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FB4124-2A43-447B-BC15-52D899F1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AE8E-8465-49F3-B0E7-C4B05DA71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12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1E49A-8647-4886-8E23-C9C33094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8BEACD-F53A-4753-B851-CE50BD1D1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7023E6-8129-4C68-9893-6E96B837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2CC9-ECD8-4FDF-B527-599D22B374ED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4AFE3C-A5DB-4774-9DB6-D4682416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3954DB-4259-491B-AE7A-0359EAC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AE8E-8465-49F3-B0E7-C4B05DA71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07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35F46A-8F9C-4E93-880B-D3775D629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A6DE5C-4A62-4E67-BF9C-8095655B9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888E1E-2A68-496D-89A8-F5F32DAA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2CC9-ECD8-4FDF-B527-599D22B374ED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EADE41-AD1A-483C-9832-C76038B9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BA26A3-FF9B-45C6-8BF4-49260440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AE8E-8465-49F3-B0E7-C4B05DA71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5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2EB38-15AA-4714-A50C-B00693AE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53C05-4C4F-4C87-B2A1-BA976DF84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75C860-CCDE-4E37-B9C9-ED44F39A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2CC9-ECD8-4FDF-B527-599D22B374ED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26EC76-BEA4-4EFD-B90A-E82C2D1B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E46C8F-7865-424F-AD52-FC5F6615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AE8E-8465-49F3-B0E7-C4B05DA71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91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3D9A2-A26C-4988-859A-267A04C3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D3CF5B-F9D6-4434-B5BD-30C18194A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4C657A-C236-4C58-9F99-B00C0998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2CC9-ECD8-4FDF-B527-599D22B374ED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CA0ECC-D364-4E54-A72F-963F1684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F01023-CE4C-41E2-B0E9-D909BAEF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AE8E-8465-49F3-B0E7-C4B05DA71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46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2B235-3326-4454-ACFC-7C6E6CD0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DDB594-513E-4F03-B03F-0C920CBDD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6BA6EA-97F4-4623-B10C-32DCA1B96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C9C629-FA30-4A6D-AE01-037CC7D2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2CC9-ECD8-4FDF-B527-599D22B374ED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9316E7-3B1C-4B97-8797-6F571486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56CA34-EA28-42BF-8E97-9F8389FC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AE8E-8465-49F3-B0E7-C4B05DA71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32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5B307-62CF-428B-A328-23EC2E54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04955F-1CAF-40AA-9FB1-648B830EA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5EB33D-CC67-48AA-AC4C-AD898E9DF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25F6A7-379B-4AF5-AAD6-572BFCA73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D711DA-21E0-4310-A90A-6261730BD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B3779D-BA89-4D8A-BC0C-ED9A4733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2CC9-ECD8-4FDF-B527-599D22B374ED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C63960-D526-4855-9BB6-CF8A3FE1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B70288-509E-4E0A-98D3-535CA337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AE8E-8465-49F3-B0E7-C4B05DA71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87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02801-9581-4A31-8949-B6FDFEB7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02DB9D-7C2B-424A-87BE-A8A4D639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2CC9-ECD8-4FDF-B527-599D22B374ED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A0B7E8-61CC-4C39-8E20-F56692EA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B3CF4A-C406-479E-BAE2-5082C923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AE8E-8465-49F3-B0E7-C4B05DA71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98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B1D103-5294-447B-9DEF-AB464C15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2CC9-ECD8-4FDF-B527-599D22B374ED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542AA98-7BC2-4C51-8A7B-1DE97C1D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770208-262E-4014-A54B-D157D758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AE8E-8465-49F3-B0E7-C4B05DA71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61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FE7D0-2C49-4E30-9BDC-128DF592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F88D0A-4044-400A-9770-EDA5728E8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962321-2F59-4B1A-AB8D-4A18A1C9E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CB13F3-E24F-427B-AFC6-F705EC62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2CC9-ECD8-4FDF-B527-599D22B374ED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542EBD-060D-4A35-A38E-0A8CC199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390575-31DA-47BB-9E5A-BBA7F5E5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AE8E-8465-49F3-B0E7-C4B05DA71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84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9C1A9-9180-41AB-A62E-C22C0041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0A75933-C544-4FFC-9C6D-4BB5500DC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ABE0C6-7D6E-4F35-99CE-167895728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4A0564-D3FF-498C-8A70-8FBC4845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2CC9-ECD8-4FDF-B527-599D22B374ED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3EACDB-983C-4111-98C9-4406D61B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48C7DB-F7DD-4871-8B06-F121D09F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AE8E-8465-49F3-B0E7-C4B05DA71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03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4E164-B14F-4332-A644-771F7211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7C7FE8-4206-42DA-9406-AC21D3795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5B6FF7-3BA7-441E-B1E3-9754B0227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A2CC9-ECD8-4FDF-B527-599D22B374ED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7070-6068-4A74-B756-840886B65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4B50AF-231D-4054-A287-5521D1EAD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AE8E-8465-49F3-B0E7-C4B05DA71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00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2163BC7-4FE1-41DB-AA10-3EC091357F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7"/>
          <a:stretch/>
        </p:blipFill>
        <p:spPr bwMode="auto">
          <a:xfrm>
            <a:off x="7296150" y="482600"/>
            <a:ext cx="4895850" cy="637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6E974A1-3B12-43A9-AA61-D0E7BD6355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7" t="17539" b="19832"/>
          <a:stretch/>
        </p:blipFill>
        <p:spPr>
          <a:xfrm flipH="1">
            <a:off x="3489325" y="0"/>
            <a:ext cx="8702675" cy="685800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B9B155-0B1D-45E5-918C-7D135D440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799" y="5704407"/>
            <a:ext cx="6235700" cy="1580364"/>
          </a:xfrm>
        </p:spPr>
        <p:txBody>
          <a:bodyPr/>
          <a:lstStyle/>
          <a:p>
            <a:pPr algn="l"/>
            <a:r>
              <a:rPr lang="ru-RU" dirty="0">
                <a:solidFill>
                  <a:srgbClr val="1474BA"/>
                </a:solidFill>
                <a:latin typeface="Bahnschrift SemiLight" panose="020B0502040204020203" pitchFamily="34" charset="0"/>
              </a:rPr>
              <a:t>Испытывайте, моделируйте, масштабируйте. </a:t>
            </a:r>
            <a:r>
              <a:rPr lang="en-US" dirty="0" err="1">
                <a:solidFill>
                  <a:srgbClr val="1474BA"/>
                </a:solidFill>
                <a:latin typeface="Bahnschrift SemiLight" panose="020B0502040204020203" pitchFamily="34" charset="0"/>
              </a:rPr>
              <a:t>ProLegacy</a:t>
            </a:r>
            <a:r>
              <a:rPr lang="en-US" dirty="0">
                <a:solidFill>
                  <a:srgbClr val="1474BA"/>
                </a:solidFill>
                <a:latin typeface="Bahnschrift SemiLight" panose="020B0502040204020203" pitchFamily="34" charset="0"/>
              </a:rPr>
              <a:t>-LAB.</a:t>
            </a:r>
            <a:endParaRPr lang="ru-RU" dirty="0">
              <a:solidFill>
                <a:srgbClr val="1474BA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2711B0-4644-F252-171A-0A3BB2DE4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909371"/>
            <a:ext cx="8112579" cy="338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51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ABB5940-6EBD-4357-A79B-EC441638868B}"/>
              </a:ext>
            </a:extLst>
          </p:cNvPr>
          <p:cNvSpPr txBox="1">
            <a:spLocks/>
          </p:cNvSpPr>
          <p:nvPr/>
        </p:nvSpPr>
        <p:spPr>
          <a:xfrm>
            <a:off x="3648075" y="4823540"/>
            <a:ext cx="4895850" cy="58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solidFill>
                  <a:srgbClr val="1474BA"/>
                </a:solidFill>
                <a:latin typeface="Bahnschrift SemiLight" panose="020B0502040204020203" pitchFamily="34" charset="0"/>
              </a:rPr>
              <a:t>Спасибо за внимание!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5679CB-5A4E-C47F-8F65-AF81B3531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10" y="1448620"/>
            <a:ext cx="8112579" cy="338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3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FBD658E-E36C-49D0-A7E2-D0D7F78980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4"/>
          <a:stretch/>
        </p:blipFill>
        <p:spPr bwMode="auto">
          <a:xfrm>
            <a:off x="0" y="-1"/>
            <a:ext cx="533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FDE1E6-9D04-4BB0-8DAC-981068D457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4" b="14277"/>
          <a:stretch/>
        </p:blipFill>
        <p:spPr>
          <a:xfrm rot="10800000">
            <a:off x="-1140825" y="-2"/>
            <a:ext cx="7615650" cy="68580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6E621F-CA21-4623-8034-927DBC385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998" y="526256"/>
            <a:ext cx="1003300" cy="10033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567C0-F67C-4714-BCFF-DB3F5E7D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9" y="365124"/>
            <a:ext cx="9144000" cy="1325563"/>
          </a:xfrm>
        </p:spPr>
        <p:txBody>
          <a:bodyPr/>
          <a:lstStyle/>
          <a:p>
            <a:r>
              <a:rPr lang="ru-RU" dirty="0">
                <a:solidFill>
                  <a:srgbClr val="1474BA"/>
                </a:solidFill>
                <a:latin typeface="Bahnschrift SemiLight" panose="020B0502040204020203" pitchFamily="34" charset="0"/>
              </a:rPr>
              <a:t>Команда</a:t>
            </a:r>
            <a:r>
              <a:rPr lang="en-US" dirty="0">
                <a:solidFill>
                  <a:srgbClr val="1474BA"/>
                </a:solidFill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solidFill>
                  <a:srgbClr val="1474BA"/>
                </a:solidFill>
                <a:latin typeface="Bahnschrift SemiLight" panose="020B0502040204020203" pitchFamily="34" charset="0"/>
              </a:rPr>
              <a:t>ProLegacy</a:t>
            </a:r>
            <a:endParaRPr lang="ru-RU" dirty="0">
              <a:solidFill>
                <a:srgbClr val="1474BA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E16CE3-EDFB-4F53-AEC3-3768B441C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648" y="4427236"/>
            <a:ext cx="2898604" cy="91972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rgbClr val="1474BA"/>
                </a:solidFill>
                <a:latin typeface="Bahnschrift SemiLight" panose="020B0502040204020203" pitchFamily="34" charset="0"/>
              </a:rPr>
              <a:t>Тонкошкуров Алексей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9A75676C-8688-4BAD-81E9-9706FDA487F2}"/>
              </a:ext>
            </a:extLst>
          </p:cNvPr>
          <p:cNvSpPr txBox="1">
            <a:spLocks/>
          </p:cNvSpPr>
          <p:nvPr/>
        </p:nvSpPr>
        <p:spPr>
          <a:xfrm>
            <a:off x="5326148" y="4409507"/>
            <a:ext cx="2898604" cy="937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>
                <a:solidFill>
                  <a:srgbClr val="1474BA"/>
                </a:solidFill>
                <a:latin typeface="Bahnschrift SemiLight" panose="020B0502040204020203" pitchFamily="34" charset="0"/>
              </a:rPr>
              <a:t>Вечтомов Евгений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95A84A18-5D45-494E-AEE9-32AF9628859B}"/>
              </a:ext>
            </a:extLst>
          </p:cNvPr>
          <p:cNvSpPr txBox="1">
            <a:spLocks/>
          </p:cNvSpPr>
          <p:nvPr/>
        </p:nvSpPr>
        <p:spPr>
          <a:xfrm>
            <a:off x="8526548" y="4409507"/>
            <a:ext cx="2898604" cy="937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err="1">
                <a:solidFill>
                  <a:srgbClr val="1474BA"/>
                </a:solidFill>
                <a:latin typeface="Bahnschrift SemiLight" panose="020B0502040204020203" pitchFamily="34" charset="0"/>
              </a:rPr>
              <a:t>Раздорский</a:t>
            </a:r>
            <a:r>
              <a:rPr lang="ru-RU" dirty="0">
                <a:solidFill>
                  <a:srgbClr val="1474BA"/>
                </a:solidFill>
                <a:latin typeface="Bahnschrift SemiLight" panose="020B0502040204020203" pitchFamily="34" charset="0"/>
              </a:rPr>
              <a:t> Сергей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9B5D91E-C9B8-1888-48E3-AC63217839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34" y="1993411"/>
            <a:ext cx="2292231" cy="229223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0836E6C-15E7-6C60-0E28-AB99B2A84B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860" y="2216944"/>
            <a:ext cx="2114324" cy="211432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4179A01-B07F-51E0-D89D-831E608F6C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082" y="2045945"/>
            <a:ext cx="1617536" cy="2159000"/>
          </a:xfrm>
          <a:prstGeom prst="rect">
            <a:avLst/>
          </a:prstGeom>
        </p:spPr>
      </p:pic>
      <p:sp>
        <p:nvSpPr>
          <p:cNvPr id="23" name="Объект 2">
            <a:extLst>
              <a:ext uri="{FF2B5EF4-FFF2-40B4-BE49-F238E27FC236}">
                <a16:creationId xmlns:a16="http://schemas.microsoft.com/office/drawing/2014/main" id="{3A264EA7-5CD2-EEF7-95B6-ABE388176630}"/>
              </a:ext>
            </a:extLst>
          </p:cNvPr>
          <p:cNvSpPr txBox="1">
            <a:spLocks/>
          </p:cNvSpPr>
          <p:nvPr/>
        </p:nvSpPr>
        <p:spPr>
          <a:xfrm>
            <a:off x="2562396" y="5345375"/>
            <a:ext cx="2898604" cy="391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1474BA"/>
                </a:solidFill>
                <a:latin typeface="Bahnschrift SemiLight" panose="020B0502040204020203" pitchFamily="34" charset="0"/>
              </a:rPr>
              <a:t>Angular lover</a:t>
            </a:r>
            <a:endParaRPr lang="ru-RU" sz="1600" dirty="0">
              <a:solidFill>
                <a:srgbClr val="1474BA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3B426013-9B17-1DF1-F190-E6547B343B42}"/>
              </a:ext>
            </a:extLst>
          </p:cNvPr>
          <p:cNvSpPr txBox="1">
            <a:spLocks/>
          </p:cNvSpPr>
          <p:nvPr/>
        </p:nvSpPr>
        <p:spPr>
          <a:xfrm>
            <a:off x="5653860" y="5345375"/>
            <a:ext cx="2898604" cy="391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1474BA"/>
                </a:solidFill>
                <a:latin typeface="Bahnschrift SemiLight" panose="020B0502040204020203" pitchFamily="34" charset="0"/>
              </a:rPr>
              <a:t>Spring dev.</a:t>
            </a:r>
            <a:endParaRPr lang="ru-RU" sz="1600" dirty="0">
              <a:solidFill>
                <a:srgbClr val="1474BA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6D924799-7E78-1BCD-4728-87C677B3FFD5}"/>
              </a:ext>
            </a:extLst>
          </p:cNvPr>
          <p:cNvSpPr txBox="1">
            <a:spLocks/>
          </p:cNvSpPr>
          <p:nvPr/>
        </p:nvSpPr>
        <p:spPr>
          <a:xfrm>
            <a:off x="8986421" y="5345375"/>
            <a:ext cx="2898604" cy="391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1474BA"/>
                </a:solidFill>
                <a:latin typeface="Bahnschrift SemiLight" panose="020B0502040204020203" pitchFamily="34" charset="0"/>
              </a:rPr>
              <a:t>Docker men</a:t>
            </a:r>
            <a:endParaRPr lang="ru-RU" sz="1600" dirty="0">
              <a:solidFill>
                <a:srgbClr val="1474BA"/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1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6A8C5E4-E666-0DF2-4BA3-5D4F7E191A15}"/>
              </a:ext>
            </a:extLst>
          </p:cNvPr>
          <p:cNvSpPr txBox="1">
            <a:spLocks/>
          </p:cNvSpPr>
          <p:nvPr/>
        </p:nvSpPr>
        <p:spPr>
          <a:xfrm>
            <a:off x="2985282" y="3100469"/>
            <a:ext cx="9588500" cy="3498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solidFill>
                  <a:srgbClr val="1474BA"/>
                </a:solidFill>
                <a:latin typeface="Bahnschrift SemiLight" panose="020B0502040204020203" pitchFamily="34" charset="0"/>
              </a:rPr>
              <a:t>Бережно переносим ваши традиции </a:t>
            </a:r>
          </a:p>
          <a:p>
            <a:r>
              <a:rPr lang="ru-RU" sz="2400" dirty="0">
                <a:solidFill>
                  <a:srgbClr val="1474BA"/>
                </a:solidFill>
                <a:latin typeface="Bahnschrift SemiLight" panose="020B0502040204020203" pitchFamily="34" charset="0"/>
              </a:rPr>
              <a:t>			на современный стек</a:t>
            </a:r>
          </a:p>
        </p:txBody>
      </p:sp>
    </p:spTree>
    <p:extLst>
      <p:ext uri="{BB962C8B-B14F-4D97-AF65-F5344CB8AC3E}">
        <p14:creationId xmlns:p14="http://schemas.microsoft.com/office/powerpoint/2010/main" val="404129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FBD658E-E36C-49D0-A7E2-D0D7F78980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4"/>
          <a:stretch/>
        </p:blipFill>
        <p:spPr bwMode="auto">
          <a:xfrm>
            <a:off x="0" y="-1"/>
            <a:ext cx="533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FDE1E6-9D04-4BB0-8DAC-981068D457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7" b="9401"/>
          <a:stretch/>
        </p:blipFill>
        <p:spPr>
          <a:xfrm rot="10800000">
            <a:off x="-1140825" y="-2"/>
            <a:ext cx="7615650" cy="6858001"/>
          </a:xfrm>
          <a:prstGeom prst="rect">
            <a:avLst/>
          </a:prstGeom>
        </p:spPr>
      </p:pic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2EC44E75-A042-4558-BE14-20DC78EF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365125"/>
            <a:ext cx="9588500" cy="1325563"/>
          </a:xfrm>
        </p:spPr>
        <p:txBody>
          <a:bodyPr/>
          <a:lstStyle/>
          <a:p>
            <a:r>
              <a:rPr lang="ru-RU" dirty="0">
                <a:solidFill>
                  <a:srgbClr val="1474BA"/>
                </a:solidFill>
                <a:latin typeface="Bahnschrift SemiLight" panose="020B0502040204020203" pitchFamily="34" charset="0"/>
              </a:rPr>
              <a:t>Система проведения испытаний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A7017620-EE34-46DA-8440-2CE247B1F032}"/>
              </a:ext>
            </a:extLst>
          </p:cNvPr>
          <p:cNvSpPr txBox="1">
            <a:spLocks/>
          </p:cNvSpPr>
          <p:nvPr/>
        </p:nvSpPr>
        <p:spPr>
          <a:xfrm>
            <a:off x="6862900" y="2241852"/>
            <a:ext cx="5981700" cy="29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buFontTx/>
              <a:buChar char="-"/>
            </a:pPr>
            <a:r>
              <a:rPr lang="ru-RU" sz="2000" dirty="0">
                <a:solidFill>
                  <a:srgbClr val="1474BA"/>
                </a:solidFill>
                <a:latin typeface="Bahnschrift SemiLight" panose="020B0502040204020203" pitchFamily="34" charset="0"/>
              </a:rPr>
              <a:t>Минимальные ресурсы</a:t>
            </a:r>
          </a:p>
          <a:p>
            <a:pPr marL="571500" indent="-571500">
              <a:lnSpc>
                <a:spcPct val="100000"/>
              </a:lnSpc>
              <a:buFontTx/>
              <a:buChar char="-"/>
            </a:pPr>
            <a:r>
              <a:rPr lang="ru-RU" sz="2000" dirty="0">
                <a:solidFill>
                  <a:srgbClr val="1474BA"/>
                </a:solidFill>
                <a:latin typeface="Bahnschrift SemiLight" panose="020B0502040204020203" pitchFamily="34" charset="0"/>
              </a:rPr>
              <a:t>Максимальный функционал</a:t>
            </a:r>
          </a:p>
          <a:p>
            <a:pPr marL="571500" indent="-571500">
              <a:lnSpc>
                <a:spcPct val="100000"/>
              </a:lnSpc>
              <a:buFontTx/>
              <a:buChar char="-"/>
            </a:pPr>
            <a:r>
              <a:rPr lang="ru-RU" sz="2000" dirty="0">
                <a:solidFill>
                  <a:srgbClr val="1474BA"/>
                </a:solidFill>
                <a:latin typeface="Bahnschrift SemiLight" panose="020B0502040204020203" pitchFamily="34" charset="0"/>
              </a:rPr>
              <a:t>Кроссплатформенность и гибкость</a:t>
            </a:r>
          </a:p>
          <a:p>
            <a:pPr marL="571500" indent="-571500">
              <a:lnSpc>
                <a:spcPct val="100000"/>
              </a:lnSpc>
              <a:buFontTx/>
              <a:buChar char="-"/>
            </a:pPr>
            <a:r>
              <a:rPr lang="ru-RU" sz="2000" dirty="0">
                <a:solidFill>
                  <a:srgbClr val="1474BA"/>
                </a:solidFill>
                <a:latin typeface="Bahnschrift SemiLight" panose="020B0502040204020203" pitchFamily="34" charset="0"/>
              </a:rPr>
              <a:t>Лаконичный, адаптивный </a:t>
            </a:r>
            <a:r>
              <a:rPr lang="en-US" sz="2000" dirty="0">
                <a:solidFill>
                  <a:srgbClr val="1474BA"/>
                </a:solidFill>
                <a:latin typeface="Bahnschrift SemiLight" panose="020B0502040204020203" pitchFamily="34" charset="0"/>
              </a:rPr>
              <a:t>UI</a:t>
            </a:r>
          </a:p>
          <a:p>
            <a:pPr marL="571500" indent="-571500">
              <a:lnSpc>
                <a:spcPct val="100000"/>
              </a:lnSpc>
              <a:buFontTx/>
              <a:buChar char="-"/>
            </a:pPr>
            <a:r>
              <a:rPr lang="ru-RU" sz="2000" dirty="0">
                <a:solidFill>
                  <a:srgbClr val="1474BA"/>
                </a:solidFill>
                <a:latin typeface="Bahnschrift SemiLight" panose="020B0502040204020203" pitchFamily="34" charset="0"/>
              </a:rPr>
              <a:t>Отказоустойчивый сервер</a:t>
            </a:r>
            <a:endParaRPr lang="en-US" sz="2000" dirty="0">
              <a:solidFill>
                <a:srgbClr val="1474BA"/>
              </a:solidFill>
              <a:latin typeface="Bahnschrift SemiLight" panose="020B0502040204020203" pitchFamily="34" charset="0"/>
            </a:endParaRPr>
          </a:p>
          <a:p>
            <a:pPr marL="571500" indent="-571500">
              <a:lnSpc>
                <a:spcPct val="100000"/>
              </a:lnSpc>
              <a:buFontTx/>
              <a:buChar char="-"/>
            </a:pPr>
            <a:r>
              <a:rPr lang="ru-RU" sz="2000" dirty="0">
                <a:solidFill>
                  <a:srgbClr val="1474BA"/>
                </a:solidFill>
                <a:latin typeface="Bahnschrift SemiLight" panose="020B0502040204020203" pitchFamily="34" charset="0"/>
              </a:rPr>
              <a:t>Легкость масштабирования</a:t>
            </a:r>
          </a:p>
          <a:p>
            <a:pPr marL="571500" indent="-571500">
              <a:lnSpc>
                <a:spcPct val="100000"/>
              </a:lnSpc>
              <a:buFontTx/>
              <a:buChar char="-"/>
            </a:pPr>
            <a:r>
              <a:rPr lang="en-US" sz="2000" dirty="0">
                <a:solidFill>
                  <a:srgbClr val="1474BA"/>
                </a:solidFill>
                <a:latin typeface="Bahnschrift SemiLight" panose="020B0502040204020203" pitchFamily="34" charset="0"/>
              </a:rPr>
              <a:t>OPEN-SOURCE</a:t>
            </a:r>
          </a:p>
        </p:txBody>
      </p:sp>
      <p:pic>
        <p:nvPicPr>
          <p:cNvPr id="4098" name="Picture 2" descr="Heart Shape PNG Clipart - Best WEB Clipart">
            <a:extLst>
              <a:ext uri="{FF2B5EF4-FFF2-40B4-BE49-F238E27FC236}">
                <a16:creationId xmlns:a16="http://schemas.microsoft.com/office/drawing/2014/main" id="{EFE9CDCC-D740-43B3-8353-B9866044A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52962" y="4513872"/>
            <a:ext cx="342400" cy="31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7C0874C-E879-4B6B-5D24-1FEC40FF1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8900" y="2055814"/>
            <a:ext cx="5056050" cy="355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6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FBD658E-E36C-49D0-A7E2-D0D7F78980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4"/>
          <a:stretch/>
        </p:blipFill>
        <p:spPr bwMode="auto">
          <a:xfrm>
            <a:off x="0" y="-1"/>
            <a:ext cx="533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FDE1E6-9D04-4BB0-8DAC-981068D457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7" b="9401"/>
          <a:stretch/>
        </p:blipFill>
        <p:spPr>
          <a:xfrm rot="10800000">
            <a:off x="-1140825" y="-2"/>
            <a:ext cx="7615650" cy="6858001"/>
          </a:xfrm>
          <a:prstGeom prst="rect">
            <a:avLst/>
          </a:prstGeom>
        </p:spPr>
      </p:pic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2EC44E75-A042-4558-BE14-20DC78EF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365125"/>
            <a:ext cx="9588500" cy="1325563"/>
          </a:xfrm>
        </p:spPr>
        <p:txBody>
          <a:bodyPr/>
          <a:lstStyle/>
          <a:p>
            <a:r>
              <a:rPr lang="ru-RU" dirty="0">
                <a:solidFill>
                  <a:srgbClr val="1474BA"/>
                </a:solidFill>
                <a:latin typeface="Bahnschrift SemiLight" panose="020B0502040204020203" pitchFamily="34" charset="0"/>
              </a:rPr>
              <a:t>Наши технологии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2FB650D-FFD5-0E8C-E767-85B1CD853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1690688"/>
            <a:ext cx="1638301" cy="163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Java Logo PNG Vector (SVG) Free Download">
            <a:extLst>
              <a:ext uri="{FF2B5EF4-FFF2-40B4-BE49-F238E27FC236}">
                <a16:creationId xmlns:a16="http://schemas.microsoft.com/office/drawing/2014/main" id="{69464064-C575-E10B-3079-1A2384B1D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16430"/>
            <a:ext cx="1119294" cy="151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Download PostgreSQL Logo in SVG Vector or PNG File Format - Logo.wine">
            <a:extLst>
              <a:ext uri="{FF2B5EF4-FFF2-40B4-BE49-F238E27FC236}">
                <a16:creationId xmlns:a16="http://schemas.microsoft.com/office/drawing/2014/main" id="{099E8A2A-D1F1-1E69-06CB-1CDDF8DC0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802" y="1690688"/>
            <a:ext cx="2892398" cy="192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Spring Boot">
            <a:extLst>
              <a:ext uri="{FF2B5EF4-FFF2-40B4-BE49-F238E27FC236}">
                <a16:creationId xmlns:a16="http://schemas.microsoft.com/office/drawing/2014/main" id="{39F388AB-E9AF-7427-C995-56A58D8AB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125" y="4122145"/>
            <a:ext cx="1696175" cy="152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primeng-logo – PrimeFaces">
            <a:extLst>
              <a:ext uri="{FF2B5EF4-FFF2-40B4-BE49-F238E27FC236}">
                <a16:creationId xmlns:a16="http://schemas.microsoft.com/office/drawing/2014/main" id="{4BE3B148-2D6F-C2F4-FCB0-DC9FFAAA1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149" y="4122145"/>
            <a:ext cx="1722212" cy="172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cker Logo PNG Transparent – Brands Logos">
            <a:extLst>
              <a:ext uri="{FF2B5EF4-FFF2-40B4-BE49-F238E27FC236}">
                <a16:creationId xmlns:a16="http://schemas.microsoft.com/office/drawing/2014/main" id="{79ECD9F3-CF6D-BF4C-E6B8-E95943129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950" y="4083410"/>
            <a:ext cx="2050708" cy="172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43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FBD658E-E36C-49D0-A7E2-D0D7F78980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4"/>
          <a:stretch/>
        </p:blipFill>
        <p:spPr bwMode="auto">
          <a:xfrm>
            <a:off x="0" y="-1"/>
            <a:ext cx="533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FDE1E6-9D04-4BB0-8DAC-981068D457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4" b="14277"/>
          <a:stretch/>
        </p:blipFill>
        <p:spPr>
          <a:xfrm rot="10800000">
            <a:off x="-1140825" y="-2"/>
            <a:ext cx="7615650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567C0-F67C-4714-BCFF-DB3F5E7D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867" y="365125"/>
            <a:ext cx="9144000" cy="1325563"/>
          </a:xfrm>
        </p:spPr>
        <p:txBody>
          <a:bodyPr/>
          <a:lstStyle/>
          <a:p>
            <a:r>
              <a:rPr lang="ru-RU" dirty="0">
                <a:solidFill>
                  <a:srgbClr val="1474BA"/>
                </a:solidFill>
                <a:latin typeface="Bahnschrift SemiLight" panose="020B0502040204020203" pitchFamily="34" charset="0"/>
              </a:rPr>
              <a:t>Наша архитектура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BDA8AB-1CCB-BE87-B240-4F06A202F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800" y="2055814"/>
            <a:ext cx="5669247" cy="37306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A740B12-9834-D59A-9CD9-1E8832BC7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760" y="1690688"/>
            <a:ext cx="60293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3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FBD658E-E36C-49D0-A7E2-D0D7F78980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4"/>
          <a:stretch/>
        </p:blipFill>
        <p:spPr bwMode="auto">
          <a:xfrm>
            <a:off x="0" y="-1"/>
            <a:ext cx="533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FDE1E6-9D04-4BB0-8DAC-981068D457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7" b="9401"/>
          <a:stretch/>
        </p:blipFill>
        <p:spPr>
          <a:xfrm rot="10800000">
            <a:off x="-1140825" y="-2"/>
            <a:ext cx="7615650" cy="6858001"/>
          </a:xfrm>
          <a:prstGeom prst="rect">
            <a:avLst/>
          </a:prstGeom>
        </p:spPr>
      </p:pic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2EC44E75-A042-4558-BE14-20DC78EF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365125"/>
            <a:ext cx="9588500" cy="1325563"/>
          </a:xfrm>
        </p:spPr>
        <p:txBody>
          <a:bodyPr/>
          <a:lstStyle/>
          <a:p>
            <a:r>
              <a:rPr lang="ru-RU" dirty="0">
                <a:solidFill>
                  <a:srgbClr val="1474BA"/>
                </a:solidFill>
                <a:latin typeface="Bahnschrift SemiLight" panose="020B0502040204020203" pitchFamily="34" charset="0"/>
              </a:rPr>
              <a:t>Функции системы </a:t>
            </a:r>
            <a:r>
              <a:rPr lang="en-US" dirty="0" err="1">
                <a:solidFill>
                  <a:srgbClr val="1474BA"/>
                </a:solidFill>
                <a:latin typeface="Bahnschrift SemiLight" panose="020B0502040204020203" pitchFamily="34" charset="0"/>
              </a:rPr>
              <a:t>ProLegact</a:t>
            </a:r>
            <a:r>
              <a:rPr lang="en-US" dirty="0">
                <a:solidFill>
                  <a:srgbClr val="1474BA"/>
                </a:solidFill>
                <a:latin typeface="Bahnschrift SemiLight" panose="020B0502040204020203" pitchFamily="34" charset="0"/>
              </a:rPr>
              <a:t>-LAB</a:t>
            </a:r>
            <a:endParaRPr lang="ru-RU" dirty="0">
              <a:solidFill>
                <a:srgbClr val="1474BA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C3F5B12B-CF1E-463F-84BE-EA30E3EADF66}"/>
              </a:ext>
            </a:extLst>
          </p:cNvPr>
          <p:cNvSpPr txBox="1">
            <a:spLocks/>
          </p:cNvSpPr>
          <p:nvPr/>
        </p:nvSpPr>
        <p:spPr>
          <a:xfrm>
            <a:off x="2063752" y="2055814"/>
            <a:ext cx="9588500" cy="3898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ru-RU" sz="2800" dirty="0">
                <a:solidFill>
                  <a:srgbClr val="1474BA"/>
                </a:solidFill>
                <a:latin typeface="Bahnschrift SemiLight" panose="020B0502040204020203" pitchFamily="34" charset="0"/>
              </a:rPr>
              <a:t>Администрирование пользователей</a:t>
            </a:r>
          </a:p>
          <a:p>
            <a:pPr marL="457200" indent="-457200">
              <a:buFontTx/>
              <a:buChar char="-"/>
            </a:pPr>
            <a:r>
              <a:rPr lang="ru-RU" sz="2800" dirty="0">
                <a:solidFill>
                  <a:srgbClr val="1474BA"/>
                </a:solidFill>
                <a:latin typeface="Bahnschrift SemiLight" panose="020B0502040204020203" pitchFamily="34" charset="0"/>
              </a:rPr>
              <a:t>Конфигурирование моделируемых испытаний</a:t>
            </a:r>
          </a:p>
          <a:p>
            <a:pPr marL="457200" indent="-457200">
              <a:buFontTx/>
              <a:buChar char="-"/>
            </a:pPr>
            <a:r>
              <a:rPr lang="ru-RU" sz="2800" dirty="0">
                <a:solidFill>
                  <a:srgbClr val="1474BA"/>
                </a:solidFill>
                <a:latin typeface="Bahnschrift SemiLight" panose="020B0502040204020203" pitchFamily="34" charset="0"/>
              </a:rPr>
              <a:t>Встроенный </a:t>
            </a:r>
            <a:r>
              <a:rPr lang="en-US" sz="2800" dirty="0">
                <a:solidFill>
                  <a:srgbClr val="1474BA"/>
                </a:solidFill>
                <a:latin typeface="Bahnschrift SemiLight" panose="020B0502040204020203" pitchFamily="34" charset="0"/>
              </a:rPr>
              <a:t>code-editor</a:t>
            </a:r>
            <a:endParaRPr lang="ru-RU" sz="2800" dirty="0">
              <a:solidFill>
                <a:srgbClr val="1474BA"/>
              </a:solidFill>
              <a:latin typeface="Bahnschrift SemiLight" panose="020B0502040204020203" pitchFamily="34" charset="0"/>
            </a:endParaRPr>
          </a:p>
          <a:p>
            <a:pPr marL="457200" indent="-457200">
              <a:buFontTx/>
              <a:buChar char="-"/>
            </a:pPr>
            <a:r>
              <a:rPr lang="ru-RU" sz="2800" dirty="0">
                <a:solidFill>
                  <a:srgbClr val="1474BA"/>
                </a:solidFill>
                <a:latin typeface="Bahnschrift SemiLight" panose="020B0502040204020203" pitchFamily="34" charset="0"/>
              </a:rPr>
              <a:t>Проведение комбинированных испытаний</a:t>
            </a:r>
          </a:p>
          <a:p>
            <a:pPr marL="457200" indent="-457200">
              <a:buFontTx/>
              <a:buChar char="-"/>
            </a:pPr>
            <a:r>
              <a:rPr lang="ru-RU" sz="2800" dirty="0">
                <a:solidFill>
                  <a:srgbClr val="1474BA"/>
                </a:solidFill>
                <a:latin typeface="Bahnschrift SemiLight" panose="020B0502040204020203" pitchFamily="34" charset="0"/>
              </a:rPr>
              <a:t>Подписка на результат</a:t>
            </a:r>
          </a:p>
          <a:p>
            <a:pPr marL="457200" indent="-457200">
              <a:buFontTx/>
              <a:buChar char="-"/>
            </a:pPr>
            <a:r>
              <a:rPr lang="ru-RU" sz="2800" dirty="0">
                <a:solidFill>
                  <a:srgbClr val="1474BA"/>
                </a:solidFill>
                <a:latin typeface="Bahnschrift SemiLight" panose="020B0502040204020203" pitchFamily="34" charset="0"/>
              </a:rPr>
              <a:t>Обработка данных с разных стендов</a:t>
            </a:r>
          </a:p>
          <a:p>
            <a:pPr marL="457200" indent="-457200">
              <a:buFontTx/>
              <a:buChar char="-"/>
            </a:pPr>
            <a:r>
              <a:rPr lang="ru-RU" sz="2800" dirty="0">
                <a:solidFill>
                  <a:srgbClr val="1474BA"/>
                </a:solidFill>
                <a:latin typeface="Bahnschrift SemiLight" panose="020B0502040204020203" pitchFamily="34" charset="0"/>
              </a:rPr>
              <a:t>Отчеты</a:t>
            </a:r>
            <a:endParaRPr lang="en-US" sz="2800" dirty="0">
              <a:solidFill>
                <a:srgbClr val="1474BA"/>
              </a:solidFill>
              <a:latin typeface="Bahnschrift SemiLight" panose="020B0502040204020203" pitchFamily="34" charset="0"/>
            </a:endParaRPr>
          </a:p>
          <a:p>
            <a:pPr marL="457200" indent="-457200">
              <a:buFontTx/>
              <a:buChar char="-"/>
            </a:pPr>
            <a:r>
              <a:rPr lang="ru-RU" sz="2800" dirty="0">
                <a:solidFill>
                  <a:srgbClr val="1474BA"/>
                </a:solidFill>
                <a:latin typeface="Bahnschrift SemiLight" panose="020B0502040204020203" pitchFamily="34" charset="0"/>
              </a:rPr>
              <a:t>и многое другое…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1F66E2C-1B40-497D-8A15-68EF7F39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411" y="5884863"/>
            <a:ext cx="2114177" cy="88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1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ED20FC-2DD2-C45C-CA61-5B85FAF2B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29697">
            <a:off x="869632" y="1460183"/>
            <a:ext cx="3150552" cy="312451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9E94607-C6D6-CC6E-B9B3-EB5F4F36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67" y="161925"/>
            <a:ext cx="91440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474BA"/>
                </a:solidFill>
                <a:latin typeface="Bahnschrift SemiLight" panose="020B0502040204020203" pitchFamily="34" charset="0"/>
              </a:rPr>
              <a:t>Наш</a:t>
            </a:r>
            <a:r>
              <a:rPr lang="en-US" sz="4000" dirty="0">
                <a:solidFill>
                  <a:srgbClr val="1474BA"/>
                </a:solidFill>
                <a:latin typeface="Bahnschrift SemiLight" panose="020B0502040204020203" pitchFamily="34" charset="0"/>
              </a:rPr>
              <a:t> UI</a:t>
            </a:r>
            <a:endParaRPr lang="ru-RU" sz="4000" dirty="0">
              <a:solidFill>
                <a:srgbClr val="1474BA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48B5EF-90AB-FD1F-4DB6-37CC5EA8F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68646">
            <a:off x="7493876" y="1143331"/>
            <a:ext cx="3981450" cy="13430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BA48E7-FC28-DE25-49E0-8593109E7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200" y="4912286"/>
            <a:ext cx="5940425" cy="14217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4F49844-26F4-7E45-30FB-2CD9BC1A8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524" y="2267389"/>
            <a:ext cx="5940425" cy="186499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744851-826A-7D94-8F14-23B8A0C78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447819">
            <a:off x="2334077" y="3493094"/>
            <a:ext cx="2961505" cy="292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9E94607-C6D6-CC6E-B9B3-EB5F4F36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67" y="161925"/>
            <a:ext cx="91440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474BA"/>
                </a:solidFill>
                <a:latin typeface="Bahnschrift SemiLight" panose="020B0502040204020203" pitchFamily="34" charset="0"/>
              </a:rPr>
              <a:t>Больше</a:t>
            </a:r>
            <a:r>
              <a:rPr lang="en-US" sz="4000" dirty="0">
                <a:solidFill>
                  <a:srgbClr val="1474BA"/>
                </a:solidFill>
                <a:latin typeface="Bahnschrift SemiLight" panose="020B0502040204020203" pitchFamily="34" charset="0"/>
              </a:rPr>
              <a:t> UI</a:t>
            </a:r>
            <a:endParaRPr lang="ru-RU" sz="4000" dirty="0">
              <a:solidFill>
                <a:srgbClr val="1474BA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A465A4-28CA-5179-0A00-20F9EBA78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41" y="1738773"/>
            <a:ext cx="6820034" cy="338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1D7FF32-EF85-5FCE-C1E0-12D01BBC7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402" y="3704272"/>
            <a:ext cx="3807460" cy="104457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E697E7E-DA0D-87D0-2161-7FB79DEE3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987" y="4748847"/>
            <a:ext cx="3327629" cy="167999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CCC1020-396F-D820-18FB-19F8E4CDB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77067">
            <a:off x="8707793" y="995231"/>
            <a:ext cx="2552700" cy="11525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1087273-89CB-E59E-7488-0A72542123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7229" y="2219060"/>
            <a:ext cx="2505075" cy="10477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A567C84-3AA5-D90C-3BF9-3A1BC531BA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3853" y="5370512"/>
            <a:ext cx="5940425" cy="72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804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90</Words>
  <Application>Microsoft Office PowerPoint</Application>
  <PresentationFormat>Широкоэкранный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Bahnschrift SemiLight</vt:lpstr>
      <vt:lpstr>Calibri</vt:lpstr>
      <vt:lpstr>Calibri Light</vt:lpstr>
      <vt:lpstr>Тема Office</vt:lpstr>
      <vt:lpstr>Презентация PowerPoint</vt:lpstr>
      <vt:lpstr>Команда ProLegacy</vt:lpstr>
      <vt:lpstr>Презентация PowerPoint</vt:lpstr>
      <vt:lpstr>Система проведения испытаний</vt:lpstr>
      <vt:lpstr>Наши технологии</vt:lpstr>
      <vt:lpstr>Наша архитектура</vt:lpstr>
      <vt:lpstr>Функции системы ProLegact-LAB</vt:lpstr>
      <vt:lpstr>Наш UI</vt:lpstr>
      <vt:lpstr>Больше UI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Ксения Козинец</dc:creator>
  <cp:lastModifiedBy>user</cp:lastModifiedBy>
  <cp:revision>13</cp:revision>
  <dcterms:created xsi:type="dcterms:W3CDTF">2024-03-30T19:24:27Z</dcterms:created>
  <dcterms:modified xsi:type="dcterms:W3CDTF">2024-04-03T12:44:12Z</dcterms:modified>
</cp:coreProperties>
</file>