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1" r:id="rId4"/>
    <p:sldId id="319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0" r:id="rId17"/>
    <p:sldId id="333" r:id="rId18"/>
    <p:sldId id="334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287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1149" autoAdjust="0"/>
  </p:normalViewPr>
  <p:slideViewPr>
    <p:cSldViewPr snapToGrid="0">
      <p:cViewPr varScale="1">
        <p:scale>
          <a:sx n="78" d="100"/>
          <a:sy n="78" d="100"/>
        </p:scale>
        <p:origin x="424" y="60"/>
      </p:cViewPr>
      <p:guideLst/>
    </p:cSldViewPr>
  </p:slideViewPr>
  <p:outlineViewPr>
    <p:cViewPr>
      <p:scale>
        <a:sx n="33" d="100"/>
        <a:sy n="33" d="100"/>
      </p:scale>
      <p:origin x="0" y="-19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2"/>
    </p:cViewPr>
  </p:sorterViewPr>
  <p:notesViewPr>
    <p:cSldViewPr snapToGrid="0">
      <p:cViewPr varScale="1">
        <p:scale>
          <a:sx n="74" d="100"/>
          <a:sy n="74" d="100"/>
        </p:scale>
        <p:origin x="260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83D7-6141-49F7-AA1D-4DC2EFB2B796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8683-5387-4C97-8805-46E76C0A2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B6872-60A6-4362-9E27-107701D28A0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73E6A-7A66-4115-A36D-D0A80D3B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Prime Number can be divided evenly only by 1, or itself. And it must be a whole number greater than 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Composite Number 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whole number that can be divided evenly by numbers other than 1 or itself.</a:t>
            </a:r>
          </a:p>
          <a:p>
            <a:r>
              <a:rPr lang="en-US" dirty="0"/>
              <a:t>http</a:t>
            </a:r>
            <a:r>
              <a:rPr lang="en-US"/>
              <a:t>://www.mathsisfun.com/definitions/composite-number.html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≡ = congruent</a:t>
            </a:r>
          </a:p>
          <a:p>
            <a:r>
              <a:rPr lang="pt-BR" dirty="0"/>
              <a:t>n is prime because it satifies 1st if (a </a:t>
            </a:r>
            <a:r>
              <a:rPr lang="pt-BR" baseline="30000" dirty="0"/>
              <a:t>q</a:t>
            </a:r>
            <a:r>
              <a:rPr lang="pt-BR" baseline="0" dirty="0"/>
              <a:t>=1 (mod n)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composite because it satisfies last</a:t>
            </a:r>
            <a:r>
              <a:rPr lang="en-US" baseline="0" dirty="0"/>
              <a:t>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composite because the </a:t>
            </a:r>
            <a:r>
              <a:rPr lang="en-US" dirty="0" err="1"/>
              <a:t>the</a:t>
            </a:r>
            <a:r>
              <a:rPr lang="en-US" baseline="0" dirty="0"/>
              <a:t> for loop didn’t find a 1 (mod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 type of encryption</a:t>
            </a:r>
            <a:r>
              <a:rPr lang="en-US" baseline="0" dirty="0"/>
              <a:t> algorithms, symmetric and asymmetric</a:t>
            </a:r>
          </a:p>
          <a:p>
            <a:r>
              <a:rPr lang="en-US" baseline="0" dirty="0"/>
              <a:t>Asymmetric need public key and secret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RSA is an</a:t>
            </a:r>
            <a:r>
              <a:rPr lang="en-US" baseline="0" dirty="0"/>
              <a:t> asymmetric algorithm and it generates a public and secret key using two large primer numbers</a:t>
            </a:r>
          </a:p>
          <a:p>
            <a:r>
              <a:rPr lang="en-US" baseline="0" dirty="0"/>
              <a:t>The have to be large enough so modern computers can’t figure them out using n (which </a:t>
            </a:r>
            <a:r>
              <a:rPr lang="en-US" baseline="0"/>
              <a:t>is public)</a:t>
            </a:r>
            <a:endParaRPr lang="en-US" baseline="0" dirty="0"/>
          </a:p>
          <a:p>
            <a:r>
              <a:rPr lang="en-US" baseline="0" dirty="0"/>
              <a:t>In this type of algorithms it is necessary to identify large primer numbers, Rabin’s algorithm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73E6A-7A66-4115-A36D-D0A80D3B5A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6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7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33BB07-24D8-4427-AA19-01EB0E8986E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0DEFF7-595F-4598-9217-A1D058BC9F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7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16/0022-314X(80)90084-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Algorithm for Testing Primality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73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Michael o. </a:t>
            </a:r>
            <a:r>
              <a:rPr lang="en-US" dirty="0" err="1"/>
              <a:t>rabin</a:t>
            </a:r>
            <a:endParaRPr lang="en-US" dirty="0"/>
          </a:p>
          <a:p>
            <a:r>
              <a:rPr lang="en-US" dirty="0"/>
              <a:t>JOURNAL OF NUMBER THEORY 12</a:t>
            </a:r>
          </a:p>
          <a:p>
            <a:r>
              <a:rPr lang="en-US"/>
              <a:t>December 1977</a:t>
            </a:r>
            <a:endParaRPr lang="en-US" dirty="0"/>
          </a:p>
          <a:p>
            <a:pPr algn="r"/>
            <a:r>
              <a:rPr lang="en-US" dirty="0"/>
              <a:t>Presented by: Ra</a:t>
            </a:r>
            <a:r>
              <a:rPr lang="es-MX" dirty="0" err="1"/>
              <a:t>úl</a:t>
            </a:r>
            <a:r>
              <a:rPr lang="es-MX" dirty="0"/>
              <a:t> Alejandro Vargas acosta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7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13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</a:t>
            </a:r>
            <a:r>
              <a:rPr lang="pt-BR" b="1" dirty="0"/>
              <a:t>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644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</a:p>
          <a:p>
            <a:pPr marL="0" indent="0">
              <a:buNone/>
            </a:pPr>
            <a:r>
              <a:rPr lang="pt-BR" dirty="0"/>
              <a:t>a = 99908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30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</a:p>
          <a:p>
            <a:pPr marL="0" indent="0">
              <a:buNone/>
            </a:pPr>
            <a:r>
              <a:rPr lang="pt-BR" dirty="0"/>
              <a:t>a = 99908 (mod n)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47775</a:t>
            </a:r>
            <a:r>
              <a:rPr lang="pt-BR" dirty="0"/>
              <a:t> ≡ 1193206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760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</a:p>
          <a:p>
            <a:pPr marL="0" indent="0">
              <a:buNone/>
            </a:pPr>
            <a:r>
              <a:rPr lang="pt-BR" dirty="0"/>
              <a:t>a = 99908 (mod n)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47775</a:t>
            </a:r>
            <a:r>
              <a:rPr lang="pt-BR" dirty="0"/>
              <a:t> ≡ 1193206 (mod n) 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2(47775)  </a:t>
            </a:r>
            <a:r>
              <a:rPr lang="pt-BR" dirty="0"/>
              <a:t>≡ 2286397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88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</a:p>
          <a:p>
            <a:pPr marL="0" indent="0">
              <a:buNone/>
            </a:pPr>
            <a:r>
              <a:rPr lang="pt-BR" dirty="0"/>
              <a:t>a = 99908 (mod n)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47775</a:t>
            </a:r>
            <a:r>
              <a:rPr lang="pt-BR" dirty="0"/>
              <a:t> ≡ 1193206 (mod n) 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2(47775)  </a:t>
            </a:r>
            <a:r>
              <a:rPr lang="pt-BR" dirty="0"/>
              <a:t>≡ 2286397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 * 47775</a:t>
            </a:r>
            <a:r>
              <a:rPr lang="pt-BR" dirty="0"/>
              <a:t> ≡ 235899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316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3057601, s = 6 and q = 47775</a:t>
            </a:r>
          </a:p>
          <a:p>
            <a:pPr marL="0" indent="0">
              <a:buNone/>
            </a:pPr>
            <a:r>
              <a:rPr lang="pt-BR" dirty="0"/>
              <a:t>3057600 = 2</a:t>
            </a:r>
            <a:r>
              <a:rPr lang="pt-BR" baseline="30000" dirty="0"/>
              <a:t>6</a:t>
            </a:r>
            <a:r>
              <a:rPr lang="pt-BR" dirty="0"/>
              <a:t> (47775)</a:t>
            </a:r>
          </a:p>
          <a:p>
            <a:pPr marL="0" indent="0">
              <a:buNone/>
            </a:pPr>
            <a:r>
              <a:rPr lang="pt-BR" dirty="0"/>
              <a:t>a = 99908 (mod n)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47775</a:t>
            </a:r>
            <a:r>
              <a:rPr lang="pt-BR" dirty="0"/>
              <a:t> ≡ 1193206 (mod n) 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2(47775)  </a:t>
            </a:r>
            <a:r>
              <a:rPr lang="pt-BR" dirty="0"/>
              <a:t>≡ 2286397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 * 47775</a:t>
            </a:r>
            <a:r>
              <a:rPr lang="pt-BR" dirty="0"/>
              <a:t> ≡ 235899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(2^3) * 47775 </a:t>
            </a:r>
            <a:r>
              <a:rPr lang="pt-BR" dirty="0"/>
              <a:t>≡ 1 (mod n)</a:t>
            </a:r>
          </a:p>
          <a:p>
            <a:pPr marL="0" indent="0">
              <a:buNone/>
            </a:pPr>
            <a:r>
              <a:rPr lang="pt-BR" dirty="0"/>
              <a:t>Conclusion: </a:t>
            </a:r>
            <a:r>
              <a:rPr lang="pt-BR" b="1" dirty="0"/>
              <a:t>n is composite</a:t>
            </a:r>
            <a:r>
              <a:rPr lang="pt-BR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533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3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</a:t>
            </a:r>
            <a:r>
              <a:rPr lang="pt-BR" b="1" dirty="0"/>
              <a:t> s = 5 and q = 2991309</a:t>
            </a:r>
          </a:p>
          <a:p>
            <a:pPr marL="0" indent="0">
              <a:buNone/>
            </a:pPr>
            <a:r>
              <a:rPr lang="pt-BR" dirty="0"/>
              <a:t>95721888 = 2</a:t>
            </a:r>
            <a:r>
              <a:rPr lang="pt-BR" baseline="30000" dirty="0"/>
              <a:t>5</a:t>
            </a:r>
            <a:r>
              <a:rPr lang="pt-BR" dirty="0"/>
              <a:t> (2991309)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33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72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Miller-Rabin’s time complexity</a:t>
            </a:r>
          </a:p>
          <a:p>
            <a:r>
              <a:rPr lang="en-US" dirty="0"/>
              <a:t>Miller-Rabin’s algorithm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RSA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257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2(2991309)</a:t>
            </a:r>
            <a:r>
              <a:rPr lang="pt-BR" dirty="0"/>
              <a:t> ≡ 86363216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19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2(2991309)</a:t>
            </a:r>
            <a:r>
              <a:rPr lang="pt-BR" dirty="0"/>
              <a:t> ≡ 86363216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</a:t>
            </a:r>
            <a:r>
              <a:rPr lang="pt-BR" dirty="0"/>
              <a:t> </a:t>
            </a:r>
            <a:r>
              <a:rPr lang="pt-BR" baseline="30000" dirty="0"/>
              <a:t>* 2991309</a:t>
            </a:r>
            <a:r>
              <a:rPr lang="pt-BR" dirty="0"/>
              <a:t> ≡ 93382930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253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2(2991309)</a:t>
            </a:r>
            <a:r>
              <a:rPr lang="pt-BR" dirty="0"/>
              <a:t> ≡ 86363216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</a:t>
            </a:r>
            <a:r>
              <a:rPr lang="pt-BR" dirty="0"/>
              <a:t> </a:t>
            </a:r>
            <a:r>
              <a:rPr lang="pt-BR" baseline="30000" dirty="0"/>
              <a:t>* 2991309</a:t>
            </a:r>
            <a:r>
              <a:rPr lang="pt-BR" dirty="0"/>
              <a:t> ≡ 93382930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(2^3)*2991309</a:t>
            </a:r>
            <a:r>
              <a:rPr lang="pt-BR" dirty="0"/>
              <a:t> ≡ 31803553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419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2(2991309)</a:t>
            </a:r>
            <a:r>
              <a:rPr lang="pt-BR" dirty="0"/>
              <a:t> ≡ 86363216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</a:t>
            </a:r>
            <a:r>
              <a:rPr lang="pt-BR" dirty="0"/>
              <a:t> </a:t>
            </a:r>
            <a:r>
              <a:rPr lang="pt-BR" baseline="30000" dirty="0"/>
              <a:t>* 2991309</a:t>
            </a:r>
            <a:r>
              <a:rPr lang="pt-BR" dirty="0"/>
              <a:t> ≡ 93382930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(2^3)*2991309</a:t>
            </a:r>
            <a:r>
              <a:rPr lang="pt-BR" dirty="0"/>
              <a:t> ≡ 31803553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(2^4)*2991309 </a:t>
            </a:r>
            <a:r>
              <a:rPr lang="pt-BR" dirty="0"/>
              <a:t>≡ 63099174 (mod 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261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 = 95721889, s = 5 and q = 2991309</a:t>
            </a:r>
          </a:p>
          <a:p>
            <a:pPr marL="0" indent="0">
              <a:buNone/>
            </a:pPr>
            <a:r>
              <a:rPr lang="pt-BR" dirty="0"/>
              <a:t>a = 21906436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baseline="30000" dirty="0"/>
              <a:t>2991309</a:t>
            </a:r>
            <a:r>
              <a:rPr lang="pt-BR" dirty="0"/>
              <a:t> ≡ 373440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2(2991309)</a:t>
            </a:r>
            <a:r>
              <a:rPr lang="pt-BR" dirty="0"/>
              <a:t> ≡ 86363216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(2^2)</a:t>
            </a:r>
            <a:r>
              <a:rPr lang="pt-BR" dirty="0"/>
              <a:t> </a:t>
            </a:r>
            <a:r>
              <a:rPr lang="pt-BR" baseline="30000" dirty="0"/>
              <a:t>* 2991309</a:t>
            </a:r>
            <a:r>
              <a:rPr lang="pt-BR" dirty="0"/>
              <a:t> ≡ 93382930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(2^3)*2991309</a:t>
            </a:r>
            <a:r>
              <a:rPr lang="pt-BR" dirty="0"/>
              <a:t> ≡ 31803553 (mod n)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baseline="30000" dirty="0"/>
              <a:t>(2^4)*2991309 </a:t>
            </a:r>
            <a:r>
              <a:rPr lang="pt-BR" dirty="0"/>
              <a:t>≡ 63099174 (mod n)</a:t>
            </a:r>
          </a:p>
          <a:p>
            <a:pPr marL="0" indent="0">
              <a:buNone/>
            </a:pPr>
            <a:r>
              <a:rPr lang="pt-BR" dirty="0"/>
              <a:t>Conclusion: </a:t>
            </a:r>
            <a:r>
              <a:rPr lang="pt-BR" b="1" dirty="0"/>
              <a:t>n is composite</a:t>
            </a:r>
            <a:r>
              <a:rPr lang="pt-BR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396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pic>
        <p:nvPicPr>
          <p:cNvPr id="9" name="Content Placeholder 8" descr="Alice en Bob - Wikipedi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07" y="1993446"/>
            <a:ext cx="5206320" cy="3502433"/>
          </a:xfrm>
        </p:spPr>
      </p:pic>
    </p:spTree>
    <p:extLst>
      <p:ext uri="{BB962C8B-B14F-4D97-AF65-F5344CB8AC3E}">
        <p14:creationId xmlns:p14="http://schemas.microsoft.com/office/powerpoint/2010/main" val="79535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5470" y="2075909"/>
            <a:ext cx="7702020" cy="45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632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Rabin, M. O. (1980). Probabilistic algorithm for testing primality. </a:t>
            </a:r>
            <a:r>
              <a:rPr lang="en-US" i="1" dirty="0"/>
              <a:t>Journal of Number Theory, 12</a:t>
            </a:r>
            <a:r>
              <a:rPr lang="en-US" dirty="0"/>
              <a:t>(1), 128-138. </a:t>
            </a:r>
            <a:r>
              <a:rPr lang="en-US" dirty="0" err="1"/>
              <a:t>doi:</a:t>
            </a:r>
            <a:r>
              <a:rPr lang="en-US" u="sng" dirty="0" err="1">
                <a:hlinkClick r:id="rId2"/>
              </a:rPr>
              <a:t>http</a:t>
            </a:r>
            <a:r>
              <a:rPr lang="en-US" u="sng" dirty="0">
                <a:hlinkClick r:id="rId2"/>
              </a:rPr>
              <a:t>://dx.doi.org/10.1016/0022-314X(80)90084-0</a:t>
            </a:r>
            <a:endParaRPr lang="en-US" dirty="0"/>
          </a:p>
          <a:p>
            <a:r>
              <a:rPr lang="en-US" dirty="0"/>
              <a:t>https://crypto.stanford.edu/pbc/notes/numbertheory/millerrabin.html</a:t>
            </a:r>
          </a:p>
          <a:p>
            <a:r>
              <a:rPr lang="en-US" dirty="0"/>
              <a:t>http://homepages.math.uic.edu/~leon/mcs425-s08/handouts/Rabin-Miller.pdf</a:t>
            </a:r>
          </a:p>
          <a:p>
            <a:r>
              <a:rPr lang="en-US" dirty="0" err="1"/>
              <a:t>Karakra</a:t>
            </a:r>
            <a:r>
              <a:rPr lang="en-US" dirty="0"/>
              <a:t>, A., &amp; </a:t>
            </a:r>
            <a:r>
              <a:rPr lang="en-US" dirty="0" err="1"/>
              <a:t>Alsadeh</a:t>
            </a:r>
            <a:r>
              <a:rPr lang="en-US" dirty="0"/>
              <a:t>, A. (2016). A-RSA: Augmented RSA. </a:t>
            </a:r>
            <a:r>
              <a:rPr lang="en-US" i="1" dirty="0"/>
              <a:t>2016 SAI Computing Conference (SAI)</a:t>
            </a:r>
            <a:r>
              <a:rPr lang="en-US" dirty="0"/>
              <a:t>, 1016-1023. doi:10.1109/SAI.2016.7556103</a:t>
            </a:r>
          </a:p>
          <a:p>
            <a:r>
              <a:rPr lang="en-US" dirty="0" err="1"/>
              <a:t>Cormen</a:t>
            </a:r>
            <a:r>
              <a:rPr lang="en-US" dirty="0"/>
              <a:t>, T. H. (2009). </a:t>
            </a:r>
            <a:r>
              <a:rPr lang="en-US" i="1" dirty="0"/>
              <a:t>Introduction to Algorithms</a:t>
            </a:r>
            <a:r>
              <a:rPr lang="en-US" dirty="0"/>
              <a:t>: MIT Press.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549"/>
          </a:xfrm>
        </p:spPr>
        <p:txBody>
          <a:bodyPr/>
          <a:lstStyle/>
          <a:p>
            <a:pPr marL="274320" indent="457200">
              <a:buFont typeface="Arial" panose="020B0604020202020204" pitchFamily="34" charset="0"/>
              <a:buChar char="•"/>
            </a:pPr>
            <a:r>
              <a:rPr lang="en-US" dirty="0"/>
              <a:t>Prime number</a:t>
            </a:r>
          </a:p>
          <a:p>
            <a:pPr marL="274320" indent="457200">
              <a:buFont typeface="Arial" panose="020B0604020202020204" pitchFamily="34" charset="0"/>
              <a:buChar char="•"/>
            </a:pPr>
            <a:r>
              <a:rPr lang="en-US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48098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51549"/>
              </a:xfrm>
            </p:spPr>
            <p:txBody>
              <a:bodyPr/>
              <a:lstStyle/>
              <a:p>
                <a:pPr marL="274320" indent="0">
                  <a:buNone/>
                </a:pPr>
                <a:r>
                  <a:rPr lang="en-US" dirty="0"/>
                  <a:t>Existing methods require for arbitrary integers </a:t>
                </a:r>
                <a:r>
                  <a:rPr lang="en-US" i="1" dirty="0"/>
                  <a:t>n </a:t>
                </a:r>
                <a:r>
                  <a:rPr lang="en-US" dirty="0"/>
                  <a:t>a number of steps </a:t>
                </a:r>
                <a:r>
                  <a:rPr lang="en-US" i="1" dirty="0"/>
                  <a:t>O(n</a:t>
                </a:r>
                <a:r>
                  <a:rPr lang="el-GR" i="1" baseline="30000" dirty="0"/>
                  <a:t>ε</a:t>
                </a:r>
                <a:r>
                  <a:rPr lang="en-US" i="1" dirty="0"/>
                  <a:t>) </a:t>
                </a:r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some fraction such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 Thus, experimental results indicate that around </a:t>
                </a:r>
                <a:r>
                  <a:rPr lang="en-US" i="1" dirty="0"/>
                  <a:t>n = 10</a:t>
                </a:r>
                <a:r>
                  <a:rPr lang="en-US" i="1" baseline="30000" dirty="0"/>
                  <a:t>65</a:t>
                </a:r>
                <a:r>
                  <a:rPr lang="en-US" dirty="0"/>
                  <a:t> each of these methods encounters some numbers untestable by it.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51549"/>
              </a:xfrm>
              <a:blipFill>
                <a:blip r:embed="rId3"/>
                <a:stretch>
                  <a:fillRect t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9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Miller-Rabin’s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O(c (log</a:t>
            </a:r>
            <a:r>
              <a:rPr lang="en-US" baseline="-25000" dirty="0"/>
              <a:t>2 </a:t>
            </a:r>
            <a:r>
              <a:rPr lang="en-US" dirty="0"/>
              <a:t>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Where c is about 100</a:t>
            </a:r>
          </a:p>
          <a:p>
            <a:r>
              <a:rPr lang="en-US" dirty="0"/>
              <a:t>In practice:</a:t>
            </a:r>
          </a:p>
          <a:p>
            <a:r>
              <a:rPr lang="en-US" dirty="0"/>
              <a:t>O(c log</a:t>
            </a:r>
            <a:r>
              <a:rPr lang="en-US" baseline="-25000" dirty="0"/>
              <a:t>2 </a:t>
            </a:r>
            <a:r>
              <a:rPr lang="en-US" dirty="0"/>
              <a:t>n)</a:t>
            </a:r>
            <a:endParaRPr lang="en-US" baseline="30000" dirty="0"/>
          </a:p>
          <a:p>
            <a:r>
              <a:rPr lang="en-US" dirty="0"/>
              <a:t>O(3 log</a:t>
            </a:r>
            <a:r>
              <a:rPr lang="en-US" baseline="-25000" dirty="0"/>
              <a:t>2 </a:t>
            </a:r>
            <a:r>
              <a:rPr lang="en-US" dirty="0"/>
              <a:t>n)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Miller-Rabin’s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973" y="5654302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https://crypto.stanford.edu/pbc/notes/numbertheory/millerrabin.html</a:t>
            </a:r>
          </a:p>
          <a:p>
            <a:r>
              <a:rPr lang="en-US" dirty="0"/>
              <a:t>http://homepages.math.uic.edu/~leon/mcs425-s08/handouts/Rabin-Miller.pdf</a:t>
            </a:r>
          </a:p>
        </p:txBody>
      </p:sp>
    </p:spTree>
    <p:extLst>
      <p:ext uri="{BB962C8B-B14F-4D97-AF65-F5344CB8AC3E}">
        <p14:creationId xmlns:p14="http://schemas.microsoft.com/office/powerpoint/2010/main" val="13501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 = 104717</a:t>
            </a:r>
          </a:p>
          <a:p>
            <a:pPr marL="0" indent="0">
              <a:buNone/>
            </a:pPr>
            <a:r>
              <a:rPr lang="en-US" dirty="0"/>
              <a:t>104716 = 2</a:t>
            </a:r>
            <a:r>
              <a:rPr lang="en-US" baseline="30000" dirty="0"/>
              <a:t>2</a:t>
            </a:r>
            <a:r>
              <a:rPr lang="en-US" dirty="0"/>
              <a:t> (26179) </a:t>
            </a:r>
          </a:p>
        </p:txBody>
      </p:sp>
    </p:spTree>
    <p:extLst>
      <p:ext uri="{BB962C8B-B14F-4D97-AF65-F5344CB8AC3E}">
        <p14:creationId xmlns:p14="http://schemas.microsoft.com/office/powerpoint/2010/main" val="126925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 = 104717, </a:t>
            </a:r>
            <a:r>
              <a:rPr lang="en-US" b="1" dirty="0"/>
              <a:t>s = 2 and q = 26179</a:t>
            </a:r>
          </a:p>
          <a:p>
            <a:pPr marL="0" indent="0">
              <a:buNone/>
            </a:pPr>
            <a:r>
              <a:rPr lang="en-US" dirty="0"/>
              <a:t>104716 = 2</a:t>
            </a:r>
            <a:r>
              <a:rPr lang="en-US" baseline="30000" dirty="0"/>
              <a:t>2</a:t>
            </a:r>
            <a:r>
              <a:rPr lang="en-US" dirty="0"/>
              <a:t> (26179) </a:t>
            </a:r>
          </a:p>
        </p:txBody>
      </p:sp>
    </p:spTree>
    <p:extLst>
      <p:ext uri="{BB962C8B-B14F-4D97-AF65-F5344CB8AC3E}">
        <p14:creationId xmlns:p14="http://schemas.microsoft.com/office/powerpoint/2010/main" val="38146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6655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n, find s so that n−1 = 2</a:t>
            </a:r>
            <a:r>
              <a:rPr lang="en-US" baseline="30000" dirty="0"/>
              <a:t>s </a:t>
            </a:r>
            <a:r>
              <a:rPr lang="en-US" dirty="0"/>
              <a:t>q</a:t>
            </a:r>
          </a:p>
          <a:p>
            <a:pPr marL="0" indent="0">
              <a:buNone/>
            </a:pPr>
            <a:r>
              <a:rPr lang="en-US" dirty="0"/>
              <a:t>Pick a random a ∈{1,...,n−1}</a:t>
            </a:r>
          </a:p>
          <a:p>
            <a:pPr marL="0" indent="0">
              <a:buNone/>
            </a:pPr>
            <a:r>
              <a:rPr lang="en-US" dirty="0"/>
              <a:t>If a </a:t>
            </a:r>
            <a:r>
              <a:rPr lang="en-US" baseline="30000" dirty="0"/>
              <a:t>q </a:t>
            </a:r>
            <a:r>
              <a:rPr lang="en-US" dirty="0"/>
              <a:t>= 1 or a </a:t>
            </a:r>
            <a:r>
              <a:rPr lang="en-US" baseline="30000" dirty="0"/>
              <a:t>q</a:t>
            </a:r>
            <a:r>
              <a:rPr lang="en-US" dirty="0"/>
              <a:t> = -1 then n passes (and exit).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0, ..., s−1 see if a</a:t>
            </a:r>
            <a:r>
              <a:rPr lang="en-US" baseline="30000" dirty="0"/>
              <a:t>(2^i) q </a:t>
            </a:r>
            <a:r>
              <a:rPr lang="en-US" dirty="0"/>
              <a:t>= −1.</a:t>
            </a:r>
          </a:p>
          <a:p>
            <a:pPr marL="0" indent="0">
              <a:buNone/>
            </a:pPr>
            <a:r>
              <a:rPr lang="en-US" dirty="0"/>
              <a:t>If so, n passes (and exit)</a:t>
            </a:r>
          </a:p>
          <a:p>
            <a:pPr marL="0" indent="0">
              <a:buNone/>
            </a:pPr>
            <a:r>
              <a:rPr lang="en-US" dirty="0"/>
              <a:t>or if a</a:t>
            </a:r>
            <a:r>
              <a:rPr lang="en-US" baseline="30000" dirty="0"/>
              <a:t>(2^i) q </a:t>
            </a:r>
            <a:r>
              <a:rPr lang="en-US" dirty="0"/>
              <a:t>= 1</a:t>
            </a:r>
          </a:p>
          <a:p>
            <a:pPr marL="0" indent="0">
              <a:buNone/>
            </a:pPr>
            <a:r>
              <a:rPr lang="en-US" dirty="0"/>
              <a:t>If so, n is composite (and exit)</a:t>
            </a:r>
          </a:p>
          <a:p>
            <a:pPr marL="0" indent="0">
              <a:buNone/>
            </a:pPr>
            <a:r>
              <a:rPr lang="en-US" dirty="0"/>
              <a:t>Otherwise n is composite.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3854" y="1845734"/>
            <a:ext cx="64318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 = 104717, s = 2 and q = 26179</a:t>
            </a:r>
          </a:p>
          <a:p>
            <a:pPr marL="0" indent="0">
              <a:buNone/>
            </a:pPr>
            <a:r>
              <a:rPr lang="en-US" dirty="0"/>
              <a:t>a = 92831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baseline="30000" dirty="0"/>
              <a:t>26179</a:t>
            </a:r>
            <a:r>
              <a:rPr lang="en-US" dirty="0"/>
              <a:t> </a:t>
            </a:r>
            <a:r>
              <a:rPr lang="pt-BR" dirty="0"/>
              <a:t>≡</a:t>
            </a:r>
            <a:r>
              <a:rPr lang="en-US" dirty="0"/>
              <a:t> 1 (mod n)</a:t>
            </a:r>
          </a:p>
          <a:p>
            <a:pPr marL="0" indent="0">
              <a:buNone/>
            </a:pPr>
            <a:r>
              <a:rPr lang="en-US" dirty="0"/>
              <a:t>Conclusion: </a:t>
            </a:r>
            <a:r>
              <a:rPr lang="en-US" b="1" dirty="0"/>
              <a:t>n is prime</a:t>
            </a:r>
          </a:p>
        </p:txBody>
      </p:sp>
    </p:spTree>
    <p:extLst>
      <p:ext uri="{BB962C8B-B14F-4D97-AF65-F5344CB8AC3E}">
        <p14:creationId xmlns:p14="http://schemas.microsoft.com/office/powerpoint/2010/main" val="1713205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1513</TotalTime>
  <Words>2823</Words>
  <Application>Microsoft Office PowerPoint</Application>
  <PresentationFormat>Widescreen</PresentationFormat>
  <Paragraphs>314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Retrospect</vt:lpstr>
      <vt:lpstr>Probabilistic Algorithm for Testing Primality </vt:lpstr>
      <vt:lpstr>Overview</vt:lpstr>
      <vt:lpstr>Definitions</vt:lpstr>
      <vt:lpstr>Previous work</vt:lpstr>
      <vt:lpstr>Miller-Rabin’s time complexity</vt:lpstr>
      <vt:lpstr>Miller-Rabin’s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RSA</vt:lpstr>
      <vt:lpstr>RSA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Reuse-Oriented Camouflaging Trojan: Vulnerability Detection and Attack Construction</dc:title>
  <dc:creator>Alex Vargas</dc:creator>
  <cp:lastModifiedBy>Alex Vargas</cp:lastModifiedBy>
  <cp:revision>363</cp:revision>
  <dcterms:created xsi:type="dcterms:W3CDTF">2016-11-08T04:14:08Z</dcterms:created>
  <dcterms:modified xsi:type="dcterms:W3CDTF">2016-12-10T02:58:17Z</dcterms:modified>
</cp:coreProperties>
</file>